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106"/>
  </p:notesMasterIdLst>
  <p:sldIdLst>
    <p:sldId id="256" r:id="rId2"/>
    <p:sldId id="257" r:id="rId3"/>
    <p:sldId id="259" r:id="rId4"/>
    <p:sldId id="260" r:id="rId5"/>
    <p:sldId id="358" r:id="rId6"/>
    <p:sldId id="262" r:id="rId7"/>
    <p:sldId id="261" r:id="rId8"/>
    <p:sldId id="263" r:id="rId9"/>
    <p:sldId id="265" r:id="rId10"/>
    <p:sldId id="271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359" r:id="rId24"/>
    <p:sldId id="266" r:id="rId25"/>
    <p:sldId id="267" r:id="rId26"/>
    <p:sldId id="269" r:id="rId27"/>
    <p:sldId id="285" r:id="rId28"/>
    <p:sldId id="286" r:id="rId29"/>
    <p:sldId id="287" r:id="rId30"/>
    <p:sldId id="288" r:id="rId31"/>
    <p:sldId id="289" r:id="rId32"/>
    <p:sldId id="290" r:id="rId33"/>
    <p:sldId id="360" r:id="rId34"/>
    <p:sldId id="363" r:id="rId35"/>
    <p:sldId id="364" r:id="rId36"/>
    <p:sldId id="365" r:id="rId37"/>
    <p:sldId id="366" r:id="rId38"/>
    <p:sldId id="367" r:id="rId39"/>
    <p:sldId id="368" r:id="rId40"/>
    <p:sldId id="369" r:id="rId41"/>
    <p:sldId id="293" r:id="rId42"/>
    <p:sldId id="370" r:id="rId43"/>
    <p:sldId id="291" r:id="rId44"/>
    <p:sldId id="292" r:id="rId45"/>
    <p:sldId id="295" r:id="rId46"/>
    <p:sldId id="294" r:id="rId47"/>
    <p:sldId id="296" r:id="rId48"/>
    <p:sldId id="297" r:id="rId49"/>
    <p:sldId id="299" r:id="rId50"/>
    <p:sldId id="298" r:id="rId51"/>
    <p:sldId id="303" r:id="rId52"/>
    <p:sldId id="300" r:id="rId53"/>
    <p:sldId id="304" r:id="rId54"/>
    <p:sldId id="302" r:id="rId55"/>
    <p:sldId id="305" r:id="rId56"/>
    <p:sldId id="306" r:id="rId57"/>
    <p:sldId id="307" r:id="rId58"/>
    <p:sldId id="308" r:id="rId59"/>
    <p:sldId id="309" r:id="rId60"/>
    <p:sldId id="338" r:id="rId61"/>
    <p:sldId id="33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6" r:id="rId77"/>
    <p:sldId id="327" r:id="rId78"/>
    <p:sldId id="328" r:id="rId79"/>
    <p:sldId id="324" r:id="rId80"/>
    <p:sldId id="325" r:id="rId81"/>
    <p:sldId id="332" r:id="rId82"/>
    <p:sldId id="331" r:id="rId83"/>
    <p:sldId id="329" r:id="rId84"/>
    <p:sldId id="330" r:id="rId85"/>
    <p:sldId id="371" r:id="rId86"/>
    <p:sldId id="372" r:id="rId87"/>
    <p:sldId id="373" r:id="rId88"/>
    <p:sldId id="374" r:id="rId89"/>
    <p:sldId id="333" r:id="rId90"/>
    <p:sldId id="375" r:id="rId91"/>
    <p:sldId id="334" r:id="rId92"/>
    <p:sldId id="344" r:id="rId93"/>
    <p:sldId id="336" r:id="rId94"/>
    <p:sldId id="346" r:id="rId95"/>
    <p:sldId id="347" r:id="rId96"/>
    <p:sldId id="348" r:id="rId97"/>
    <p:sldId id="349" r:id="rId98"/>
    <p:sldId id="350" r:id="rId99"/>
    <p:sldId id="353" r:id="rId100"/>
    <p:sldId id="352" r:id="rId101"/>
    <p:sldId id="376" r:id="rId102"/>
    <p:sldId id="354" r:id="rId103"/>
    <p:sldId id="355" r:id="rId104"/>
    <p:sldId id="356" r:id="rId10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33"/>
    <a:srgbClr val="C00000"/>
    <a:srgbClr val="3366FF"/>
    <a:srgbClr val="008000"/>
    <a:srgbClr val="339933"/>
    <a:srgbClr val="006699"/>
    <a:srgbClr val="00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47" autoAdjust="0"/>
    <p:restoredTop sz="83198" autoAdjust="0"/>
  </p:normalViewPr>
  <p:slideViewPr>
    <p:cSldViewPr>
      <p:cViewPr>
        <p:scale>
          <a:sx n="114" d="100"/>
          <a:sy n="114" d="100"/>
        </p:scale>
        <p:origin x="760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notesMaster" Target="notesMasters/notesMaster1.xml"/><Relationship Id="rId107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viewProps" Target="viewProps.xml"/><Relationship Id="rId109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tableStyles" Target="tableStyle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1882FE-659A-42EA-910C-4C44D24EADAE}" type="datetimeFigureOut">
              <a:rPr lang="en-US" smtClean="0"/>
              <a:t>1/23/17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988489-EDAE-49E6-A8BE-9463D5272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403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88489-EDAE-49E6-A8BE-9463D5272790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4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88489-EDAE-49E6-A8BE-9463D5272790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64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88489-EDAE-49E6-A8BE-9463D5272790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38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88489-EDAE-49E6-A8BE-9463D5272790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567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88489-EDAE-49E6-A8BE-9463D5272790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88489-EDAE-49E6-A8BE-9463D5272790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431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88489-EDAE-49E6-A8BE-9463D5272790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871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88489-EDAE-49E6-A8BE-9463D5272790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10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88489-EDAE-49E6-A8BE-9463D5272790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522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88489-EDAE-49E6-A8BE-9463D5272790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94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875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38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131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0"/>
            <a:ext cx="9144000" cy="6858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-114300"/>
            <a:ext cx="8229600" cy="114300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486400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2119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413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993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44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61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927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992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760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92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agnalla.github.io/webgrumpy/" TargetMode="Externa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5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1905000"/>
          </a:xfrm>
        </p:spPr>
        <p:txBody>
          <a:bodyPr>
            <a:normAutofit/>
          </a:bodyPr>
          <a:lstStyle/>
          <a:p>
            <a:r>
              <a:rPr lang="en-US" dirty="0" smtClean="0"/>
              <a:t>Finite Automata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267200"/>
            <a:ext cx="6400800" cy="1219200"/>
          </a:xfrm>
        </p:spPr>
        <p:txBody>
          <a:bodyPr>
            <a:normAutofit fontScale="70000" lnSpcReduction="20000"/>
          </a:bodyPr>
          <a:lstStyle/>
          <a:p>
            <a:r>
              <a:rPr lang="en-US" sz="3600" dirty="0" smtClean="0"/>
              <a:t>CS 4100</a:t>
            </a:r>
          </a:p>
          <a:p>
            <a:r>
              <a:rPr lang="en-US" sz="3600" dirty="0" smtClean="0"/>
              <a:t>Gordon Stewart</a:t>
            </a:r>
          </a:p>
          <a:p>
            <a:r>
              <a:rPr lang="en-US" sz="3600" dirty="0" smtClean="0"/>
              <a:t>Ohio University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64362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4864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200" dirty="0" smtClean="0"/>
              <a:t>		“</a:t>
            </a:r>
            <a:r>
              <a:rPr lang="en-US" sz="3200" dirty="0" err="1" smtClean="0"/>
              <a:t>aabbaa</a:t>
            </a:r>
            <a:r>
              <a:rPr lang="en-US" sz="3200" dirty="0" smtClean="0"/>
              <a:t>”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an Automaton Match a String?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5833" t="32223" r="25833" b="23333"/>
          <a:stretch/>
        </p:blipFill>
        <p:spPr>
          <a:xfrm>
            <a:off x="1905000" y="838200"/>
            <a:ext cx="5334000" cy="30480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2438400" y="4876800"/>
            <a:ext cx="76200" cy="45720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916519" y="5281551"/>
            <a:ext cx="14112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Position 0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412037" y="1923803"/>
            <a:ext cx="76200" cy="45720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890156" y="2328554"/>
            <a:ext cx="10727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INITIAL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267200" y="4355274"/>
                <a:ext cx="4800600" cy="23503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𝐀𝐥𝐠𝐨𝐫𝐢𝐭𝐡𝐦</m:t>
                      </m:r>
                      <m:r>
                        <a:rPr lang="en-US" sz="2400" b="1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:</m:t>
                      </m:r>
                    </m:oMath>
                  </m:oMathPara>
                </a14:m>
                <a:endParaRPr lang="en-US" sz="2400" b="1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Are we in FINAL state?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If so and no chars left, </a:t>
                </a:r>
                <a:r>
                  <a:rPr lang="en-US" sz="2400" b="1" dirty="0" smtClean="0">
                    <a:latin typeface="Calibri" charset="0"/>
                    <a:ea typeface="Calibri" charset="0"/>
                    <a:cs typeface="Calibri" charset="0"/>
                  </a:rPr>
                  <a:t>accept</a:t>
                </a: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Otherwise, follow a transition (advancing one char) and go to 1.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If no transition possible, </a:t>
                </a:r>
                <a:r>
                  <a:rPr lang="en-US" sz="2400" b="1" dirty="0" smtClean="0">
                    <a:latin typeface="Calibri" charset="0"/>
                    <a:ea typeface="Calibri" charset="0"/>
                    <a:cs typeface="Calibri" charset="0"/>
                  </a:rPr>
                  <a:t>reject</a:t>
                </a: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4355274"/>
                <a:ext cx="4800600" cy="23503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/>
          <p:cNvSpPr/>
          <p:nvPr/>
        </p:nvSpPr>
        <p:spPr>
          <a:xfrm>
            <a:off x="2209800" y="1106314"/>
            <a:ext cx="740941" cy="676462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02956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  <a:r>
              <a:rPr lang="en-US" dirty="0" err="1" smtClean="0"/>
              <a:t>ocamllex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RE-&gt;NFA-&gt;DFA reduction is mechanical and tedious</a:t>
            </a:r>
          </a:p>
          <a:p>
            <a:r>
              <a:rPr lang="en-US" dirty="0" smtClean="0"/>
              <a:t>Fortunately, people have written computer programs (e.g., </a:t>
            </a:r>
            <a:r>
              <a:rPr lang="en-US" dirty="0" err="1" smtClean="0"/>
              <a:t>ocamllex</a:t>
            </a:r>
            <a:r>
              <a:rPr lang="en-US" dirty="0" smtClean="0"/>
              <a:t>) to automate this process for us!</a:t>
            </a:r>
          </a:p>
          <a:p>
            <a:r>
              <a:rPr lang="en-US" dirty="0" smtClean="0"/>
              <a:t>Following a long line of similar tools for other languages (e.g., </a:t>
            </a:r>
            <a:r>
              <a:rPr lang="en-US" dirty="0" err="1" smtClean="0"/>
              <a:t>lex</a:t>
            </a:r>
            <a:r>
              <a:rPr lang="en-US" dirty="0" smtClean="0"/>
              <a:t> for C)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926" y="2971800"/>
            <a:ext cx="7462674" cy="3865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reeform 6"/>
          <p:cNvSpPr/>
          <p:nvPr/>
        </p:nvSpPr>
        <p:spPr>
          <a:xfrm>
            <a:off x="855482" y="3373380"/>
            <a:ext cx="1346887" cy="383074"/>
          </a:xfrm>
          <a:custGeom>
            <a:avLst/>
            <a:gdLst>
              <a:gd name="connsiteX0" fmla="*/ 0 w 1346887"/>
              <a:gd name="connsiteY0" fmla="*/ 0 h 383074"/>
              <a:gd name="connsiteX1" fmla="*/ 234779 w 1346887"/>
              <a:gd name="connsiteY1" fmla="*/ 24713 h 383074"/>
              <a:gd name="connsiteX2" fmla="*/ 345990 w 1346887"/>
              <a:gd name="connsiteY2" fmla="*/ 37070 h 383074"/>
              <a:gd name="connsiteX3" fmla="*/ 494271 w 1346887"/>
              <a:gd name="connsiteY3" fmla="*/ 49427 h 383074"/>
              <a:gd name="connsiteX4" fmla="*/ 580768 w 1346887"/>
              <a:gd name="connsiteY4" fmla="*/ 61783 h 383074"/>
              <a:gd name="connsiteX5" fmla="*/ 729049 w 1346887"/>
              <a:gd name="connsiteY5" fmla="*/ 86497 h 383074"/>
              <a:gd name="connsiteX6" fmla="*/ 815546 w 1346887"/>
              <a:gd name="connsiteY6" fmla="*/ 123567 h 383074"/>
              <a:gd name="connsiteX7" fmla="*/ 902044 w 1346887"/>
              <a:gd name="connsiteY7" fmla="*/ 135924 h 383074"/>
              <a:gd name="connsiteX8" fmla="*/ 976184 w 1346887"/>
              <a:gd name="connsiteY8" fmla="*/ 160637 h 383074"/>
              <a:gd name="connsiteX9" fmla="*/ 1013254 w 1346887"/>
              <a:gd name="connsiteY9" fmla="*/ 172994 h 383074"/>
              <a:gd name="connsiteX10" fmla="*/ 1062681 w 1346887"/>
              <a:gd name="connsiteY10" fmla="*/ 185351 h 383074"/>
              <a:gd name="connsiteX11" fmla="*/ 1136822 w 1346887"/>
              <a:gd name="connsiteY11" fmla="*/ 210064 h 383074"/>
              <a:gd name="connsiteX12" fmla="*/ 1223319 w 1346887"/>
              <a:gd name="connsiteY12" fmla="*/ 234778 h 383074"/>
              <a:gd name="connsiteX13" fmla="*/ 1309817 w 1346887"/>
              <a:gd name="connsiteY13" fmla="*/ 247135 h 383074"/>
              <a:gd name="connsiteX14" fmla="*/ 1346887 w 1346887"/>
              <a:gd name="connsiteY14" fmla="*/ 234778 h 383074"/>
              <a:gd name="connsiteX15" fmla="*/ 1272746 w 1346887"/>
              <a:gd name="connsiteY15" fmla="*/ 160637 h 383074"/>
              <a:gd name="connsiteX16" fmla="*/ 1235676 w 1346887"/>
              <a:gd name="connsiteY16" fmla="*/ 111210 h 383074"/>
              <a:gd name="connsiteX17" fmla="*/ 1223319 w 1346887"/>
              <a:gd name="connsiteY17" fmla="*/ 74140 h 383074"/>
              <a:gd name="connsiteX18" fmla="*/ 1198606 w 1346887"/>
              <a:gd name="connsiteY18" fmla="*/ 37070 h 383074"/>
              <a:gd name="connsiteX19" fmla="*/ 1210962 w 1346887"/>
              <a:gd name="connsiteY19" fmla="*/ 74140 h 383074"/>
              <a:gd name="connsiteX20" fmla="*/ 1260390 w 1346887"/>
              <a:gd name="connsiteY20" fmla="*/ 148281 h 383074"/>
              <a:gd name="connsiteX21" fmla="*/ 1285103 w 1346887"/>
              <a:gd name="connsiteY21" fmla="*/ 185351 h 383074"/>
              <a:gd name="connsiteX22" fmla="*/ 1309817 w 1346887"/>
              <a:gd name="connsiteY22" fmla="*/ 222421 h 383074"/>
              <a:gd name="connsiteX23" fmla="*/ 1334530 w 1346887"/>
              <a:gd name="connsiteY23" fmla="*/ 259492 h 383074"/>
              <a:gd name="connsiteX24" fmla="*/ 1223319 w 1346887"/>
              <a:gd name="connsiteY24" fmla="*/ 308919 h 383074"/>
              <a:gd name="connsiteX25" fmla="*/ 1149179 w 1346887"/>
              <a:gd name="connsiteY25" fmla="*/ 333632 h 383074"/>
              <a:gd name="connsiteX26" fmla="*/ 1062681 w 1346887"/>
              <a:gd name="connsiteY26" fmla="*/ 383059 h 38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346887" h="383074">
                <a:moveTo>
                  <a:pt x="0" y="0"/>
                </a:moveTo>
                <a:lnTo>
                  <a:pt x="234779" y="24713"/>
                </a:lnTo>
                <a:lnTo>
                  <a:pt x="345990" y="37070"/>
                </a:lnTo>
                <a:cubicBezTo>
                  <a:pt x="395365" y="41772"/>
                  <a:pt x="444945" y="44235"/>
                  <a:pt x="494271" y="49427"/>
                </a:cubicBezTo>
                <a:cubicBezTo>
                  <a:pt x="523236" y="52476"/>
                  <a:pt x="551999" y="57241"/>
                  <a:pt x="580768" y="61783"/>
                </a:cubicBezTo>
                <a:lnTo>
                  <a:pt x="729049" y="86497"/>
                </a:lnTo>
                <a:cubicBezTo>
                  <a:pt x="755839" y="99892"/>
                  <a:pt x="785245" y="117507"/>
                  <a:pt x="815546" y="123567"/>
                </a:cubicBezTo>
                <a:cubicBezTo>
                  <a:pt x="844106" y="129279"/>
                  <a:pt x="873211" y="131805"/>
                  <a:pt x="902044" y="135924"/>
                </a:cubicBezTo>
                <a:lnTo>
                  <a:pt x="976184" y="160637"/>
                </a:lnTo>
                <a:cubicBezTo>
                  <a:pt x="988541" y="164756"/>
                  <a:pt x="1000618" y="169835"/>
                  <a:pt x="1013254" y="172994"/>
                </a:cubicBezTo>
                <a:cubicBezTo>
                  <a:pt x="1029730" y="177113"/>
                  <a:pt x="1046414" y="180471"/>
                  <a:pt x="1062681" y="185351"/>
                </a:cubicBezTo>
                <a:cubicBezTo>
                  <a:pt x="1087633" y="192836"/>
                  <a:pt x="1112108" y="201826"/>
                  <a:pt x="1136822" y="210064"/>
                </a:cubicBezTo>
                <a:cubicBezTo>
                  <a:pt x="1168586" y="220652"/>
                  <a:pt x="1189181" y="228571"/>
                  <a:pt x="1223319" y="234778"/>
                </a:cubicBezTo>
                <a:cubicBezTo>
                  <a:pt x="1251975" y="239988"/>
                  <a:pt x="1280984" y="243016"/>
                  <a:pt x="1309817" y="247135"/>
                </a:cubicBezTo>
                <a:cubicBezTo>
                  <a:pt x="1322174" y="243016"/>
                  <a:pt x="1346887" y="247803"/>
                  <a:pt x="1346887" y="234778"/>
                </a:cubicBezTo>
                <a:cubicBezTo>
                  <a:pt x="1346887" y="204124"/>
                  <a:pt x="1293795" y="174670"/>
                  <a:pt x="1272746" y="160637"/>
                </a:cubicBezTo>
                <a:cubicBezTo>
                  <a:pt x="1260389" y="144161"/>
                  <a:pt x="1245894" y="129091"/>
                  <a:pt x="1235676" y="111210"/>
                </a:cubicBezTo>
                <a:cubicBezTo>
                  <a:pt x="1229214" y="99901"/>
                  <a:pt x="1229144" y="85790"/>
                  <a:pt x="1223319" y="74140"/>
                </a:cubicBezTo>
                <a:cubicBezTo>
                  <a:pt x="1216678" y="60857"/>
                  <a:pt x="1206844" y="49427"/>
                  <a:pt x="1198606" y="37070"/>
                </a:cubicBezTo>
                <a:cubicBezTo>
                  <a:pt x="1202725" y="49427"/>
                  <a:pt x="1204636" y="62754"/>
                  <a:pt x="1210962" y="74140"/>
                </a:cubicBezTo>
                <a:cubicBezTo>
                  <a:pt x="1225387" y="100104"/>
                  <a:pt x="1243914" y="123567"/>
                  <a:pt x="1260390" y="148281"/>
                </a:cubicBezTo>
                <a:lnTo>
                  <a:pt x="1285103" y="185351"/>
                </a:lnTo>
                <a:lnTo>
                  <a:pt x="1309817" y="222421"/>
                </a:lnTo>
                <a:lnTo>
                  <a:pt x="1334530" y="259492"/>
                </a:lnTo>
                <a:cubicBezTo>
                  <a:pt x="1275786" y="298654"/>
                  <a:pt x="1311547" y="279510"/>
                  <a:pt x="1223319" y="308919"/>
                </a:cubicBezTo>
                <a:cubicBezTo>
                  <a:pt x="1223314" y="308921"/>
                  <a:pt x="1149183" y="333629"/>
                  <a:pt x="1149179" y="333632"/>
                </a:cubicBezTo>
                <a:cubicBezTo>
                  <a:pt x="1071611" y="385344"/>
                  <a:pt x="1104740" y="383059"/>
                  <a:pt x="1062681" y="38305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2272467" y="3595816"/>
            <a:ext cx="1623362" cy="321276"/>
          </a:xfrm>
          <a:custGeom>
            <a:avLst/>
            <a:gdLst>
              <a:gd name="connsiteX0" fmla="*/ 62960 w 1623362"/>
              <a:gd name="connsiteY0" fmla="*/ 12357 h 321276"/>
              <a:gd name="connsiteX1" fmla="*/ 50603 w 1623362"/>
              <a:gd name="connsiteY1" fmla="*/ 61784 h 321276"/>
              <a:gd name="connsiteX2" fmla="*/ 693155 w 1623362"/>
              <a:gd name="connsiteY2" fmla="*/ 284206 h 321276"/>
              <a:gd name="connsiteX3" fmla="*/ 878506 w 1623362"/>
              <a:gd name="connsiteY3" fmla="*/ 308919 h 321276"/>
              <a:gd name="connsiteX4" fmla="*/ 1026787 w 1623362"/>
              <a:gd name="connsiteY4" fmla="*/ 321276 h 321276"/>
              <a:gd name="connsiteX5" fmla="*/ 1422203 w 1623362"/>
              <a:gd name="connsiteY5" fmla="*/ 308919 h 321276"/>
              <a:gd name="connsiteX6" fmla="*/ 1496344 w 1623362"/>
              <a:gd name="connsiteY6" fmla="*/ 259492 h 321276"/>
              <a:gd name="connsiteX7" fmla="*/ 1582841 w 1623362"/>
              <a:gd name="connsiteY7" fmla="*/ 210065 h 321276"/>
              <a:gd name="connsiteX8" fmla="*/ 1619911 w 1623362"/>
              <a:gd name="connsiteY8" fmla="*/ 160638 h 321276"/>
              <a:gd name="connsiteX9" fmla="*/ 1570484 w 1623362"/>
              <a:gd name="connsiteY9" fmla="*/ 61784 h 321276"/>
              <a:gd name="connsiteX10" fmla="*/ 1533414 w 1623362"/>
              <a:gd name="connsiteY10" fmla="*/ 49427 h 321276"/>
              <a:gd name="connsiteX11" fmla="*/ 1051501 w 1623362"/>
              <a:gd name="connsiteY11" fmla="*/ 12357 h 321276"/>
              <a:gd name="connsiteX12" fmla="*/ 804365 w 1623362"/>
              <a:gd name="connsiteY12" fmla="*/ 0 h 321276"/>
              <a:gd name="connsiteX13" fmla="*/ 62960 w 1623362"/>
              <a:gd name="connsiteY13" fmla="*/ 12357 h 321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23362" h="321276">
                <a:moveTo>
                  <a:pt x="62960" y="12357"/>
                </a:moveTo>
                <a:cubicBezTo>
                  <a:pt x="-62667" y="22654"/>
                  <a:pt x="36040" y="53046"/>
                  <a:pt x="50603" y="61784"/>
                </a:cubicBezTo>
                <a:cubicBezTo>
                  <a:pt x="435210" y="292548"/>
                  <a:pt x="380082" y="264639"/>
                  <a:pt x="693155" y="284206"/>
                </a:cubicBezTo>
                <a:cubicBezTo>
                  <a:pt x="747148" y="291919"/>
                  <a:pt x="825295" y="303598"/>
                  <a:pt x="878506" y="308919"/>
                </a:cubicBezTo>
                <a:cubicBezTo>
                  <a:pt x="927858" y="313854"/>
                  <a:pt x="977360" y="317157"/>
                  <a:pt x="1026787" y="321276"/>
                </a:cubicBezTo>
                <a:cubicBezTo>
                  <a:pt x="1158592" y="317157"/>
                  <a:pt x="1291460" y="326122"/>
                  <a:pt x="1422203" y="308919"/>
                </a:cubicBezTo>
                <a:cubicBezTo>
                  <a:pt x="1451651" y="305044"/>
                  <a:pt x="1471630" y="275968"/>
                  <a:pt x="1496344" y="259492"/>
                </a:cubicBezTo>
                <a:cubicBezTo>
                  <a:pt x="1548740" y="224562"/>
                  <a:pt x="1520132" y="241420"/>
                  <a:pt x="1582841" y="210065"/>
                </a:cubicBezTo>
                <a:cubicBezTo>
                  <a:pt x="1595198" y="193589"/>
                  <a:pt x="1615872" y="180833"/>
                  <a:pt x="1619911" y="160638"/>
                </a:cubicBezTo>
                <a:cubicBezTo>
                  <a:pt x="1631749" y="101450"/>
                  <a:pt x="1612613" y="82849"/>
                  <a:pt x="1570484" y="61784"/>
                </a:cubicBezTo>
                <a:cubicBezTo>
                  <a:pt x="1558834" y="55959"/>
                  <a:pt x="1546339" y="51043"/>
                  <a:pt x="1533414" y="49427"/>
                </a:cubicBezTo>
                <a:cubicBezTo>
                  <a:pt x="1351747" y="26719"/>
                  <a:pt x="1230996" y="21804"/>
                  <a:pt x="1051501" y="12357"/>
                </a:cubicBezTo>
                <a:lnTo>
                  <a:pt x="804365" y="0"/>
                </a:lnTo>
                <a:cubicBezTo>
                  <a:pt x="57136" y="12454"/>
                  <a:pt x="188587" y="2060"/>
                  <a:pt x="62960" y="12357"/>
                </a:cubicBezTo>
                <a:close/>
              </a:path>
            </a:pathLst>
          </a:cu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69385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Grumpy Online Visual Debugger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Lexing</a:t>
            </a:r>
            <a:r>
              <a:rPr lang="en-US" dirty="0" smtClean="0"/>
              <a:t> Grumpy (</a:t>
            </a:r>
            <a:r>
              <a:rPr lang="en-US" dirty="0" err="1" smtClean="0"/>
              <a:t>lexer.mll</a:t>
            </a:r>
            <a:r>
              <a:rPr lang="en-US" dirty="0" smtClean="0"/>
              <a:t>)</a:t>
            </a:r>
          </a:p>
          <a:p>
            <a:r>
              <a:rPr lang="en-US" dirty="0">
                <a:hlinkClick r:id="rId2"/>
              </a:rPr>
              <a:t>https://bagnalla.github.io/webgrumpy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2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116887" cy="1765300"/>
          </a:xfrm>
        </p:spPr>
        <p:txBody>
          <a:bodyPr>
            <a:normAutofit/>
          </a:bodyPr>
          <a:lstStyle/>
          <a:p>
            <a:r>
              <a:rPr lang="en-US" smtClean="0"/>
              <a:t>EXTRAS: DFA </a:t>
            </a:r>
            <a:r>
              <a:rPr lang="en-US" dirty="0" smtClean="0"/>
              <a:t>MINIMIZATION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35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DFAs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DFA </a:t>
            </a:r>
            <a:r>
              <a:rPr lang="en-US" b="1" i="1" dirty="0" smtClean="0">
                <a:solidFill>
                  <a:srgbClr val="C00000"/>
                </a:solidFill>
              </a:rPr>
              <a:t>D </a:t>
            </a:r>
            <a:r>
              <a:rPr lang="en-US" dirty="0" smtClean="0"/>
              <a:t>is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b="1" i="1" dirty="0" smtClean="0">
                <a:solidFill>
                  <a:srgbClr val="C00000"/>
                </a:solidFill>
              </a:rPr>
              <a:t>minimal </a:t>
            </a:r>
            <a:r>
              <a:rPr lang="en-US" dirty="0" smtClean="0"/>
              <a:t>if there is no equivalent DFA </a:t>
            </a:r>
            <a:r>
              <a:rPr lang="en-US" b="1" i="1" dirty="0" smtClean="0">
                <a:solidFill>
                  <a:srgbClr val="C00000"/>
                </a:solidFill>
              </a:rPr>
              <a:t>D’ </a:t>
            </a:r>
            <a:r>
              <a:rPr lang="en-US" dirty="0" smtClean="0"/>
              <a:t>with strictly fewer states</a:t>
            </a:r>
          </a:p>
          <a:p>
            <a:r>
              <a:rPr lang="en-US" dirty="0" smtClean="0"/>
              <a:t>Equivalent? Accepts the same language, or set of strings</a:t>
            </a:r>
          </a:p>
          <a:p>
            <a:r>
              <a:rPr lang="en-US" dirty="0" smtClean="0"/>
              <a:t>The minimal DFA for a given language is </a:t>
            </a:r>
            <a:r>
              <a:rPr lang="en-US" b="1" i="1" dirty="0" smtClean="0">
                <a:solidFill>
                  <a:srgbClr val="C00000"/>
                </a:solidFill>
              </a:rPr>
              <a:t>unique </a:t>
            </a:r>
            <a:r>
              <a:rPr lang="en-US" dirty="0" smtClean="0"/>
              <a:t>(up to </a:t>
            </a:r>
            <a:r>
              <a:rPr lang="en-US" dirty="0" err="1" smtClean="0"/>
              <a:t>renamings</a:t>
            </a:r>
            <a:r>
              <a:rPr lang="en-US" dirty="0" smtClean="0"/>
              <a:t> of states)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 smtClean="0">
                <a:solidFill>
                  <a:srgbClr val="C00000"/>
                </a:solidFill>
              </a:rPr>
              <a:t>How to minimize?</a:t>
            </a:r>
          </a:p>
          <a:p>
            <a:pPr lvl="1"/>
            <a:r>
              <a:rPr lang="en-US" dirty="0" smtClean="0"/>
              <a:t>[Moore ‘56]</a:t>
            </a:r>
          </a:p>
          <a:p>
            <a:pPr lvl="1"/>
            <a:r>
              <a:rPr lang="en-US" dirty="0" smtClean="0"/>
              <a:t>[</a:t>
            </a:r>
            <a:r>
              <a:rPr lang="en-US" dirty="0" err="1" smtClean="0"/>
              <a:t>Brzozowski</a:t>
            </a:r>
            <a:r>
              <a:rPr lang="en-US" dirty="0" smtClean="0"/>
              <a:t> ‘63]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40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Brzozowski</a:t>
            </a:r>
            <a:r>
              <a:rPr lang="en-US" dirty="0" smtClean="0"/>
              <a:t> Minimization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INPUT DFA </a:t>
            </a:r>
            <a:r>
              <a:rPr lang="en-US" b="1" i="1" dirty="0" smtClean="0"/>
              <a:t>D</a:t>
            </a:r>
          </a:p>
          <a:p>
            <a:pPr marL="0" indent="0">
              <a:buNone/>
            </a:pPr>
            <a:r>
              <a:rPr lang="en-US" dirty="0" smtClean="0"/>
              <a:t>OUTPUT DFA </a:t>
            </a:r>
            <a:r>
              <a:rPr lang="en-US" b="1" i="1" dirty="0" smtClean="0"/>
              <a:t>D’ </a:t>
            </a:r>
            <a:r>
              <a:rPr lang="en-US" dirty="0" smtClean="0"/>
              <a:t>minimizing </a:t>
            </a:r>
            <a:r>
              <a:rPr lang="en-US" b="1" i="1" dirty="0" smtClean="0"/>
              <a:t>D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dirty="0" smtClean="0"/>
              <a:t>Algorithm: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 smtClean="0"/>
              <a:t>Convert </a:t>
            </a:r>
            <a:r>
              <a:rPr lang="en-US" b="1" i="1" dirty="0" smtClean="0"/>
              <a:t>D </a:t>
            </a:r>
            <a:r>
              <a:rPr lang="en-US" dirty="0" smtClean="0"/>
              <a:t>to NFA </a:t>
            </a:r>
            <a:r>
              <a:rPr lang="en-US" b="1" i="1" dirty="0" smtClean="0"/>
              <a:t>R(D)</a:t>
            </a:r>
            <a:r>
              <a:rPr lang="en-US" dirty="0" smtClean="0"/>
              <a:t>, the “reversal” of </a:t>
            </a:r>
            <a:r>
              <a:rPr lang="en-US" b="1" i="1" dirty="0" smtClean="0"/>
              <a:t>D</a:t>
            </a:r>
          </a:p>
          <a:p>
            <a:pPr marL="857250" lvl="1" indent="-457200">
              <a:buFont typeface="+mj-lt"/>
              <a:buAutoNum type="arabicPeriod"/>
            </a:pPr>
            <a:endParaRPr lang="en-US" b="1" i="1" dirty="0"/>
          </a:p>
          <a:p>
            <a:pPr marL="857250" lvl="1" indent="-457200">
              <a:buFont typeface="+mj-lt"/>
              <a:buAutoNum type="arabicPeriod"/>
            </a:pPr>
            <a:endParaRPr lang="en-US" b="1" i="1" dirty="0" smtClean="0"/>
          </a:p>
          <a:p>
            <a:pPr marL="857250" lvl="1" indent="-457200">
              <a:buFont typeface="+mj-lt"/>
              <a:buAutoNum type="arabicPeriod"/>
            </a:pPr>
            <a:r>
              <a:rPr lang="en-US" dirty="0" smtClean="0"/>
              <a:t>Convert</a:t>
            </a:r>
            <a:r>
              <a:rPr lang="en-US" b="1" i="1" dirty="0" smtClean="0"/>
              <a:t> R(D) </a:t>
            </a:r>
            <a:r>
              <a:rPr lang="en-US" dirty="0" smtClean="0"/>
              <a:t>to</a:t>
            </a:r>
            <a:r>
              <a:rPr lang="en-US" b="1" i="1" dirty="0" smtClean="0"/>
              <a:t> D</a:t>
            </a:r>
            <a:r>
              <a:rPr lang="en-US" b="1" i="1" baseline="-25000" dirty="0" smtClean="0"/>
              <a:t>R</a:t>
            </a:r>
            <a:r>
              <a:rPr lang="en-US" b="1" i="1" dirty="0" smtClean="0"/>
              <a:t> </a:t>
            </a:r>
            <a:r>
              <a:rPr lang="en-US" dirty="0" smtClean="0"/>
              <a:t>using </a:t>
            </a:r>
            <a:r>
              <a:rPr lang="en-US" dirty="0" err="1" smtClean="0"/>
              <a:t>powerset</a:t>
            </a:r>
            <a:r>
              <a:rPr lang="en-US" dirty="0" smtClean="0"/>
              <a:t> algorithm of previous slides</a:t>
            </a:r>
            <a:endParaRPr lang="en-US" b="1" i="1" baseline="-25000" dirty="0" smtClean="0"/>
          </a:p>
          <a:p>
            <a:pPr marL="857250" lvl="1" indent="-457200">
              <a:buFont typeface="+mj-lt"/>
              <a:buAutoNum type="arabicPeriod"/>
            </a:pPr>
            <a:endParaRPr lang="en-US" b="1" i="1" baseline="-25000" dirty="0" smtClean="0"/>
          </a:p>
          <a:p>
            <a:pPr marL="857250" lvl="1" indent="-457200">
              <a:buFont typeface="+mj-lt"/>
              <a:buAutoNum type="arabicPeriod"/>
            </a:pPr>
            <a:endParaRPr lang="en-US" b="1" i="1" baseline="-25000" dirty="0"/>
          </a:p>
          <a:p>
            <a:pPr marL="857250" lvl="1" indent="-457200">
              <a:buFont typeface="+mj-lt"/>
              <a:buAutoNum type="arabicPeriod"/>
            </a:pPr>
            <a:r>
              <a:rPr lang="en-US" dirty="0" smtClean="0"/>
              <a:t>Convert </a:t>
            </a:r>
            <a:r>
              <a:rPr lang="en-US" b="1" i="1" dirty="0"/>
              <a:t>D</a:t>
            </a:r>
            <a:r>
              <a:rPr lang="en-US" b="1" i="1" baseline="-25000" dirty="0" smtClean="0"/>
              <a:t>R </a:t>
            </a:r>
            <a:r>
              <a:rPr lang="en-US" dirty="0" smtClean="0"/>
              <a:t>to NFA </a:t>
            </a:r>
            <a:r>
              <a:rPr lang="en-US" b="1" i="1" dirty="0" smtClean="0"/>
              <a:t>R(D</a:t>
            </a:r>
            <a:r>
              <a:rPr lang="en-US" b="1" i="1" baseline="-25000" dirty="0" smtClean="0"/>
              <a:t>R</a:t>
            </a:r>
            <a:r>
              <a:rPr lang="en-US" b="1" i="1" dirty="0" smtClean="0"/>
              <a:t>)</a:t>
            </a:r>
            <a:r>
              <a:rPr lang="en-US" dirty="0" smtClean="0"/>
              <a:t> </a:t>
            </a:r>
            <a:r>
              <a:rPr lang="en-US" b="1" i="1" dirty="0" smtClean="0"/>
              <a:t> </a:t>
            </a:r>
            <a:r>
              <a:rPr lang="en-US" dirty="0" smtClean="0"/>
              <a:t> </a:t>
            </a:r>
          </a:p>
          <a:p>
            <a:pPr marL="857250" lvl="1" indent="-457200">
              <a:buFont typeface="+mj-lt"/>
              <a:buAutoNum type="arabicPeriod"/>
            </a:pPr>
            <a:endParaRPr lang="en-US" dirty="0"/>
          </a:p>
          <a:p>
            <a:pPr marL="857250" lvl="1" indent="-457200">
              <a:buFont typeface="+mj-lt"/>
              <a:buAutoNum type="arabicPeriod"/>
            </a:pPr>
            <a:r>
              <a:rPr lang="en-US" dirty="0" smtClean="0"/>
              <a:t>Convert </a:t>
            </a:r>
            <a:r>
              <a:rPr lang="en-US" b="1" i="1" dirty="0" smtClean="0"/>
              <a:t>R(D</a:t>
            </a:r>
            <a:r>
              <a:rPr lang="en-US" b="1" i="1" baseline="-25000" dirty="0" smtClean="0"/>
              <a:t>R</a:t>
            </a:r>
            <a:r>
              <a:rPr lang="en-US" b="1" i="1" dirty="0" smtClean="0"/>
              <a:t>) </a:t>
            </a:r>
            <a:r>
              <a:rPr lang="en-US" dirty="0" smtClean="0"/>
              <a:t>to </a:t>
            </a:r>
            <a:r>
              <a:rPr lang="en-US" b="1" i="1" dirty="0" smtClean="0"/>
              <a:t>(D</a:t>
            </a:r>
            <a:r>
              <a:rPr lang="en-US" b="1" i="1" baseline="-25000" dirty="0" smtClean="0"/>
              <a:t>R</a:t>
            </a:r>
            <a:r>
              <a:rPr lang="en-US" b="1" i="1" dirty="0" smtClean="0"/>
              <a:t>)</a:t>
            </a:r>
            <a:r>
              <a:rPr lang="en-US" b="1" i="1" baseline="-25000" dirty="0" smtClean="0"/>
              <a:t>R</a:t>
            </a:r>
            <a:r>
              <a:rPr lang="en-US" b="1" i="1" dirty="0" smtClean="0"/>
              <a:t> = D’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95400" y="3048000"/>
            <a:ext cx="7239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Reversal </a:t>
            </a:r>
            <a:r>
              <a:rPr lang="en-US" sz="2000" b="1" i="1" dirty="0" smtClean="0"/>
              <a:t>R(D) </a:t>
            </a:r>
            <a:r>
              <a:rPr lang="en-US" sz="2000" dirty="0" smtClean="0"/>
              <a:t>= </a:t>
            </a:r>
            <a:r>
              <a:rPr lang="en-US" sz="2000" b="1" i="1" dirty="0" smtClean="0"/>
              <a:t>D </a:t>
            </a:r>
            <a:r>
              <a:rPr lang="en-US" sz="2000" dirty="0" smtClean="0"/>
              <a:t>with all arrows reversed, INIT=FINAL, FINAL=INIT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99654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4864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200" dirty="0" smtClean="0"/>
              <a:t>		“</a:t>
            </a:r>
            <a:r>
              <a:rPr lang="en-US" sz="3200" dirty="0" err="1" smtClean="0"/>
              <a:t>aabbaa</a:t>
            </a:r>
            <a:r>
              <a:rPr lang="en-US" sz="3200" dirty="0" smtClean="0"/>
              <a:t>”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an Automaton Match a String?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5833" t="32223" r="25833" b="23333"/>
          <a:stretch/>
        </p:blipFill>
        <p:spPr>
          <a:xfrm>
            <a:off x="1905000" y="838200"/>
            <a:ext cx="5334000" cy="30480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2667000" y="4849586"/>
            <a:ext cx="76200" cy="45720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145119" y="5254337"/>
            <a:ext cx="14112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Position 1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495800" y="1923803"/>
            <a:ext cx="76200" cy="45720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971800" y="1450027"/>
            <a:ext cx="1295400" cy="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267200" y="4355274"/>
                <a:ext cx="4800600" cy="23503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𝐀𝐥𝐠𝐨𝐫𝐢𝐭𝐡𝐦</m:t>
                      </m:r>
                      <m:r>
                        <a:rPr lang="en-US" sz="2400" b="1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:</m:t>
                      </m:r>
                    </m:oMath>
                  </m:oMathPara>
                </a14:m>
                <a:endParaRPr lang="en-US" sz="2400" b="1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Are we in FINAL state?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If so and no chars left, </a:t>
                </a:r>
                <a:r>
                  <a:rPr lang="en-US" sz="2400" b="1" dirty="0" smtClean="0">
                    <a:latin typeface="Calibri" charset="0"/>
                    <a:ea typeface="Calibri" charset="0"/>
                    <a:cs typeface="Calibri" charset="0"/>
                  </a:rPr>
                  <a:t>accept</a:t>
                </a: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Otherwise, follow a transition (advancing one char) and go to 1.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If no transition possible, </a:t>
                </a:r>
                <a:r>
                  <a:rPr lang="en-US" sz="2400" b="1" dirty="0" smtClean="0">
                    <a:latin typeface="Calibri" charset="0"/>
                    <a:ea typeface="Calibri" charset="0"/>
                    <a:cs typeface="Calibri" charset="0"/>
                  </a:rPr>
                  <a:t>reject</a:t>
                </a: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4355274"/>
                <a:ext cx="4800600" cy="23503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/>
          <p:cNvSpPr/>
          <p:nvPr/>
        </p:nvSpPr>
        <p:spPr>
          <a:xfrm>
            <a:off x="4201529" y="1106314"/>
            <a:ext cx="740941" cy="676462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8928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4864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200" dirty="0" smtClean="0"/>
              <a:t>		“</a:t>
            </a:r>
            <a:r>
              <a:rPr lang="en-US" sz="3200" dirty="0" err="1" smtClean="0"/>
              <a:t>aabbaa</a:t>
            </a:r>
            <a:r>
              <a:rPr lang="en-US" sz="3200" dirty="0" smtClean="0"/>
              <a:t>”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an Automaton Match a String?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5833" t="32223" r="25833" b="23333"/>
          <a:stretch/>
        </p:blipFill>
        <p:spPr>
          <a:xfrm>
            <a:off x="1905000" y="838200"/>
            <a:ext cx="5334000" cy="30480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2819400" y="4849586"/>
            <a:ext cx="76200" cy="45720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6578225" y="1923803"/>
            <a:ext cx="76200" cy="45720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953000" y="1447800"/>
            <a:ext cx="1371600" cy="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267200" y="4355274"/>
                <a:ext cx="4800600" cy="23503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𝐀𝐥𝐠𝐨𝐫𝐢𝐭𝐡𝐦</m:t>
                      </m:r>
                      <m:r>
                        <a:rPr lang="en-US" sz="2400" b="1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:</m:t>
                      </m:r>
                    </m:oMath>
                  </m:oMathPara>
                </a14:m>
                <a:endParaRPr lang="en-US" sz="2400" b="1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Are we in FINAL state?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If so and no chars left, </a:t>
                </a:r>
                <a:r>
                  <a:rPr lang="en-US" sz="2400" b="1" dirty="0" smtClean="0">
                    <a:latin typeface="Calibri" charset="0"/>
                    <a:ea typeface="Calibri" charset="0"/>
                    <a:cs typeface="Calibri" charset="0"/>
                  </a:rPr>
                  <a:t>accept</a:t>
                </a: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Otherwise, follow a transition (advancing one char) and go to 1.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If no transition possible, </a:t>
                </a:r>
                <a:r>
                  <a:rPr lang="en-US" sz="2400" b="1" dirty="0" smtClean="0">
                    <a:latin typeface="Calibri" charset="0"/>
                    <a:ea typeface="Calibri" charset="0"/>
                    <a:cs typeface="Calibri" charset="0"/>
                  </a:rPr>
                  <a:t>reject</a:t>
                </a: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4355274"/>
                <a:ext cx="4800600" cy="23503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/>
          <p:cNvSpPr/>
          <p:nvPr/>
        </p:nvSpPr>
        <p:spPr>
          <a:xfrm>
            <a:off x="6290015" y="1106314"/>
            <a:ext cx="740941" cy="676462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48987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4864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200" dirty="0" smtClean="0"/>
              <a:t>		“</a:t>
            </a:r>
            <a:r>
              <a:rPr lang="en-US" sz="3200" dirty="0" err="1" smtClean="0"/>
              <a:t>aabbaa</a:t>
            </a:r>
            <a:r>
              <a:rPr lang="en-US" sz="3200" dirty="0" smtClean="0"/>
              <a:t>”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an Automaton Match a String?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5833" t="32223" r="25833" b="23333"/>
          <a:stretch/>
        </p:blipFill>
        <p:spPr>
          <a:xfrm>
            <a:off x="1905000" y="838200"/>
            <a:ext cx="5334000" cy="30480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3048000" y="4838700"/>
            <a:ext cx="76200" cy="45720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343400" y="3517075"/>
            <a:ext cx="76200" cy="45720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800600" y="1676400"/>
            <a:ext cx="1600200" cy="121920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267200" y="4355274"/>
                <a:ext cx="4800600" cy="23503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𝐀𝐥𝐠𝐨𝐫𝐢𝐭𝐡𝐦</m:t>
                      </m:r>
                      <m:r>
                        <a:rPr lang="en-US" sz="2400" b="1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:</m:t>
                      </m:r>
                    </m:oMath>
                  </m:oMathPara>
                </a14:m>
                <a:endParaRPr lang="en-US" sz="2400" b="1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Are we in FINAL state?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If so and no chars left, </a:t>
                </a:r>
                <a:r>
                  <a:rPr lang="en-US" sz="2400" b="1" dirty="0" smtClean="0">
                    <a:latin typeface="Calibri" charset="0"/>
                    <a:ea typeface="Calibri" charset="0"/>
                    <a:cs typeface="Calibri" charset="0"/>
                  </a:rPr>
                  <a:t>accept</a:t>
                </a: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Otherwise, follow a transition (advancing one char) and go to 1.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If no transition possible, </a:t>
                </a:r>
                <a:r>
                  <a:rPr lang="en-US" sz="2400" b="1" dirty="0" smtClean="0">
                    <a:latin typeface="Calibri" charset="0"/>
                    <a:ea typeface="Calibri" charset="0"/>
                    <a:cs typeface="Calibri" charset="0"/>
                  </a:rPr>
                  <a:t>reject</a:t>
                </a: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4355274"/>
                <a:ext cx="4800600" cy="23503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/>
          <p:cNvSpPr/>
          <p:nvPr/>
        </p:nvSpPr>
        <p:spPr>
          <a:xfrm>
            <a:off x="4201529" y="2752538"/>
            <a:ext cx="740941" cy="676462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4679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4864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200" dirty="0" smtClean="0"/>
              <a:t>		“</a:t>
            </a:r>
            <a:r>
              <a:rPr lang="en-US" sz="3200" dirty="0" err="1" smtClean="0"/>
              <a:t>aabbaa</a:t>
            </a:r>
            <a:r>
              <a:rPr lang="en-US" sz="3200" dirty="0" smtClean="0"/>
              <a:t>”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an Automaton Match a String?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5833" t="32223" r="25833" b="23333"/>
          <a:stretch/>
        </p:blipFill>
        <p:spPr>
          <a:xfrm>
            <a:off x="1905000" y="838200"/>
            <a:ext cx="5334000" cy="30480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3276600" y="4838700"/>
            <a:ext cx="76200" cy="45720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62200" y="1843397"/>
            <a:ext cx="76200" cy="45720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2754720" y="1638300"/>
            <a:ext cx="1512480" cy="125730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267200" y="4355274"/>
                <a:ext cx="4800600" cy="23503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𝐀𝐥𝐠𝐨𝐫𝐢𝐭𝐡𝐦</m:t>
                      </m:r>
                      <m:r>
                        <a:rPr lang="en-US" sz="2400" b="1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:</m:t>
                      </m:r>
                    </m:oMath>
                  </m:oMathPara>
                </a14:m>
                <a:endParaRPr lang="en-US" sz="2400" b="1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Are we in FINAL state?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If so and no chars left, </a:t>
                </a:r>
                <a:r>
                  <a:rPr lang="en-US" sz="2400" b="1" dirty="0" smtClean="0">
                    <a:latin typeface="Calibri" charset="0"/>
                    <a:ea typeface="Calibri" charset="0"/>
                    <a:cs typeface="Calibri" charset="0"/>
                  </a:rPr>
                  <a:t>accept</a:t>
                </a: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Otherwise, follow a transition (advancing one char) and go to 1.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If no transition possible, </a:t>
                </a:r>
                <a:r>
                  <a:rPr lang="en-US" sz="2400" b="1" dirty="0" smtClean="0">
                    <a:latin typeface="Calibri" charset="0"/>
                    <a:ea typeface="Calibri" charset="0"/>
                    <a:cs typeface="Calibri" charset="0"/>
                  </a:rPr>
                  <a:t>reject</a:t>
                </a: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4355274"/>
                <a:ext cx="4800600" cy="23503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/>
          <p:cNvSpPr/>
          <p:nvPr/>
        </p:nvSpPr>
        <p:spPr>
          <a:xfrm>
            <a:off x="2209800" y="1106314"/>
            <a:ext cx="740941" cy="676462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6137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4864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200" dirty="0" smtClean="0"/>
              <a:t>		“</a:t>
            </a:r>
            <a:r>
              <a:rPr lang="en-US" sz="3200" dirty="0" err="1" smtClean="0"/>
              <a:t>aabbaa</a:t>
            </a:r>
            <a:r>
              <a:rPr lang="en-US" sz="3200" dirty="0" smtClean="0"/>
              <a:t>”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an Automaton Match a String?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5833" t="32223" r="25833" b="23333"/>
          <a:stretch/>
        </p:blipFill>
        <p:spPr>
          <a:xfrm>
            <a:off x="1905000" y="838200"/>
            <a:ext cx="5334000" cy="30480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3429000" y="4838700"/>
            <a:ext cx="76200" cy="45720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533900" y="1843397"/>
            <a:ext cx="76200" cy="45720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267200" y="4355274"/>
                <a:ext cx="4800600" cy="23503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𝐀𝐥𝐠𝐨𝐫𝐢𝐭𝐡𝐦</m:t>
                      </m:r>
                      <m:r>
                        <a:rPr lang="en-US" sz="2400" b="1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:</m:t>
                      </m:r>
                    </m:oMath>
                  </m:oMathPara>
                </a14:m>
                <a:endParaRPr lang="en-US" sz="2400" b="1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Are we in FINAL state?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If so and no chars left, </a:t>
                </a:r>
                <a:r>
                  <a:rPr lang="en-US" sz="2400" b="1" dirty="0" smtClean="0">
                    <a:latin typeface="Calibri" charset="0"/>
                    <a:ea typeface="Calibri" charset="0"/>
                    <a:cs typeface="Calibri" charset="0"/>
                  </a:rPr>
                  <a:t>accept</a:t>
                </a: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Otherwise, follow a transition (advancing one char) and go to 1.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If no transition possible, </a:t>
                </a:r>
                <a:r>
                  <a:rPr lang="en-US" sz="2400" b="1" dirty="0" smtClean="0">
                    <a:latin typeface="Calibri" charset="0"/>
                    <a:ea typeface="Calibri" charset="0"/>
                    <a:cs typeface="Calibri" charset="0"/>
                  </a:rPr>
                  <a:t>reject</a:t>
                </a: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4355274"/>
                <a:ext cx="4800600" cy="23503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>
            <a:off x="2907120" y="1447800"/>
            <a:ext cx="1360080" cy="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201529" y="1106314"/>
            <a:ext cx="740941" cy="676462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88182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4864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200" dirty="0" smtClean="0"/>
              <a:t>		“</a:t>
            </a:r>
            <a:r>
              <a:rPr lang="en-US" sz="3200" dirty="0" err="1" smtClean="0"/>
              <a:t>aabbaa</a:t>
            </a:r>
            <a:r>
              <a:rPr lang="en-US" sz="3200" dirty="0" smtClean="0"/>
              <a:t>”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an Automaton Match a String?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5833" t="32223" r="25833" b="23333"/>
          <a:stretch/>
        </p:blipFill>
        <p:spPr>
          <a:xfrm>
            <a:off x="1905000" y="838200"/>
            <a:ext cx="5334000" cy="30480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3682661" y="4838700"/>
            <a:ext cx="76200" cy="45720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6477000" y="1843397"/>
            <a:ext cx="76200" cy="45720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267200" y="4355274"/>
                <a:ext cx="4800600" cy="23503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𝐀𝐥𝐠𝐨𝐫𝐢𝐭𝐡𝐦</m:t>
                      </m:r>
                      <m:r>
                        <a:rPr lang="en-US" sz="2400" b="1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:</m:t>
                      </m:r>
                    </m:oMath>
                  </m:oMathPara>
                </a14:m>
                <a:endParaRPr lang="en-US" sz="2400" b="1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Are we in FINAL state?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If so and no chars left, </a:t>
                </a:r>
                <a:r>
                  <a:rPr lang="en-US" sz="2400" b="1" dirty="0" smtClean="0">
                    <a:solidFill>
                      <a:srgbClr val="C00000"/>
                    </a:solidFill>
                    <a:latin typeface="Calibri" charset="0"/>
                    <a:ea typeface="Calibri" charset="0"/>
                    <a:cs typeface="Calibri" charset="0"/>
                  </a:rPr>
                  <a:t>accept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Calibri" charset="0"/>
                    <a:ea typeface="Calibri" charset="0"/>
                    <a:cs typeface="Calibri" charset="0"/>
                  </a:rPr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Otherwise, follow a transition (advancing one char) and go to 1.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If no transition possible, </a:t>
                </a:r>
                <a:r>
                  <a:rPr lang="en-US" sz="2400" b="1" dirty="0" smtClean="0">
                    <a:latin typeface="Calibri" charset="0"/>
                    <a:ea typeface="Calibri" charset="0"/>
                    <a:cs typeface="Calibri" charset="0"/>
                  </a:rPr>
                  <a:t>reject</a:t>
                </a: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4355274"/>
                <a:ext cx="4800600" cy="23503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>
            <a:off x="4953000" y="1447800"/>
            <a:ext cx="1360080" cy="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6296038" y="1106314"/>
            <a:ext cx="740941" cy="676462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8776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4864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200" dirty="0" smtClean="0"/>
              <a:t>		“</a:t>
            </a:r>
            <a:r>
              <a:rPr lang="en-US" sz="3200" dirty="0" err="1" smtClean="0"/>
              <a:t>aabb</a:t>
            </a:r>
            <a:r>
              <a:rPr lang="en-US" sz="3200" dirty="0" smtClean="0"/>
              <a:t>”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an Automaton Match a String?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5833" t="32223" r="25833" b="23333"/>
          <a:stretch/>
        </p:blipFill>
        <p:spPr>
          <a:xfrm>
            <a:off x="1905000" y="838200"/>
            <a:ext cx="5334000" cy="30480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2438400" y="4876800"/>
            <a:ext cx="76200" cy="45720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916519" y="5281551"/>
            <a:ext cx="14112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Position 0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412037" y="1923803"/>
            <a:ext cx="76200" cy="45720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890156" y="2328554"/>
            <a:ext cx="10727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INITIAL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267200" y="4355274"/>
                <a:ext cx="4800600" cy="23503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𝐀𝐥𝐠𝐨𝐫𝐢𝐭𝐡𝐦</m:t>
                      </m:r>
                      <m:r>
                        <a:rPr lang="en-US" sz="2400" b="1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:</m:t>
                      </m:r>
                    </m:oMath>
                  </m:oMathPara>
                </a14:m>
                <a:endParaRPr lang="en-US" sz="2400" b="1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Are we in FINAL state?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If so and no chars left, </a:t>
                </a:r>
                <a:r>
                  <a:rPr lang="en-US" sz="2400" b="1" dirty="0" smtClean="0">
                    <a:latin typeface="Calibri" charset="0"/>
                    <a:ea typeface="Calibri" charset="0"/>
                    <a:cs typeface="Calibri" charset="0"/>
                  </a:rPr>
                  <a:t>accept</a:t>
                </a: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Otherwise, follow a transition (advancing one char) and go to 1.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If no transition possible, </a:t>
                </a:r>
                <a:r>
                  <a:rPr lang="en-US" sz="2400" b="1" dirty="0" smtClean="0">
                    <a:latin typeface="Calibri" charset="0"/>
                    <a:ea typeface="Calibri" charset="0"/>
                    <a:cs typeface="Calibri" charset="0"/>
                  </a:rPr>
                  <a:t>reject</a:t>
                </a: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4355274"/>
                <a:ext cx="4800600" cy="23503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/>
          <p:cNvSpPr/>
          <p:nvPr/>
        </p:nvSpPr>
        <p:spPr>
          <a:xfrm>
            <a:off x="2209800" y="1106314"/>
            <a:ext cx="740941" cy="676462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61313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4864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200" dirty="0" smtClean="0"/>
              <a:t>		“</a:t>
            </a:r>
            <a:r>
              <a:rPr lang="en-US" sz="3200" dirty="0" err="1" smtClean="0"/>
              <a:t>aabb</a:t>
            </a:r>
            <a:r>
              <a:rPr lang="en-US" sz="3200" dirty="0" smtClean="0"/>
              <a:t>”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an Automaton Match a String?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5833" t="32223" r="25833" b="23333"/>
          <a:stretch/>
        </p:blipFill>
        <p:spPr>
          <a:xfrm>
            <a:off x="1905000" y="838200"/>
            <a:ext cx="5334000" cy="30480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2667000" y="4849586"/>
            <a:ext cx="76200" cy="45720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145119" y="5254337"/>
            <a:ext cx="14112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Position 1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495800" y="1923803"/>
            <a:ext cx="76200" cy="45720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971800" y="1450027"/>
            <a:ext cx="1295400" cy="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267200" y="4355274"/>
                <a:ext cx="4800600" cy="23503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𝐀𝐥𝐠𝐨𝐫𝐢𝐭𝐡𝐦</m:t>
                      </m:r>
                      <m:r>
                        <a:rPr lang="en-US" sz="2400" b="1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:</m:t>
                      </m:r>
                    </m:oMath>
                  </m:oMathPara>
                </a14:m>
                <a:endParaRPr lang="en-US" sz="2400" b="1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Are we in FINAL state?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If so and no chars left, </a:t>
                </a:r>
                <a:r>
                  <a:rPr lang="en-US" sz="2400" b="1" dirty="0" smtClean="0">
                    <a:latin typeface="Calibri" charset="0"/>
                    <a:ea typeface="Calibri" charset="0"/>
                    <a:cs typeface="Calibri" charset="0"/>
                  </a:rPr>
                  <a:t>accept</a:t>
                </a: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Otherwise, follow a transition (advancing one char) and go to 1.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If no transition possible, </a:t>
                </a:r>
                <a:r>
                  <a:rPr lang="en-US" sz="2400" b="1" dirty="0" smtClean="0">
                    <a:latin typeface="Calibri" charset="0"/>
                    <a:ea typeface="Calibri" charset="0"/>
                    <a:cs typeface="Calibri" charset="0"/>
                  </a:rPr>
                  <a:t>reject</a:t>
                </a: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4355274"/>
                <a:ext cx="4800600" cy="23503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/>
          <p:cNvSpPr/>
          <p:nvPr/>
        </p:nvSpPr>
        <p:spPr>
          <a:xfrm>
            <a:off x="4201529" y="1106314"/>
            <a:ext cx="740941" cy="676462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31266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4864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200" dirty="0" smtClean="0"/>
              <a:t>		“</a:t>
            </a:r>
            <a:r>
              <a:rPr lang="en-US" sz="3200" dirty="0" err="1" smtClean="0"/>
              <a:t>aabb</a:t>
            </a:r>
            <a:r>
              <a:rPr lang="en-US" sz="3200" dirty="0" smtClean="0"/>
              <a:t>”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an Automaton Match a String?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5833" t="32223" r="25833" b="23333"/>
          <a:stretch/>
        </p:blipFill>
        <p:spPr>
          <a:xfrm>
            <a:off x="1905000" y="838200"/>
            <a:ext cx="5334000" cy="30480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2819400" y="4849586"/>
            <a:ext cx="76200" cy="45720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6578225" y="1923803"/>
            <a:ext cx="76200" cy="45720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953000" y="1447800"/>
            <a:ext cx="1371600" cy="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267200" y="4355274"/>
                <a:ext cx="4800600" cy="23503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𝐀𝐥𝐠𝐨𝐫𝐢𝐭𝐡𝐦</m:t>
                      </m:r>
                      <m:r>
                        <a:rPr lang="en-US" sz="2400" b="1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:</m:t>
                      </m:r>
                    </m:oMath>
                  </m:oMathPara>
                </a14:m>
                <a:endParaRPr lang="en-US" sz="2400" b="1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Are we in FINAL state?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If so and no chars left, </a:t>
                </a:r>
                <a:r>
                  <a:rPr lang="en-US" sz="2400" b="1" dirty="0" smtClean="0">
                    <a:latin typeface="Calibri" charset="0"/>
                    <a:ea typeface="Calibri" charset="0"/>
                    <a:cs typeface="Calibri" charset="0"/>
                  </a:rPr>
                  <a:t>accept</a:t>
                </a: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Otherwise, follow a transition (advancing one char) and go to 1.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If no transition possible, </a:t>
                </a:r>
                <a:r>
                  <a:rPr lang="en-US" sz="2400" b="1" dirty="0" smtClean="0">
                    <a:latin typeface="Calibri" charset="0"/>
                    <a:ea typeface="Calibri" charset="0"/>
                    <a:cs typeface="Calibri" charset="0"/>
                  </a:rPr>
                  <a:t>reject</a:t>
                </a: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4355274"/>
                <a:ext cx="4800600" cy="23503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/>
          <p:cNvSpPr/>
          <p:nvPr/>
        </p:nvSpPr>
        <p:spPr>
          <a:xfrm>
            <a:off x="6297029" y="1106314"/>
            <a:ext cx="740941" cy="676462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9234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Language of </a:t>
            </a:r>
            <a:r>
              <a:rPr lang="en-US" dirty="0" err="1" smtClean="0"/>
              <a:t>Regexps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38200"/>
                <a:ext cx="8229600" cy="60198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dirty="0" smtClean="0">
                    <a:latin typeface="Courier New" charset="0"/>
                    <a:ea typeface="Courier New" charset="0"/>
                    <a:cs typeface="Courier New" charset="0"/>
                  </a:rPr>
                  <a:t>r </a:t>
                </a:r>
                <a:r>
                  <a:rPr lang="en-US" sz="2000" dirty="0">
                    <a:latin typeface="Courier New" charset="0"/>
                    <a:ea typeface="Courier New" charset="0"/>
                    <a:cs typeface="Courier New" charset="0"/>
                  </a:rPr>
                  <a:t>::=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  <a:ea typeface="Courier New" charset="0"/>
                        <a:cs typeface="Courier New" charset="0"/>
                      </a:rPr>
                      <m:t>𝑒𝑚𝑝𝑡𝑦</m:t>
                    </m:r>
                    <m:r>
                      <a:rPr lang="en-US" sz="2000" b="0" i="1" smtClean="0">
                        <a:latin typeface="Cambria Math" charset="0"/>
                        <a:ea typeface="Courier New" charset="0"/>
                        <a:cs typeface="Courier New" charset="0"/>
                      </a:rPr>
                      <m:t> | </m:t>
                    </m:r>
                    <m:r>
                      <a:rPr lang="en-US" sz="2000" b="0" i="1" smtClean="0">
                        <a:latin typeface="Cambria Math" charset="0"/>
                        <a:ea typeface="Courier New" charset="0"/>
                        <a:cs typeface="Courier New" charset="0"/>
                      </a:rPr>
                      <m:t>𝜖</m:t>
                    </m:r>
                  </m:oMath>
                </a14:m>
                <a:r>
                  <a:rPr lang="en-US" sz="2000" dirty="0" smtClean="0">
                    <a:latin typeface="Courier New" charset="0"/>
                    <a:ea typeface="Courier New" charset="0"/>
                    <a:cs typeface="Courier New" charset="0"/>
                  </a:rPr>
                  <a:t> | c     </a:t>
                </a:r>
                <a:r>
                  <a:rPr lang="en-US" sz="2000" dirty="0">
                    <a:latin typeface="Courier New" charset="0"/>
                    <a:ea typeface="Courier New" charset="0"/>
                    <a:cs typeface="Courier New" charset="0"/>
                  </a:rPr>
                  <a:t>(*c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charset="0"/>
                        <a:ea typeface="Courier New" charset="0"/>
                        <a:cs typeface="Courier New" charset="0"/>
                      </a:rPr>
                      <m:t> </m:t>
                    </m:r>
                    <m:r>
                      <a:rPr lang="en-US" sz="2000" i="1">
                        <a:latin typeface="Cambria Math" charset="0"/>
                        <a:ea typeface="Courier New" charset="0"/>
                        <a:cs typeface="Courier New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000">
                        <a:latin typeface="Cambria Math" charset="0"/>
                        <a:ea typeface="Courier New" charset="0"/>
                        <a:cs typeface="Courier New" charset="0"/>
                      </a:rPr>
                      <m:t>Σ</m:t>
                    </m:r>
                  </m:oMath>
                </a14:m>
                <a:r>
                  <a:rPr lang="en-US" sz="2000" dirty="0">
                    <a:latin typeface="Courier New" charset="0"/>
                    <a:ea typeface="Courier New" charset="0"/>
                    <a:cs typeface="Courier New" charset="0"/>
                  </a:rPr>
                  <a:t>*)</a:t>
                </a:r>
              </a:p>
              <a:p>
                <a:pPr marL="0" indent="0">
                  <a:buNone/>
                </a:pPr>
                <a:r>
                  <a:rPr lang="en-US" sz="2000" dirty="0" smtClean="0">
                    <a:latin typeface="Courier New" charset="0"/>
                    <a:ea typeface="Courier New" charset="0"/>
                    <a:cs typeface="Courier New" charset="0"/>
                  </a:rPr>
                  <a:t>    | </a:t>
                </a:r>
                <a:r>
                  <a:rPr lang="en-US" sz="2000" dirty="0">
                    <a:latin typeface="Courier New" charset="0"/>
                    <a:ea typeface="Courier New" charset="0"/>
                    <a:cs typeface="Courier New" charset="0"/>
                  </a:rPr>
                  <a:t>r1 . r2         </a:t>
                </a:r>
                <a:r>
                  <a:rPr lang="en-US" sz="2000" dirty="0" smtClean="0">
                    <a:latin typeface="Courier New" charset="0"/>
                    <a:ea typeface="Courier New" charset="0"/>
                    <a:cs typeface="Courier New" charset="0"/>
                  </a:rPr>
                  <a:t>(*concatenation*)</a:t>
                </a:r>
                <a:endParaRPr lang="en-US" sz="2000" dirty="0"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Courier New" charset="0"/>
                    <a:ea typeface="Courier New" charset="0"/>
                    <a:cs typeface="Courier New" charset="0"/>
                  </a:rPr>
                  <a:t>    </a:t>
                </a:r>
                <a:r>
                  <a:rPr lang="en-US" sz="2000" dirty="0" smtClean="0">
                    <a:latin typeface="Courier New" charset="0"/>
                    <a:ea typeface="Courier New" charset="0"/>
                    <a:cs typeface="Courier New" charset="0"/>
                  </a:rPr>
                  <a:t>| </a:t>
                </a:r>
                <a:r>
                  <a:rPr lang="en-US" sz="2000" dirty="0">
                    <a:latin typeface="Courier New" charset="0"/>
                    <a:ea typeface="Courier New" charset="0"/>
                    <a:cs typeface="Courier New" charset="0"/>
                  </a:rPr>
                  <a:t>r*              </a:t>
                </a:r>
                <a:r>
                  <a:rPr lang="en-US" sz="2000" dirty="0" smtClean="0">
                    <a:latin typeface="Courier New" charset="0"/>
                    <a:ea typeface="Courier New" charset="0"/>
                    <a:cs typeface="Courier New" charset="0"/>
                  </a:rPr>
                  <a:t>(*</a:t>
                </a:r>
                <a:r>
                  <a:rPr lang="en-US" sz="2000" dirty="0">
                    <a:latin typeface="Courier New" charset="0"/>
                    <a:ea typeface="Courier New" charset="0"/>
                    <a:cs typeface="Courier New" charset="0"/>
                  </a:rPr>
                  <a:t>Kleene </a:t>
                </a:r>
                <a:r>
                  <a:rPr lang="en-US" sz="2000" dirty="0" smtClean="0">
                    <a:latin typeface="Courier New" charset="0"/>
                    <a:ea typeface="Courier New" charset="0"/>
                    <a:cs typeface="Courier New" charset="0"/>
                  </a:rPr>
                  <a:t>star*)</a:t>
                </a:r>
                <a:endParaRPr lang="en-US" sz="2000" dirty="0"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Courier New" charset="0"/>
                    <a:ea typeface="Courier New" charset="0"/>
                    <a:cs typeface="Courier New" charset="0"/>
                  </a:rPr>
                  <a:t>    </a:t>
                </a:r>
                <a:r>
                  <a:rPr lang="en-US" sz="2000" dirty="0" smtClean="0">
                    <a:latin typeface="Courier New" charset="0"/>
                    <a:ea typeface="Courier New" charset="0"/>
                    <a:cs typeface="Courier New" charset="0"/>
                  </a:rPr>
                  <a:t>| </a:t>
                </a:r>
                <a:r>
                  <a:rPr lang="en-US" sz="2000" dirty="0">
                    <a:latin typeface="Courier New" charset="0"/>
                    <a:ea typeface="Courier New" charset="0"/>
                    <a:cs typeface="Courier New" charset="0"/>
                  </a:rPr>
                  <a:t>(r1 || r2)      </a:t>
                </a:r>
                <a:r>
                  <a:rPr lang="en-US" sz="2000" dirty="0" smtClean="0">
                    <a:latin typeface="Courier New" charset="0"/>
                    <a:ea typeface="Courier New" charset="0"/>
                    <a:cs typeface="Courier New" charset="0"/>
                  </a:rPr>
                  <a:t>(*</a:t>
                </a:r>
                <a:r>
                  <a:rPr lang="en-US" sz="2000" dirty="0">
                    <a:latin typeface="Courier New" charset="0"/>
                    <a:ea typeface="Courier New" charset="0"/>
                    <a:cs typeface="Courier New" charset="0"/>
                  </a:rPr>
                  <a:t>r1 or r2*)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Courier New" charset="0"/>
                    <a:ea typeface="Courier New" charset="0"/>
                    <a:cs typeface="Courier New" charset="0"/>
                  </a:rPr>
                  <a:t>    </a:t>
                </a:r>
                <a:r>
                  <a:rPr lang="en-US" sz="2000" dirty="0" smtClean="0">
                    <a:latin typeface="Courier New" charset="0"/>
                    <a:ea typeface="Courier New" charset="0"/>
                    <a:cs typeface="Courier New" charset="0"/>
                  </a:rPr>
                  <a:t>| </a:t>
                </a:r>
                <a:r>
                  <a:rPr lang="en-US" sz="2000" dirty="0">
                    <a:latin typeface="Courier New" charset="0"/>
                    <a:ea typeface="Courier New" charset="0"/>
                    <a:cs typeface="Courier New" charset="0"/>
                  </a:rPr>
                  <a:t>(r1 &amp;&amp; r2)      </a:t>
                </a:r>
                <a:r>
                  <a:rPr lang="en-US" sz="2000" dirty="0" smtClean="0">
                    <a:latin typeface="Courier New" charset="0"/>
                    <a:ea typeface="Courier New" charset="0"/>
                    <a:cs typeface="Courier New" charset="0"/>
                  </a:rPr>
                  <a:t>(*</a:t>
                </a:r>
                <a:r>
                  <a:rPr lang="en-US" sz="2000" dirty="0">
                    <a:latin typeface="Courier New" charset="0"/>
                    <a:ea typeface="Courier New" charset="0"/>
                    <a:cs typeface="Courier New" charset="0"/>
                  </a:rPr>
                  <a:t>r1 and r2*)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Courier New" charset="0"/>
                    <a:ea typeface="Courier New" charset="0"/>
                    <a:cs typeface="Courier New" charset="0"/>
                  </a:rPr>
                  <a:t>    </a:t>
                </a:r>
                <a:r>
                  <a:rPr lang="en-US" sz="2000" dirty="0" smtClean="0">
                    <a:latin typeface="Courier New" charset="0"/>
                    <a:ea typeface="Courier New" charset="0"/>
                    <a:cs typeface="Courier New" charset="0"/>
                  </a:rPr>
                  <a:t>|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charset="0"/>
                        <a:ea typeface="Courier New" charset="0"/>
                        <a:cs typeface="Courier New" charset="0"/>
                      </a:rPr>
                      <m:t>¬</m:t>
                    </m:r>
                  </m:oMath>
                </a14:m>
                <a:r>
                  <a:rPr lang="en-US" sz="2000" dirty="0">
                    <a:latin typeface="Courier New" charset="0"/>
                    <a:ea typeface="Courier New" charset="0"/>
                    <a:cs typeface="Courier New" charset="0"/>
                  </a:rPr>
                  <a:t>r         </a:t>
                </a:r>
                <a:r>
                  <a:rPr lang="en-US" sz="2000" dirty="0" smtClean="0">
                    <a:latin typeface="Courier New" charset="0"/>
                    <a:ea typeface="Courier New" charset="0"/>
                    <a:cs typeface="Courier New" charset="0"/>
                  </a:rPr>
                  <a:t>     (*</a:t>
                </a:r>
                <a:r>
                  <a:rPr lang="en-US" sz="2000" dirty="0">
                    <a:latin typeface="Courier New" charset="0"/>
                    <a:ea typeface="Courier New" charset="0"/>
                    <a:cs typeface="Courier New" charset="0"/>
                  </a:rPr>
                  <a:t>not r*)</a:t>
                </a:r>
              </a:p>
              <a:p>
                <a:pPr marL="0" indent="0">
                  <a:buNone/>
                </a:pPr>
                <a:endParaRPr lang="en-US" b="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    </m:t>
                      </m:r>
                      <m:r>
                        <a:rPr lang="en-US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𝑒𝑚𝑝𝑡𝑦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         = ∅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    </m:t>
                      </m:r>
                      <m:r>
                        <a:rPr lang="en-US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𝜖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                    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 “” </m:t>
                          </m:r>
                        </m:e>
                      </m:d>
                    </m:oMath>
                  </m:oMathPara>
                </a14:m>
                <a:endParaRPr lang="en-US" b="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    </m:t>
                      </m:r>
                      <m:r>
                        <a:rPr lang="en-US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                    ={ “</m:t>
                      </m:r>
                      <m:r>
                        <a:rPr lang="en-US" b="0" i="1" smtClean="0">
                          <a:latin typeface="Cambria Math" charset="0"/>
                        </a:rPr>
                        <m:t>𝑐</m:t>
                      </m:r>
                      <m:r>
                        <a:rPr lang="en-US" b="0" i="1" smtClean="0">
                          <a:latin typeface="Cambria Math" charset="0"/>
                        </a:rPr>
                        <m:t>” }</m:t>
                      </m:r>
                    </m:oMath>
                  </m:oMathPara>
                </a14:m>
                <a:endParaRPr lang="en-US" b="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lang="en-US" b="0" dirty="0" smtClean="0"/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1 .  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         =</m:t>
                    </m:r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1 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charset="0"/>
                          </a:rPr>
                          <m:t>^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2 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latin typeface="Cambria Math" charset="0"/>
                      </a:rPr>
                      <m:t>1∈</m:t>
                    </m:r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𝑎𝑛𝑑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latin typeface="Cambria Math" charset="0"/>
                      </a:rPr>
                      <m:t>2∈</m:t>
                    </m:r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 }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    </m:t>
                      </m:r>
                      <m:r>
                        <a:rPr lang="en-US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                  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 “”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∪</m:t>
                      </m:r>
                      <m:r>
                        <a:rPr lang="en-US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.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:r>
                  <a:rPr lang="en-US" b="0" dirty="0" smtClean="0"/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1 </m:t>
                        </m:r>
                      </m:e>
                    </m:d>
                    <m:d>
                      <m:dPr>
                        <m:begChr m:val="|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2 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       =</m:t>
                    </m:r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∪</m:t>
                    </m:r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    </m:t>
                      </m:r>
                      <m:r>
                        <a:rPr lang="en-US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 &amp;&amp;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     =</m:t>
                      </m:r>
                      <m:r>
                        <a:rPr lang="en-US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∩</m:t>
                      </m:r>
                      <m:r>
                        <a:rPr lang="en-US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    </m:t>
                      </m:r>
                      <m:r>
                        <a:rPr lang="en-US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¬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                 = 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Σ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 −</m:t>
                      </m:r>
                      <m:r>
                        <a:rPr lang="en-US" b="0" i="1" smtClean="0">
                          <a:latin typeface="Cambria Math" charset="0"/>
                        </a:rPr>
                        <m:t>𝐿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𝑟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38200"/>
                <a:ext cx="8229600" cy="6019800"/>
              </a:xfrm>
              <a:blipFill rotWithShape="0">
                <a:blip r:embed="rId2"/>
                <a:stretch>
                  <a:fillRect l="-741" t="-6890" b="-5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934200" y="838200"/>
                <a:ext cx="2055313" cy="4572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Regexp</m:t>
                      </m:r>
                      <m:r>
                        <a:rPr lang="en-US" sz="24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Syntax</m:t>
                      </m:r>
                    </m:oMath>
                  </m:oMathPara>
                </a14:m>
                <a:endParaRPr lang="en-US" sz="2400" dirty="0" smtClean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0" y="838200"/>
                <a:ext cx="2055313" cy="4572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477001" y="3390900"/>
                <a:ext cx="2488450" cy="4572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Regexp</m:t>
                      </m:r>
                      <m:r>
                        <a:rPr lang="en-US" sz="24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Semantics</m:t>
                      </m:r>
                    </m:oMath>
                  </m:oMathPara>
                </a14:m>
                <a:endParaRPr lang="en-US" sz="2400" dirty="0" smtClean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1" y="3390900"/>
                <a:ext cx="2488450" cy="4572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845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4864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200" dirty="0" smtClean="0"/>
              <a:t>		“</a:t>
            </a:r>
            <a:r>
              <a:rPr lang="en-US" sz="3200" dirty="0" err="1" smtClean="0"/>
              <a:t>aabb</a:t>
            </a:r>
            <a:r>
              <a:rPr lang="en-US" sz="3200" dirty="0" smtClean="0"/>
              <a:t>”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an Automaton Match a String?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5833" t="32223" r="25833" b="23333"/>
          <a:stretch/>
        </p:blipFill>
        <p:spPr>
          <a:xfrm>
            <a:off x="1905000" y="838200"/>
            <a:ext cx="5334000" cy="30480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3048000" y="4838700"/>
            <a:ext cx="76200" cy="45720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343400" y="3517075"/>
            <a:ext cx="76200" cy="45720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800600" y="1676400"/>
            <a:ext cx="1600200" cy="121920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267200" y="4355274"/>
                <a:ext cx="4800600" cy="23503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𝐀𝐥𝐠𝐨𝐫𝐢𝐭𝐡𝐦</m:t>
                      </m:r>
                      <m:r>
                        <a:rPr lang="en-US" sz="2400" b="1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:</m:t>
                      </m:r>
                    </m:oMath>
                  </m:oMathPara>
                </a14:m>
                <a:endParaRPr lang="en-US" sz="2400" b="1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Are we in FINAL state?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If so and no chars left, </a:t>
                </a:r>
                <a:r>
                  <a:rPr lang="en-US" sz="2400" b="1" dirty="0" smtClean="0">
                    <a:latin typeface="Calibri" charset="0"/>
                    <a:ea typeface="Calibri" charset="0"/>
                    <a:cs typeface="Calibri" charset="0"/>
                  </a:rPr>
                  <a:t>accept</a:t>
                </a: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Otherwise, follow a transition (advancing one char) and go to 1.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If no transition possible, </a:t>
                </a:r>
                <a:r>
                  <a:rPr lang="en-US" sz="2400" b="1" dirty="0" smtClean="0">
                    <a:latin typeface="Calibri" charset="0"/>
                    <a:ea typeface="Calibri" charset="0"/>
                    <a:cs typeface="Calibri" charset="0"/>
                  </a:rPr>
                  <a:t>reject</a:t>
                </a: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4355274"/>
                <a:ext cx="4800600" cy="23503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/>
          <p:cNvSpPr/>
          <p:nvPr/>
        </p:nvSpPr>
        <p:spPr>
          <a:xfrm>
            <a:off x="4201529" y="2764570"/>
            <a:ext cx="740941" cy="676462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3319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4864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200" dirty="0" smtClean="0"/>
              <a:t>		“</a:t>
            </a:r>
            <a:r>
              <a:rPr lang="en-US" sz="3200" dirty="0" err="1" smtClean="0"/>
              <a:t>aabb</a:t>
            </a:r>
            <a:r>
              <a:rPr lang="en-US" sz="3200" dirty="0" smtClean="0"/>
              <a:t>”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an Automaton Match a String?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5833" t="32223" r="25833" b="23333"/>
          <a:stretch/>
        </p:blipFill>
        <p:spPr>
          <a:xfrm>
            <a:off x="1905000" y="838200"/>
            <a:ext cx="5334000" cy="30480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3276600" y="4838700"/>
            <a:ext cx="76200" cy="45720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62200" y="1843397"/>
            <a:ext cx="76200" cy="45720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2754720" y="1638300"/>
            <a:ext cx="1512480" cy="125730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267200" y="4355274"/>
                <a:ext cx="4800600" cy="23503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𝐀𝐥𝐠𝐨𝐫𝐢𝐭𝐡𝐦</m:t>
                      </m:r>
                      <m:r>
                        <a:rPr lang="en-US" sz="2400" b="1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:</m:t>
                      </m:r>
                    </m:oMath>
                  </m:oMathPara>
                </a14:m>
                <a:endParaRPr lang="en-US" sz="2400" b="1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Are we in FINAL state?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If so and no chars left, </a:t>
                </a:r>
                <a:r>
                  <a:rPr lang="en-US" sz="2400" b="1" dirty="0" smtClean="0">
                    <a:latin typeface="Calibri" charset="0"/>
                    <a:ea typeface="Calibri" charset="0"/>
                    <a:cs typeface="Calibri" charset="0"/>
                  </a:rPr>
                  <a:t>accept</a:t>
                </a: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Otherwise, follow a transition (advancing one char) and go to 1.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If no transition possible, </a:t>
                </a:r>
                <a:r>
                  <a:rPr lang="en-US" sz="2400" b="1" dirty="0" smtClean="0">
                    <a:latin typeface="Calibri" charset="0"/>
                    <a:ea typeface="Calibri" charset="0"/>
                    <a:cs typeface="Calibri" charset="0"/>
                  </a:rPr>
                  <a:t>reject</a:t>
                </a: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4355274"/>
                <a:ext cx="4800600" cy="23503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/>
          <p:cNvSpPr/>
          <p:nvPr/>
        </p:nvSpPr>
        <p:spPr>
          <a:xfrm>
            <a:off x="2209800" y="1106314"/>
            <a:ext cx="740941" cy="676462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42296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4864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200" dirty="0" smtClean="0"/>
              <a:t>		“</a:t>
            </a:r>
            <a:r>
              <a:rPr lang="en-US" sz="3200" dirty="0" err="1" smtClean="0"/>
              <a:t>aabb</a:t>
            </a:r>
            <a:r>
              <a:rPr lang="en-US" sz="3200" dirty="0" smtClean="0"/>
              <a:t>”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an Automaton Match a String?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5833" t="32223" r="25833" b="23333"/>
          <a:stretch/>
        </p:blipFill>
        <p:spPr>
          <a:xfrm>
            <a:off x="1905000" y="838200"/>
            <a:ext cx="5334000" cy="30480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3276600" y="4838700"/>
            <a:ext cx="76200" cy="45720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62200" y="1843397"/>
            <a:ext cx="76200" cy="45720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2754720" y="1638300"/>
            <a:ext cx="1512480" cy="125730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267200" y="4355274"/>
                <a:ext cx="4800600" cy="23503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𝐀𝐥𝐠𝐨𝐫𝐢𝐭𝐡𝐦</m:t>
                      </m:r>
                      <m:r>
                        <a:rPr lang="en-US" sz="2400" b="1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:</m:t>
                      </m:r>
                    </m:oMath>
                  </m:oMathPara>
                </a14:m>
                <a:endParaRPr lang="en-US" sz="2400" b="1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Are we in FINAL state?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If so and no chars left, </a:t>
                </a:r>
                <a:r>
                  <a:rPr lang="en-US" sz="2400" b="1" dirty="0" smtClean="0">
                    <a:latin typeface="Calibri" charset="0"/>
                    <a:ea typeface="Calibri" charset="0"/>
                    <a:cs typeface="Calibri" charset="0"/>
                  </a:rPr>
                  <a:t>accept</a:t>
                </a: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Otherwise, follow a transition (advancing one char) and go to 1.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If no transition possible, </a:t>
                </a:r>
                <a:r>
                  <a:rPr lang="en-US" sz="2400" b="1" dirty="0" smtClean="0">
                    <a:latin typeface="Calibri" charset="0"/>
                    <a:ea typeface="Calibri" charset="0"/>
                    <a:cs typeface="Calibri" charset="0"/>
                  </a:rPr>
                  <a:t>reject</a:t>
                </a: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4355274"/>
                <a:ext cx="4800600" cy="23503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666929" y="2257241"/>
            <a:ext cx="253486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Not a final state</a:t>
            </a:r>
          </a:p>
          <a:p>
            <a:r>
              <a:rPr lang="en-US" sz="2800" dirty="0" smtClean="0"/>
              <a:t>so don’t accept!</a:t>
            </a:r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1275139" y="5147429"/>
            <a:ext cx="25876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No more input…</a:t>
            </a:r>
            <a:endParaRPr lang="en-US" sz="2800" dirty="0"/>
          </a:p>
        </p:txBody>
      </p:sp>
      <p:sp>
        <p:nvSpPr>
          <p:cNvPr id="14" name="Oval 13"/>
          <p:cNvSpPr/>
          <p:nvPr/>
        </p:nvSpPr>
        <p:spPr>
          <a:xfrm>
            <a:off x="2209800" y="1106314"/>
            <a:ext cx="740941" cy="676462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10496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NFAs: Nondeterministic finite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84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4864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(Nondeterministic)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0000" r="7500" b="43333"/>
          <a:stretch/>
        </p:blipFill>
        <p:spPr>
          <a:xfrm>
            <a:off x="304800" y="1524000"/>
            <a:ext cx="8458200" cy="2514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933575" y="1943040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a</a:t>
            </a:r>
            <a:endParaRPr lang="en-US" sz="2000" dirty="0" smtClean="0"/>
          </a:p>
        </p:txBody>
      </p:sp>
      <p:sp>
        <p:nvSpPr>
          <p:cNvPr id="22" name="Freeform 21"/>
          <p:cNvSpPr/>
          <p:nvPr/>
        </p:nvSpPr>
        <p:spPr>
          <a:xfrm>
            <a:off x="819150" y="2343150"/>
            <a:ext cx="2228850" cy="495300"/>
          </a:xfrm>
          <a:custGeom>
            <a:avLst/>
            <a:gdLst>
              <a:gd name="connsiteX0" fmla="*/ 0 w 2228850"/>
              <a:gd name="connsiteY0" fmla="*/ 495300 h 495300"/>
              <a:gd name="connsiteX1" fmla="*/ 47625 w 2228850"/>
              <a:gd name="connsiteY1" fmla="*/ 457200 h 495300"/>
              <a:gd name="connsiteX2" fmla="*/ 133350 w 2228850"/>
              <a:gd name="connsiteY2" fmla="*/ 371475 h 495300"/>
              <a:gd name="connsiteX3" fmla="*/ 190500 w 2228850"/>
              <a:gd name="connsiteY3" fmla="*/ 314325 h 495300"/>
              <a:gd name="connsiteX4" fmla="*/ 219075 w 2228850"/>
              <a:gd name="connsiteY4" fmla="*/ 285750 h 495300"/>
              <a:gd name="connsiteX5" fmla="*/ 276225 w 2228850"/>
              <a:gd name="connsiteY5" fmla="*/ 238125 h 495300"/>
              <a:gd name="connsiteX6" fmla="*/ 323850 w 2228850"/>
              <a:gd name="connsiteY6" fmla="*/ 209550 h 495300"/>
              <a:gd name="connsiteX7" fmla="*/ 361950 w 2228850"/>
              <a:gd name="connsiteY7" fmla="*/ 190500 h 495300"/>
              <a:gd name="connsiteX8" fmla="*/ 400050 w 2228850"/>
              <a:gd name="connsiteY8" fmla="*/ 152400 h 495300"/>
              <a:gd name="connsiteX9" fmla="*/ 457200 w 2228850"/>
              <a:gd name="connsiteY9" fmla="*/ 133350 h 495300"/>
              <a:gd name="connsiteX10" fmla="*/ 485775 w 2228850"/>
              <a:gd name="connsiteY10" fmla="*/ 114300 h 495300"/>
              <a:gd name="connsiteX11" fmla="*/ 533400 w 2228850"/>
              <a:gd name="connsiteY11" fmla="*/ 95250 h 495300"/>
              <a:gd name="connsiteX12" fmla="*/ 600075 w 2228850"/>
              <a:gd name="connsiteY12" fmla="*/ 66675 h 495300"/>
              <a:gd name="connsiteX13" fmla="*/ 647700 w 2228850"/>
              <a:gd name="connsiteY13" fmla="*/ 57150 h 495300"/>
              <a:gd name="connsiteX14" fmla="*/ 685800 w 2228850"/>
              <a:gd name="connsiteY14" fmla="*/ 47625 h 495300"/>
              <a:gd name="connsiteX15" fmla="*/ 733425 w 2228850"/>
              <a:gd name="connsiteY15" fmla="*/ 38100 h 495300"/>
              <a:gd name="connsiteX16" fmla="*/ 771525 w 2228850"/>
              <a:gd name="connsiteY16" fmla="*/ 28575 h 495300"/>
              <a:gd name="connsiteX17" fmla="*/ 838200 w 2228850"/>
              <a:gd name="connsiteY17" fmla="*/ 19050 h 495300"/>
              <a:gd name="connsiteX18" fmla="*/ 1009650 w 2228850"/>
              <a:gd name="connsiteY18" fmla="*/ 0 h 495300"/>
              <a:gd name="connsiteX19" fmla="*/ 1647825 w 2228850"/>
              <a:gd name="connsiteY19" fmla="*/ 9525 h 495300"/>
              <a:gd name="connsiteX20" fmla="*/ 1743075 w 2228850"/>
              <a:gd name="connsiteY20" fmla="*/ 28575 h 495300"/>
              <a:gd name="connsiteX21" fmla="*/ 1790700 w 2228850"/>
              <a:gd name="connsiteY21" fmla="*/ 47625 h 495300"/>
              <a:gd name="connsiteX22" fmla="*/ 1885950 w 2228850"/>
              <a:gd name="connsiteY22" fmla="*/ 95250 h 495300"/>
              <a:gd name="connsiteX23" fmla="*/ 1924050 w 2228850"/>
              <a:gd name="connsiteY23" fmla="*/ 123825 h 495300"/>
              <a:gd name="connsiteX24" fmla="*/ 1990725 w 2228850"/>
              <a:gd name="connsiteY24" fmla="*/ 152400 h 495300"/>
              <a:gd name="connsiteX25" fmla="*/ 2047875 w 2228850"/>
              <a:gd name="connsiteY25" fmla="*/ 180975 h 495300"/>
              <a:gd name="connsiteX26" fmla="*/ 2085975 w 2228850"/>
              <a:gd name="connsiteY26" fmla="*/ 209550 h 495300"/>
              <a:gd name="connsiteX27" fmla="*/ 2114550 w 2228850"/>
              <a:gd name="connsiteY27" fmla="*/ 238125 h 495300"/>
              <a:gd name="connsiteX28" fmla="*/ 2143125 w 2228850"/>
              <a:gd name="connsiteY28" fmla="*/ 247650 h 495300"/>
              <a:gd name="connsiteX29" fmla="*/ 2162175 w 2228850"/>
              <a:gd name="connsiteY29" fmla="*/ 276225 h 495300"/>
              <a:gd name="connsiteX30" fmla="*/ 2190750 w 2228850"/>
              <a:gd name="connsiteY30" fmla="*/ 304800 h 495300"/>
              <a:gd name="connsiteX31" fmla="*/ 2209800 w 2228850"/>
              <a:gd name="connsiteY31" fmla="*/ 361950 h 495300"/>
              <a:gd name="connsiteX32" fmla="*/ 2219325 w 2228850"/>
              <a:gd name="connsiteY32" fmla="*/ 390525 h 495300"/>
              <a:gd name="connsiteX33" fmla="*/ 2228850 w 2228850"/>
              <a:gd name="connsiteY33" fmla="*/ 419100 h 495300"/>
              <a:gd name="connsiteX34" fmla="*/ 2228850 w 2228850"/>
              <a:gd name="connsiteY34" fmla="*/ 4572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228850" h="495300">
                <a:moveTo>
                  <a:pt x="0" y="495300"/>
                </a:moveTo>
                <a:cubicBezTo>
                  <a:pt x="15875" y="482600"/>
                  <a:pt x="32582" y="470875"/>
                  <a:pt x="47625" y="457200"/>
                </a:cubicBezTo>
                <a:lnTo>
                  <a:pt x="133350" y="371475"/>
                </a:lnTo>
                <a:lnTo>
                  <a:pt x="190500" y="314325"/>
                </a:lnTo>
                <a:cubicBezTo>
                  <a:pt x="200025" y="304800"/>
                  <a:pt x="208727" y="294374"/>
                  <a:pt x="219075" y="285750"/>
                </a:cubicBezTo>
                <a:cubicBezTo>
                  <a:pt x="238125" y="269875"/>
                  <a:pt x="256170" y="252710"/>
                  <a:pt x="276225" y="238125"/>
                </a:cubicBezTo>
                <a:cubicBezTo>
                  <a:pt x="291197" y="227236"/>
                  <a:pt x="307666" y="218541"/>
                  <a:pt x="323850" y="209550"/>
                </a:cubicBezTo>
                <a:cubicBezTo>
                  <a:pt x="336262" y="202654"/>
                  <a:pt x="350591" y="199019"/>
                  <a:pt x="361950" y="190500"/>
                </a:cubicBezTo>
                <a:cubicBezTo>
                  <a:pt x="376318" y="179724"/>
                  <a:pt x="384649" y="161641"/>
                  <a:pt x="400050" y="152400"/>
                </a:cubicBezTo>
                <a:cubicBezTo>
                  <a:pt x="417269" y="142069"/>
                  <a:pt x="438850" y="141505"/>
                  <a:pt x="457200" y="133350"/>
                </a:cubicBezTo>
                <a:cubicBezTo>
                  <a:pt x="467661" y="128701"/>
                  <a:pt x="475536" y="119420"/>
                  <a:pt x="485775" y="114300"/>
                </a:cubicBezTo>
                <a:cubicBezTo>
                  <a:pt x="501068" y="106654"/>
                  <a:pt x="517776" y="102194"/>
                  <a:pt x="533400" y="95250"/>
                </a:cubicBezTo>
                <a:cubicBezTo>
                  <a:pt x="568448" y="79673"/>
                  <a:pt x="566537" y="75059"/>
                  <a:pt x="600075" y="66675"/>
                </a:cubicBezTo>
                <a:cubicBezTo>
                  <a:pt x="615781" y="62748"/>
                  <a:pt x="631896" y="60662"/>
                  <a:pt x="647700" y="57150"/>
                </a:cubicBezTo>
                <a:cubicBezTo>
                  <a:pt x="660479" y="54310"/>
                  <a:pt x="673021" y="50465"/>
                  <a:pt x="685800" y="47625"/>
                </a:cubicBezTo>
                <a:cubicBezTo>
                  <a:pt x="701604" y="44113"/>
                  <a:pt x="717621" y="41612"/>
                  <a:pt x="733425" y="38100"/>
                </a:cubicBezTo>
                <a:cubicBezTo>
                  <a:pt x="746204" y="35260"/>
                  <a:pt x="758645" y="30917"/>
                  <a:pt x="771525" y="28575"/>
                </a:cubicBezTo>
                <a:cubicBezTo>
                  <a:pt x="793614" y="24559"/>
                  <a:pt x="815909" y="21725"/>
                  <a:pt x="838200" y="19050"/>
                </a:cubicBezTo>
                <a:lnTo>
                  <a:pt x="1009650" y="0"/>
                </a:lnTo>
                <a:lnTo>
                  <a:pt x="1647825" y="9525"/>
                </a:lnTo>
                <a:cubicBezTo>
                  <a:pt x="1685583" y="10545"/>
                  <a:pt x="1710579" y="16389"/>
                  <a:pt x="1743075" y="28575"/>
                </a:cubicBezTo>
                <a:cubicBezTo>
                  <a:pt x="1759084" y="34578"/>
                  <a:pt x="1775206" y="40395"/>
                  <a:pt x="1790700" y="47625"/>
                </a:cubicBezTo>
                <a:cubicBezTo>
                  <a:pt x="1822867" y="62636"/>
                  <a:pt x="1857552" y="73951"/>
                  <a:pt x="1885950" y="95250"/>
                </a:cubicBezTo>
                <a:cubicBezTo>
                  <a:pt x="1898650" y="104775"/>
                  <a:pt x="1910588" y="115411"/>
                  <a:pt x="1924050" y="123825"/>
                </a:cubicBezTo>
                <a:cubicBezTo>
                  <a:pt x="2003332" y="173376"/>
                  <a:pt x="1925910" y="119992"/>
                  <a:pt x="1990725" y="152400"/>
                </a:cubicBezTo>
                <a:cubicBezTo>
                  <a:pt x="2064583" y="189329"/>
                  <a:pt x="1976051" y="157034"/>
                  <a:pt x="2047875" y="180975"/>
                </a:cubicBezTo>
                <a:cubicBezTo>
                  <a:pt x="2060575" y="190500"/>
                  <a:pt x="2073922" y="199219"/>
                  <a:pt x="2085975" y="209550"/>
                </a:cubicBezTo>
                <a:cubicBezTo>
                  <a:pt x="2096202" y="218316"/>
                  <a:pt x="2103342" y="230653"/>
                  <a:pt x="2114550" y="238125"/>
                </a:cubicBezTo>
                <a:cubicBezTo>
                  <a:pt x="2122904" y="243694"/>
                  <a:pt x="2133600" y="244475"/>
                  <a:pt x="2143125" y="247650"/>
                </a:cubicBezTo>
                <a:cubicBezTo>
                  <a:pt x="2149475" y="257175"/>
                  <a:pt x="2154846" y="267431"/>
                  <a:pt x="2162175" y="276225"/>
                </a:cubicBezTo>
                <a:cubicBezTo>
                  <a:pt x="2170799" y="286573"/>
                  <a:pt x="2184208" y="293025"/>
                  <a:pt x="2190750" y="304800"/>
                </a:cubicBezTo>
                <a:cubicBezTo>
                  <a:pt x="2200502" y="322353"/>
                  <a:pt x="2203450" y="342900"/>
                  <a:pt x="2209800" y="361950"/>
                </a:cubicBezTo>
                <a:lnTo>
                  <a:pt x="2219325" y="390525"/>
                </a:lnTo>
                <a:cubicBezTo>
                  <a:pt x="2222500" y="400050"/>
                  <a:pt x="2228850" y="409060"/>
                  <a:pt x="2228850" y="419100"/>
                </a:cubicBezTo>
                <a:lnTo>
                  <a:pt x="2228850" y="45720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6915150" y="2533650"/>
            <a:ext cx="1285875" cy="295275"/>
          </a:xfrm>
          <a:custGeom>
            <a:avLst/>
            <a:gdLst>
              <a:gd name="connsiteX0" fmla="*/ 1285875 w 1285875"/>
              <a:gd name="connsiteY0" fmla="*/ 295275 h 295275"/>
              <a:gd name="connsiteX1" fmla="*/ 1228725 w 1285875"/>
              <a:gd name="connsiteY1" fmla="*/ 247650 h 295275"/>
              <a:gd name="connsiteX2" fmla="*/ 1162050 w 1285875"/>
              <a:gd name="connsiteY2" fmla="*/ 180975 h 295275"/>
              <a:gd name="connsiteX3" fmla="*/ 1133475 w 1285875"/>
              <a:gd name="connsiteY3" fmla="*/ 152400 h 295275"/>
              <a:gd name="connsiteX4" fmla="*/ 1028700 w 1285875"/>
              <a:gd name="connsiteY4" fmla="*/ 85725 h 295275"/>
              <a:gd name="connsiteX5" fmla="*/ 933450 w 1285875"/>
              <a:gd name="connsiteY5" fmla="*/ 57150 h 295275"/>
              <a:gd name="connsiteX6" fmla="*/ 895350 w 1285875"/>
              <a:gd name="connsiteY6" fmla="*/ 38100 h 295275"/>
              <a:gd name="connsiteX7" fmla="*/ 857250 w 1285875"/>
              <a:gd name="connsiteY7" fmla="*/ 28575 h 295275"/>
              <a:gd name="connsiteX8" fmla="*/ 666750 w 1285875"/>
              <a:gd name="connsiteY8" fmla="*/ 0 h 295275"/>
              <a:gd name="connsiteX9" fmla="*/ 371475 w 1285875"/>
              <a:gd name="connsiteY9" fmla="*/ 9525 h 295275"/>
              <a:gd name="connsiteX10" fmla="*/ 314325 w 1285875"/>
              <a:gd name="connsiteY10" fmla="*/ 28575 h 295275"/>
              <a:gd name="connsiteX11" fmla="*/ 266700 w 1285875"/>
              <a:gd name="connsiteY11" fmla="*/ 38100 h 295275"/>
              <a:gd name="connsiteX12" fmla="*/ 190500 w 1285875"/>
              <a:gd name="connsiteY12" fmla="*/ 76200 h 295275"/>
              <a:gd name="connsiteX13" fmla="*/ 161925 w 1285875"/>
              <a:gd name="connsiteY13" fmla="*/ 95250 h 295275"/>
              <a:gd name="connsiteX14" fmla="*/ 76200 w 1285875"/>
              <a:gd name="connsiteY14" fmla="*/ 142875 h 295275"/>
              <a:gd name="connsiteX15" fmla="*/ 9525 w 1285875"/>
              <a:gd name="connsiteY15" fmla="*/ 238125 h 295275"/>
              <a:gd name="connsiteX16" fmla="*/ 0 w 1285875"/>
              <a:gd name="connsiteY16" fmla="*/ 26670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85875" h="295275">
                <a:moveTo>
                  <a:pt x="1285875" y="295275"/>
                </a:moveTo>
                <a:cubicBezTo>
                  <a:pt x="1266825" y="279400"/>
                  <a:pt x="1246946" y="264470"/>
                  <a:pt x="1228725" y="247650"/>
                </a:cubicBezTo>
                <a:cubicBezTo>
                  <a:pt x="1205629" y="226331"/>
                  <a:pt x="1184275" y="203200"/>
                  <a:pt x="1162050" y="180975"/>
                </a:cubicBezTo>
                <a:cubicBezTo>
                  <a:pt x="1152525" y="171450"/>
                  <a:pt x="1144683" y="159872"/>
                  <a:pt x="1133475" y="152400"/>
                </a:cubicBezTo>
                <a:cubicBezTo>
                  <a:pt x="1130790" y="150610"/>
                  <a:pt x="1039461" y="88415"/>
                  <a:pt x="1028700" y="85725"/>
                </a:cubicBezTo>
                <a:cubicBezTo>
                  <a:pt x="1001355" y="78889"/>
                  <a:pt x="956640" y="68745"/>
                  <a:pt x="933450" y="57150"/>
                </a:cubicBezTo>
                <a:cubicBezTo>
                  <a:pt x="920750" y="50800"/>
                  <a:pt x="908645" y="43086"/>
                  <a:pt x="895350" y="38100"/>
                </a:cubicBezTo>
                <a:cubicBezTo>
                  <a:pt x="883093" y="33503"/>
                  <a:pt x="870050" y="31318"/>
                  <a:pt x="857250" y="28575"/>
                </a:cubicBezTo>
                <a:cubicBezTo>
                  <a:pt x="746529" y="4849"/>
                  <a:pt x="778631" y="11188"/>
                  <a:pt x="666750" y="0"/>
                </a:cubicBezTo>
                <a:cubicBezTo>
                  <a:pt x="568325" y="3175"/>
                  <a:pt x="469629" y="1567"/>
                  <a:pt x="371475" y="9525"/>
                </a:cubicBezTo>
                <a:cubicBezTo>
                  <a:pt x="351460" y="11148"/>
                  <a:pt x="333698" y="23291"/>
                  <a:pt x="314325" y="28575"/>
                </a:cubicBezTo>
                <a:cubicBezTo>
                  <a:pt x="298706" y="32835"/>
                  <a:pt x="282575" y="34925"/>
                  <a:pt x="266700" y="38100"/>
                </a:cubicBezTo>
                <a:cubicBezTo>
                  <a:pt x="241300" y="50800"/>
                  <a:pt x="214129" y="60448"/>
                  <a:pt x="190500" y="76200"/>
                </a:cubicBezTo>
                <a:cubicBezTo>
                  <a:pt x="180975" y="82550"/>
                  <a:pt x="172164" y="90130"/>
                  <a:pt x="161925" y="95250"/>
                </a:cubicBezTo>
                <a:cubicBezTo>
                  <a:pt x="124551" y="113937"/>
                  <a:pt x="112239" y="94823"/>
                  <a:pt x="76200" y="142875"/>
                </a:cubicBezTo>
                <a:cubicBezTo>
                  <a:pt x="63159" y="160263"/>
                  <a:pt x="14216" y="224053"/>
                  <a:pt x="9525" y="238125"/>
                </a:cubicBezTo>
                <a:lnTo>
                  <a:pt x="0" y="26670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404038" y="2160601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a</a:t>
            </a:r>
            <a:endParaRPr lang="en-US" sz="2000" dirty="0" smtClean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5334000" y="1371600"/>
            <a:ext cx="3048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486400" y="957294"/>
            <a:ext cx="933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START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29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4864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(Nondeterministic)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0000" r="7500" b="43333"/>
          <a:stretch/>
        </p:blipFill>
        <p:spPr>
          <a:xfrm>
            <a:off x="304800" y="1524000"/>
            <a:ext cx="8458200" cy="2514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933575" y="1943040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a</a:t>
            </a:r>
            <a:endParaRPr lang="en-US" sz="2000" dirty="0" smtClean="0"/>
          </a:p>
        </p:txBody>
      </p:sp>
      <p:sp>
        <p:nvSpPr>
          <p:cNvPr id="22" name="Freeform 21"/>
          <p:cNvSpPr/>
          <p:nvPr/>
        </p:nvSpPr>
        <p:spPr>
          <a:xfrm>
            <a:off x="819150" y="2343150"/>
            <a:ext cx="2228850" cy="495300"/>
          </a:xfrm>
          <a:custGeom>
            <a:avLst/>
            <a:gdLst>
              <a:gd name="connsiteX0" fmla="*/ 0 w 2228850"/>
              <a:gd name="connsiteY0" fmla="*/ 495300 h 495300"/>
              <a:gd name="connsiteX1" fmla="*/ 47625 w 2228850"/>
              <a:gd name="connsiteY1" fmla="*/ 457200 h 495300"/>
              <a:gd name="connsiteX2" fmla="*/ 133350 w 2228850"/>
              <a:gd name="connsiteY2" fmla="*/ 371475 h 495300"/>
              <a:gd name="connsiteX3" fmla="*/ 190500 w 2228850"/>
              <a:gd name="connsiteY3" fmla="*/ 314325 h 495300"/>
              <a:gd name="connsiteX4" fmla="*/ 219075 w 2228850"/>
              <a:gd name="connsiteY4" fmla="*/ 285750 h 495300"/>
              <a:gd name="connsiteX5" fmla="*/ 276225 w 2228850"/>
              <a:gd name="connsiteY5" fmla="*/ 238125 h 495300"/>
              <a:gd name="connsiteX6" fmla="*/ 323850 w 2228850"/>
              <a:gd name="connsiteY6" fmla="*/ 209550 h 495300"/>
              <a:gd name="connsiteX7" fmla="*/ 361950 w 2228850"/>
              <a:gd name="connsiteY7" fmla="*/ 190500 h 495300"/>
              <a:gd name="connsiteX8" fmla="*/ 400050 w 2228850"/>
              <a:gd name="connsiteY8" fmla="*/ 152400 h 495300"/>
              <a:gd name="connsiteX9" fmla="*/ 457200 w 2228850"/>
              <a:gd name="connsiteY9" fmla="*/ 133350 h 495300"/>
              <a:gd name="connsiteX10" fmla="*/ 485775 w 2228850"/>
              <a:gd name="connsiteY10" fmla="*/ 114300 h 495300"/>
              <a:gd name="connsiteX11" fmla="*/ 533400 w 2228850"/>
              <a:gd name="connsiteY11" fmla="*/ 95250 h 495300"/>
              <a:gd name="connsiteX12" fmla="*/ 600075 w 2228850"/>
              <a:gd name="connsiteY12" fmla="*/ 66675 h 495300"/>
              <a:gd name="connsiteX13" fmla="*/ 647700 w 2228850"/>
              <a:gd name="connsiteY13" fmla="*/ 57150 h 495300"/>
              <a:gd name="connsiteX14" fmla="*/ 685800 w 2228850"/>
              <a:gd name="connsiteY14" fmla="*/ 47625 h 495300"/>
              <a:gd name="connsiteX15" fmla="*/ 733425 w 2228850"/>
              <a:gd name="connsiteY15" fmla="*/ 38100 h 495300"/>
              <a:gd name="connsiteX16" fmla="*/ 771525 w 2228850"/>
              <a:gd name="connsiteY16" fmla="*/ 28575 h 495300"/>
              <a:gd name="connsiteX17" fmla="*/ 838200 w 2228850"/>
              <a:gd name="connsiteY17" fmla="*/ 19050 h 495300"/>
              <a:gd name="connsiteX18" fmla="*/ 1009650 w 2228850"/>
              <a:gd name="connsiteY18" fmla="*/ 0 h 495300"/>
              <a:gd name="connsiteX19" fmla="*/ 1647825 w 2228850"/>
              <a:gd name="connsiteY19" fmla="*/ 9525 h 495300"/>
              <a:gd name="connsiteX20" fmla="*/ 1743075 w 2228850"/>
              <a:gd name="connsiteY20" fmla="*/ 28575 h 495300"/>
              <a:gd name="connsiteX21" fmla="*/ 1790700 w 2228850"/>
              <a:gd name="connsiteY21" fmla="*/ 47625 h 495300"/>
              <a:gd name="connsiteX22" fmla="*/ 1885950 w 2228850"/>
              <a:gd name="connsiteY22" fmla="*/ 95250 h 495300"/>
              <a:gd name="connsiteX23" fmla="*/ 1924050 w 2228850"/>
              <a:gd name="connsiteY23" fmla="*/ 123825 h 495300"/>
              <a:gd name="connsiteX24" fmla="*/ 1990725 w 2228850"/>
              <a:gd name="connsiteY24" fmla="*/ 152400 h 495300"/>
              <a:gd name="connsiteX25" fmla="*/ 2047875 w 2228850"/>
              <a:gd name="connsiteY25" fmla="*/ 180975 h 495300"/>
              <a:gd name="connsiteX26" fmla="*/ 2085975 w 2228850"/>
              <a:gd name="connsiteY26" fmla="*/ 209550 h 495300"/>
              <a:gd name="connsiteX27" fmla="*/ 2114550 w 2228850"/>
              <a:gd name="connsiteY27" fmla="*/ 238125 h 495300"/>
              <a:gd name="connsiteX28" fmla="*/ 2143125 w 2228850"/>
              <a:gd name="connsiteY28" fmla="*/ 247650 h 495300"/>
              <a:gd name="connsiteX29" fmla="*/ 2162175 w 2228850"/>
              <a:gd name="connsiteY29" fmla="*/ 276225 h 495300"/>
              <a:gd name="connsiteX30" fmla="*/ 2190750 w 2228850"/>
              <a:gd name="connsiteY30" fmla="*/ 304800 h 495300"/>
              <a:gd name="connsiteX31" fmla="*/ 2209800 w 2228850"/>
              <a:gd name="connsiteY31" fmla="*/ 361950 h 495300"/>
              <a:gd name="connsiteX32" fmla="*/ 2219325 w 2228850"/>
              <a:gd name="connsiteY32" fmla="*/ 390525 h 495300"/>
              <a:gd name="connsiteX33" fmla="*/ 2228850 w 2228850"/>
              <a:gd name="connsiteY33" fmla="*/ 419100 h 495300"/>
              <a:gd name="connsiteX34" fmla="*/ 2228850 w 2228850"/>
              <a:gd name="connsiteY34" fmla="*/ 4572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228850" h="495300">
                <a:moveTo>
                  <a:pt x="0" y="495300"/>
                </a:moveTo>
                <a:cubicBezTo>
                  <a:pt x="15875" y="482600"/>
                  <a:pt x="32582" y="470875"/>
                  <a:pt x="47625" y="457200"/>
                </a:cubicBezTo>
                <a:lnTo>
                  <a:pt x="133350" y="371475"/>
                </a:lnTo>
                <a:lnTo>
                  <a:pt x="190500" y="314325"/>
                </a:lnTo>
                <a:cubicBezTo>
                  <a:pt x="200025" y="304800"/>
                  <a:pt x="208727" y="294374"/>
                  <a:pt x="219075" y="285750"/>
                </a:cubicBezTo>
                <a:cubicBezTo>
                  <a:pt x="238125" y="269875"/>
                  <a:pt x="256170" y="252710"/>
                  <a:pt x="276225" y="238125"/>
                </a:cubicBezTo>
                <a:cubicBezTo>
                  <a:pt x="291197" y="227236"/>
                  <a:pt x="307666" y="218541"/>
                  <a:pt x="323850" y="209550"/>
                </a:cubicBezTo>
                <a:cubicBezTo>
                  <a:pt x="336262" y="202654"/>
                  <a:pt x="350591" y="199019"/>
                  <a:pt x="361950" y="190500"/>
                </a:cubicBezTo>
                <a:cubicBezTo>
                  <a:pt x="376318" y="179724"/>
                  <a:pt x="384649" y="161641"/>
                  <a:pt x="400050" y="152400"/>
                </a:cubicBezTo>
                <a:cubicBezTo>
                  <a:pt x="417269" y="142069"/>
                  <a:pt x="438850" y="141505"/>
                  <a:pt x="457200" y="133350"/>
                </a:cubicBezTo>
                <a:cubicBezTo>
                  <a:pt x="467661" y="128701"/>
                  <a:pt x="475536" y="119420"/>
                  <a:pt x="485775" y="114300"/>
                </a:cubicBezTo>
                <a:cubicBezTo>
                  <a:pt x="501068" y="106654"/>
                  <a:pt x="517776" y="102194"/>
                  <a:pt x="533400" y="95250"/>
                </a:cubicBezTo>
                <a:cubicBezTo>
                  <a:pt x="568448" y="79673"/>
                  <a:pt x="566537" y="75059"/>
                  <a:pt x="600075" y="66675"/>
                </a:cubicBezTo>
                <a:cubicBezTo>
                  <a:pt x="615781" y="62748"/>
                  <a:pt x="631896" y="60662"/>
                  <a:pt x="647700" y="57150"/>
                </a:cubicBezTo>
                <a:cubicBezTo>
                  <a:pt x="660479" y="54310"/>
                  <a:pt x="673021" y="50465"/>
                  <a:pt x="685800" y="47625"/>
                </a:cubicBezTo>
                <a:cubicBezTo>
                  <a:pt x="701604" y="44113"/>
                  <a:pt x="717621" y="41612"/>
                  <a:pt x="733425" y="38100"/>
                </a:cubicBezTo>
                <a:cubicBezTo>
                  <a:pt x="746204" y="35260"/>
                  <a:pt x="758645" y="30917"/>
                  <a:pt x="771525" y="28575"/>
                </a:cubicBezTo>
                <a:cubicBezTo>
                  <a:pt x="793614" y="24559"/>
                  <a:pt x="815909" y="21725"/>
                  <a:pt x="838200" y="19050"/>
                </a:cubicBezTo>
                <a:lnTo>
                  <a:pt x="1009650" y="0"/>
                </a:lnTo>
                <a:lnTo>
                  <a:pt x="1647825" y="9525"/>
                </a:lnTo>
                <a:cubicBezTo>
                  <a:pt x="1685583" y="10545"/>
                  <a:pt x="1710579" y="16389"/>
                  <a:pt x="1743075" y="28575"/>
                </a:cubicBezTo>
                <a:cubicBezTo>
                  <a:pt x="1759084" y="34578"/>
                  <a:pt x="1775206" y="40395"/>
                  <a:pt x="1790700" y="47625"/>
                </a:cubicBezTo>
                <a:cubicBezTo>
                  <a:pt x="1822867" y="62636"/>
                  <a:pt x="1857552" y="73951"/>
                  <a:pt x="1885950" y="95250"/>
                </a:cubicBezTo>
                <a:cubicBezTo>
                  <a:pt x="1898650" y="104775"/>
                  <a:pt x="1910588" y="115411"/>
                  <a:pt x="1924050" y="123825"/>
                </a:cubicBezTo>
                <a:cubicBezTo>
                  <a:pt x="2003332" y="173376"/>
                  <a:pt x="1925910" y="119992"/>
                  <a:pt x="1990725" y="152400"/>
                </a:cubicBezTo>
                <a:cubicBezTo>
                  <a:pt x="2064583" y="189329"/>
                  <a:pt x="1976051" y="157034"/>
                  <a:pt x="2047875" y="180975"/>
                </a:cubicBezTo>
                <a:cubicBezTo>
                  <a:pt x="2060575" y="190500"/>
                  <a:pt x="2073922" y="199219"/>
                  <a:pt x="2085975" y="209550"/>
                </a:cubicBezTo>
                <a:cubicBezTo>
                  <a:pt x="2096202" y="218316"/>
                  <a:pt x="2103342" y="230653"/>
                  <a:pt x="2114550" y="238125"/>
                </a:cubicBezTo>
                <a:cubicBezTo>
                  <a:pt x="2122904" y="243694"/>
                  <a:pt x="2133600" y="244475"/>
                  <a:pt x="2143125" y="247650"/>
                </a:cubicBezTo>
                <a:cubicBezTo>
                  <a:pt x="2149475" y="257175"/>
                  <a:pt x="2154846" y="267431"/>
                  <a:pt x="2162175" y="276225"/>
                </a:cubicBezTo>
                <a:cubicBezTo>
                  <a:pt x="2170799" y="286573"/>
                  <a:pt x="2184208" y="293025"/>
                  <a:pt x="2190750" y="304800"/>
                </a:cubicBezTo>
                <a:cubicBezTo>
                  <a:pt x="2200502" y="322353"/>
                  <a:pt x="2203450" y="342900"/>
                  <a:pt x="2209800" y="361950"/>
                </a:cubicBezTo>
                <a:lnTo>
                  <a:pt x="2219325" y="390525"/>
                </a:lnTo>
                <a:cubicBezTo>
                  <a:pt x="2222500" y="400050"/>
                  <a:pt x="2228850" y="409060"/>
                  <a:pt x="2228850" y="419100"/>
                </a:cubicBezTo>
                <a:lnTo>
                  <a:pt x="2228850" y="45720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6915150" y="2533650"/>
            <a:ext cx="1285875" cy="295275"/>
          </a:xfrm>
          <a:custGeom>
            <a:avLst/>
            <a:gdLst>
              <a:gd name="connsiteX0" fmla="*/ 1285875 w 1285875"/>
              <a:gd name="connsiteY0" fmla="*/ 295275 h 295275"/>
              <a:gd name="connsiteX1" fmla="*/ 1228725 w 1285875"/>
              <a:gd name="connsiteY1" fmla="*/ 247650 h 295275"/>
              <a:gd name="connsiteX2" fmla="*/ 1162050 w 1285875"/>
              <a:gd name="connsiteY2" fmla="*/ 180975 h 295275"/>
              <a:gd name="connsiteX3" fmla="*/ 1133475 w 1285875"/>
              <a:gd name="connsiteY3" fmla="*/ 152400 h 295275"/>
              <a:gd name="connsiteX4" fmla="*/ 1028700 w 1285875"/>
              <a:gd name="connsiteY4" fmla="*/ 85725 h 295275"/>
              <a:gd name="connsiteX5" fmla="*/ 933450 w 1285875"/>
              <a:gd name="connsiteY5" fmla="*/ 57150 h 295275"/>
              <a:gd name="connsiteX6" fmla="*/ 895350 w 1285875"/>
              <a:gd name="connsiteY6" fmla="*/ 38100 h 295275"/>
              <a:gd name="connsiteX7" fmla="*/ 857250 w 1285875"/>
              <a:gd name="connsiteY7" fmla="*/ 28575 h 295275"/>
              <a:gd name="connsiteX8" fmla="*/ 666750 w 1285875"/>
              <a:gd name="connsiteY8" fmla="*/ 0 h 295275"/>
              <a:gd name="connsiteX9" fmla="*/ 371475 w 1285875"/>
              <a:gd name="connsiteY9" fmla="*/ 9525 h 295275"/>
              <a:gd name="connsiteX10" fmla="*/ 314325 w 1285875"/>
              <a:gd name="connsiteY10" fmla="*/ 28575 h 295275"/>
              <a:gd name="connsiteX11" fmla="*/ 266700 w 1285875"/>
              <a:gd name="connsiteY11" fmla="*/ 38100 h 295275"/>
              <a:gd name="connsiteX12" fmla="*/ 190500 w 1285875"/>
              <a:gd name="connsiteY12" fmla="*/ 76200 h 295275"/>
              <a:gd name="connsiteX13" fmla="*/ 161925 w 1285875"/>
              <a:gd name="connsiteY13" fmla="*/ 95250 h 295275"/>
              <a:gd name="connsiteX14" fmla="*/ 76200 w 1285875"/>
              <a:gd name="connsiteY14" fmla="*/ 142875 h 295275"/>
              <a:gd name="connsiteX15" fmla="*/ 9525 w 1285875"/>
              <a:gd name="connsiteY15" fmla="*/ 238125 h 295275"/>
              <a:gd name="connsiteX16" fmla="*/ 0 w 1285875"/>
              <a:gd name="connsiteY16" fmla="*/ 26670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85875" h="295275">
                <a:moveTo>
                  <a:pt x="1285875" y="295275"/>
                </a:moveTo>
                <a:cubicBezTo>
                  <a:pt x="1266825" y="279400"/>
                  <a:pt x="1246946" y="264470"/>
                  <a:pt x="1228725" y="247650"/>
                </a:cubicBezTo>
                <a:cubicBezTo>
                  <a:pt x="1205629" y="226331"/>
                  <a:pt x="1184275" y="203200"/>
                  <a:pt x="1162050" y="180975"/>
                </a:cubicBezTo>
                <a:cubicBezTo>
                  <a:pt x="1152525" y="171450"/>
                  <a:pt x="1144683" y="159872"/>
                  <a:pt x="1133475" y="152400"/>
                </a:cubicBezTo>
                <a:cubicBezTo>
                  <a:pt x="1130790" y="150610"/>
                  <a:pt x="1039461" y="88415"/>
                  <a:pt x="1028700" y="85725"/>
                </a:cubicBezTo>
                <a:cubicBezTo>
                  <a:pt x="1001355" y="78889"/>
                  <a:pt x="956640" y="68745"/>
                  <a:pt x="933450" y="57150"/>
                </a:cubicBezTo>
                <a:cubicBezTo>
                  <a:pt x="920750" y="50800"/>
                  <a:pt x="908645" y="43086"/>
                  <a:pt x="895350" y="38100"/>
                </a:cubicBezTo>
                <a:cubicBezTo>
                  <a:pt x="883093" y="33503"/>
                  <a:pt x="870050" y="31318"/>
                  <a:pt x="857250" y="28575"/>
                </a:cubicBezTo>
                <a:cubicBezTo>
                  <a:pt x="746529" y="4849"/>
                  <a:pt x="778631" y="11188"/>
                  <a:pt x="666750" y="0"/>
                </a:cubicBezTo>
                <a:cubicBezTo>
                  <a:pt x="568325" y="3175"/>
                  <a:pt x="469629" y="1567"/>
                  <a:pt x="371475" y="9525"/>
                </a:cubicBezTo>
                <a:cubicBezTo>
                  <a:pt x="351460" y="11148"/>
                  <a:pt x="333698" y="23291"/>
                  <a:pt x="314325" y="28575"/>
                </a:cubicBezTo>
                <a:cubicBezTo>
                  <a:pt x="298706" y="32835"/>
                  <a:pt x="282575" y="34925"/>
                  <a:pt x="266700" y="38100"/>
                </a:cubicBezTo>
                <a:cubicBezTo>
                  <a:pt x="241300" y="50800"/>
                  <a:pt x="214129" y="60448"/>
                  <a:pt x="190500" y="76200"/>
                </a:cubicBezTo>
                <a:cubicBezTo>
                  <a:pt x="180975" y="82550"/>
                  <a:pt x="172164" y="90130"/>
                  <a:pt x="161925" y="95250"/>
                </a:cubicBezTo>
                <a:cubicBezTo>
                  <a:pt x="124551" y="113937"/>
                  <a:pt x="112239" y="94823"/>
                  <a:pt x="76200" y="142875"/>
                </a:cubicBezTo>
                <a:cubicBezTo>
                  <a:pt x="63159" y="160263"/>
                  <a:pt x="14216" y="224053"/>
                  <a:pt x="9525" y="238125"/>
                </a:cubicBezTo>
                <a:lnTo>
                  <a:pt x="0" y="26670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404038" y="2160601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a</a:t>
            </a:r>
            <a:endParaRPr lang="en-US" sz="2000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334000" y="3886200"/>
            <a:ext cx="3657600" cy="2590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 smtClean="0">
                <a:solidFill>
                  <a:srgbClr val="C00000"/>
                </a:solidFill>
              </a:rPr>
              <a:t>Multiples of length 2</a:t>
            </a:r>
            <a:endParaRPr lang="en-US" i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“aa”</a:t>
            </a:r>
          </a:p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dirty="0" err="1" smtClean="0"/>
              <a:t>aaaa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dirty="0" err="1" smtClean="0"/>
              <a:t>aaaaaa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dirty="0" err="1" smtClean="0"/>
              <a:t>aaaaaaaa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r>
              <a:rPr lang="en-US" dirty="0" smtClean="0"/>
              <a:t>…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334000" y="1371600"/>
            <a:ext cx="3048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86400" y="957294"/>
            <a:ext cx="933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START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3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4864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(Nondeterministic)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0000" r="7500" b="43333"/>
          <a:stretch/>
        </p:blipFill>
        <p:spPr>
          <a:xfrm>
            <a:off x="304800" y="1524000"/>
            <a:ext cx="8458200" cy="2514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933575" y="1943040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a</a:t>
            </a:r>
            <a:endParaRPr lang="en-US" sz="2000" dirty="0" smtClean="0"/>
          </a:p>
        </p:txBody>
      </p:sp>
      <p:sp>
        <p:nvSpPr>
          <p:cNvPr id="22" name="Freeform 21"/>
          <p:cNvSpPr/>
          <p:nvPr/>
        </p:nvSpPr>
        <p:spPr>
          <a:xfrm>
            <a:off x="819150" y="2343150"/>
            <a:ext cx="2228850" cy="495300"/>
          </a:xfrm>
          <a:custGeom>
            <a:avLst/>
            <a:gdLst>
              <a:gd name="connsiteX0" fmla="*/ 0 w 2228850"/>
              <a:gd name="connsiteY0" fmla="*/ 495300 h 495300"/>
              <a:gd name="connsiteX1" fmla="*/ 47625 w 2228850"/>
              <a:gd name="connsiteY1" fmla="*/ 457200 h 495300"/>
              <a:gd name="connsiteX2" fmla="*/ 133350 w 2228850"/>
              <a:gd name="connsiteY2" fmla="*/ 371475 h 495300"/>
              <a:gd name="connsiteX3" fmla="*/ 190500 w 2228850"/>
              <a:gd name="connsiteY3" fmla="*/ 314325 h 495300"/>
              <a:gd name="connsiteX4" fmla="*/ 219075 w 2228850"/>
              <a:gd name="connsiteY4" fmla="*/ 285750 h 495300"/>
              <a:gd name="connsiteX5" fmla="*/ 276225 w 2228850"/>
              <a:gd name="connsiteY5" fmla="*/ 238125 h 495300"/>
              <a:gd name="connsiteX6" fmla="*/ 323850 w 2228850"/>
              <a:gd name="connsiteY6" fmla="*/ 209550 h 495300"/>
              <a:gd name="connsiteX7" fmla="*/ 361950 w 2228850"/>
              <a:gd name="connsiteY7" fmla="*/ 190500 h 495300"/>
              <a:gd name="connsiteX8" fmla="*/ 400050 w 2228850"/>
              <a:gd name="connsiteY8" fmla="*/ 152400 h 495300"/>
              <a:gd name="connsiteX9" fmla="*/ 457200 w 2228850"/>
              <a:gd name="connsiteY9" fmla="*/ 133350 h 495300"/>
              <a:gd name="connsiteX10" fmla="*/ 485775 w 2228850"/>
              <a:gd name="connsiteY10" fmla="*/ 114300 h 495300"/>
              <a:gd name="connsiteX11" fmla="*/ 533400 w 2228850"/>
              <a:gd name="connsiteY11" fmla="*/ 95250 h 495300"/>
              <a:gd name="connsiteX12" fmla="*/ 600075 w 2228850"/>
              <a:gd name="connsiteY12" fmla="*/ 66675 h 495300"/>
              <a:gd name="connsiteX13" fmla="*/ 647700 w 2228850"/>
              <a:gd name="connsiteY13" fmla="*/ 57150 h 495300"/>
              <a:gd name="connsiteX14" fmla="*/ 685800 w 2228850"/>
              <a:gd name="connsiteY14" fmla="*/ 47625 h 495300"/>
              <a:gd name="connsiteX15" fmla="*/ 733425 w 2228850"/>
              <a:gd name="connsiteY15" fmla="*/ 38100 h 495300"/>
              <a:gd name="connsiteX16" fmla="*/ 771525 w 2228850"/>
              <a:gd name="connsiteY16" fmla="*/ 28575 h 495300"/>
              <a:gd name="connsiteX17" fmla="*/ 838200 w 2228850"/>
              <a:gd name="connsiteY17" fmla="*/ 19050 h 495300"/>
              <a:gd name="connsiteX18" fmla="*/ 1009650 w 2228850"/>
              <a:gd name="connsiteY18" fmla="*/ 0 h 495300"/>
              <a:gd name="connsiteX19" fmla="*/ 1647825 w 2228850"/>
              <a:gd name="connsiteY19" fmla="*/ 9525 h 495300"/>
              <a:gd name="connsiteX20" fmla="*/ 1743075 w 2228850"/>
              <a:gd name="connsiteY20" fmla="*/ 28575 h 495300"/>
              <a:gd name="connsiteX21" fmla="*/ 1790700 w 2228850"/>
              <a:gd name="connsiteY21" fmla="*/ 47625 h 495300"/>
              <a:gd name="connsiteX22" fmla="*/ 1885950 w 2228850"/>
              <a:gd name="connsiteY22" fmla="*/ 95250 h 495300"/>
              <a:gd name="connsiteX23" fmla="*/ 1924050 w 2228850"/>
              <a:gd name="connsiteY23" fmla="*/ 123825 h 495300"/>
              <a:gd name="connsiteX24" fmla="*/ 1990725 w 2228850"/>
              <a:gd name="connsiteY24" fmla="*/ 152400 h 495300"/>
              <a:gd name="connsiteX25" fmla="*/ 2047875 w 2228850"/>
              <a:gd name="connsiteY25" fmla="*/ 180975 h 495300"/>
              <a:gd name="connsiteX26" fmla="*/ 2085975 w 2228850"/>
              <a:gd name="connsiteY26" fmla="*/ 209550 h 495300"/>
              <a:gd name="connsiteX27" fmla="*/ 2114550 w 2228850"/>
              <a:gd name="connsiteY27" fmla="*/ 238125 h 495300"/>
              <a:gd name="connsiteX28" fmla="*/ 2143125 w 2228850"/>
              <a:gd name="connsiteY28" fmla="*/ 247650 h 495300"/>
              <a:gd name="connsiteX29" fmla="*/ 2162175 w 2228850"/>
              <a:gd name="connsiteY29" fmla="*/ 276225 h 495300"/>
              <a:gd name="connsiteX30" fmla="*/ 2190750 w 2228850"/>
              <a:gd name="connsiteY30" fmla="*/ 304800 h 495300"/>
              <a:gd name="connsiteX31" fmla="*/ 2209800 w 2228850"/>
              <a:gd name="connsiteY31" fmla="*/ 361950 h 495300"/>
              <a:gd name="connsiteX32" fmla="*/ 2219325 w 2228850"/>
              <a:gd name="connsiteY32" fmla="*/ 390525 h 495300"/>
              <a:gd name="connsiteX33" fmla="*/ 2228850 w 2228850"/>
              <a:gd name="connsiteY33" fmla="*/ 419100 h 495300"/>
              <a:gd name="connsiteX34" fmla="*/ 2228850 w 2228850"/>
              <a:gd name="connsiteY34" fmla="*/ 4572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228850" h="495300">
                <a:moveTo>
                  <a:pt x="0" y="495300"/>
                </a:moveTo>
                <a:cubicBezTo>
                  <a:pt x="15875" y="482600"/>
                  <a:pt x="32582" y="470875"/>
                  <a:pt x="47625" y="457200"/>
                </a:cubicBezTo>
                <a:lnTo>
                  <a:pt x="133350" y="371475"/>
                </a:lnTo>
                <a:lnTo>
                  <a:pt x="190500" y="314325"/>
                </a:lnTo>
                <a:cubicBezTo>
                  <a:pt x="200025" y="304800"/>
                  <a:pt x="208727" y="294374"/>
                  <a:pt x="219075" y="285750"/>
                </a:cubicBezTo>
                <a:cubicBezTo>
                  <a:pt x="238125" y="269875"/>
                  <a:pt x="256170" y="252710"/>
                  <a:pt x="276225" y="238125"/>
                </a:cubicBezTo>
                <a:cubicBezTo>
                  <a:pt x="291197" y="227236"/>
                  <a:pt x="307666" y="218541"/>
                  <a:pt x="323850" y="209550"/>
                </a:cubicBezTo>
                <a:cubicBezTo>
                  <a:pt x="336262" y="202654"/>
                  <a:pt x="350591" y="199019"/>
                  <a:pt x="361950" y="190500"/>
                </a:cubicBezTo>
                <a:cubicBezTo>
                  <a:pt x="376318" y="179724"/>
                  <a:pt x="384649" y="161641"/>
                  <a:pt x="400050" y="152400"/>
                </a:cubicBezTo>
                <a:cubicBezTo>
                  <a:pt x="417269" y="142069"/>
                  <a:pt x="438850" y="141505"/>
                  <a:pt x="457200" y="133350"/>
                </a:cubicBezTo>
                <a:cubicBezTo>
                  <a:pt x="467661" y="128701"/>
                  <a:pt x="475536" y="119420"/>
                  <a:pt x="485775" y="114300"/>
                </a:cubicBezTo>
                <a:cubicBezTo>
                  <a:pt x="501068" y="106654"/>
                  <a:pt x="517776" y="102194"/>
                  <a:pt x="533400" y="95250"/>
                </a:cubicBezTo>
                <a:cubicBezTo>
                  <a:pt x="568448" y="79673"/>
                  <a:pt x="566537" y="75059"/>
                  <a:pt x="600075" y="66675"/>
                </a:cubicBezTo>
                <a:cubicBezTo>
                  <a:pt x="615781" y="62748"/>
                  <a:pt x="631896" y="60662"/>
                  <a:pt x="647700" y="57150"/>
                </a:cubicBezTo>
                <a:cubicBezTo>
                  <a:pt x="660479" y="54310"/>
                  <a:pt x="673021" y="50465"/>
                  <a:pt x="685800" y="47625"/>
                </a:cubicBezTo>
                <a:cubicBezTo>
                  <a:pt x="701604" y="44113"/>
                  <a:pt x="717621" y="41612"/>
                  <a:pt x="733425" y="38100"/>
                </a:cubicBezTo>
                <a:cubicBezTo>
                  <a:pt x="746204" y="35260"/>
                  <a:pt x="758645" y="30917"/>
                  <a:pt x="771525" y="28575"/>
                </a:cubicBezTo>
                <a:cubicBezTo>
                  <a:pt x="793614" y="24559"/>
                  <a:pt x="815909" y="21725"/>
                  <a:pt x="838200" y="19050"/>
                </a:cubicBezTo>
                <a:lnTo>
                  <a:pt x="1009650" y="0"/>
                </a:lnTo>
                <a:lnTo>
                  <a:pt x="1647825" y="9525"/>
                </a:lnTo>
                <a:cubicBezTo>
                  <a:pt x="1685583" y="10545"/>
                  <a:pt x="1710579" y="16389"/>
                  <a:pt x="1743075" y="28575"/>
                </a:cubicBezTo>
                <a:cubicBezTo>
                  <a:pt x="1759084" y="34578"/>
                  <a:pt x="1775206" y="40395"/>
                  <a:pt x="1790700" y="47625"/>
                </a:cubicBezTo>
                <a:cubicBezTo>
                  <a:pt x="1822867" y="62636"/>
                  <a:pt x="1857552" y="73951"/>
                  <a:pt x="1885950" y="95250"/>
                </a:cubicBezTo>
                <a:cubicBezTo>
                  <a:pt x="1898650" y="104775"/>
                  <a:pt x="1910588" y="115411"/>
                  <a:pt x="1924050" y="123825"/>
                </a:cubicBezTo>
                <a:cubicBezTo>
                  <a:pt x="2003332" y="173376"/>
                  <a:pt x="1925910" y="119992"/>
                  <a:pt x="1990725" y="152400"/>
                </a:cubicBezTo>
                <a:cubicBezTo>
                  <a:pt x="2064583" y="189329"/>
                  <a:pt x="1976051" y="157034"/>
                  <a:pt x="2047875" y="180975"/>
                </a:cubicBezTo>
                <a:cubicBezTo>
                  <a:pt x="2060575" y="190500"/>
                  <a:pt x="2073922" y="199219"/>
                  <a:pt x="2085975" y="209550"/>
                </a:cubicBezTo>
                <a:cubicBezTo>
                  <a:pt x="2096202" y="218316"/>
                  <a:pt x="2103342" y="230653"/>
                  <a:pt x="2114550" y="238125"/>
                </a:cubicBezTo>
                <a:cubicBezTo>
                  <a:pt x="2122904" y="243694"/>
                  <a:pt x="2133600" y="244475"/>
                  <a:pt x="2143125" y="247650"/>
                </a:cubicBezTo>
                <a:cubicBezTo>
                  <a:pt x="2149475" y="257175"/>
                  <a:pt x="2154846" y="267431"/>
                  <a:pt x="2162175" y="276225"/>
                </a:cubicBezTo>
                <a:cubicBezTo>
                  <a:pt x="2170799" y="286573"/>
                  <a:pt x="2184208" y="293025"/>
                  <a:pt x="2190750" y="304800"/>
                </a:cubicBezTo>
                <a:cubicBezTo>
                  <a:pt x="2200502" y="322353"/>
                  <a:pt x="2203450" y="342900"/>
                  <a:pt x="2209800" y="361950"/>
                </a:cubicBezTo>
                <a:lnTo>
                  <a:pt x="2219325" y="390525"/>
                </a:lnTo>
                <a:cubicBezTo>
                  <a:pt x="2222500" y="400050"/>
                  <a:pt x="2228850" y="409060"/>
                  <a:pt x="2228850" y="419100"/>
                </a:cubicBezTo>
                <a:lnTo>
                  <a:pt x="2228850" y="45720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6915150" y="2533650"/>
            <a:ext cx="1285875" cy="295275"/>
          </a:xfrm>
          <a:custGeom>
            <a:avLst/>
            <a:gdLst>
              <a:gd name="connsiteX0" fmla="*/ 1285875 w 1285875"/>
              <a:gd name="connsiteY0" fmla="*/ 295275 h 295275"/>
              <a:gd name="connsiteX1" fmla="*/ 1228725 w 1285875"/>
              <a:gd name="connsiteY1" fmla="*/ 247650 h 295275"/>
              <a:gd name="connsiteX2" fmla="*/ 1162050 w 1285875"/>
              <a:gd name="connsiteY2" fmla="*/ 180975 h 295275"/>
              <a:gd name="connsiteX3" fmla="*/ 1133475 w 1285875"/>
              <a:gd name="connsiteY3" fmla="*/ 152400 h 295275"/>
              <a:gd name="connsiteX4" fmla="*/ 1028700 w 1285875"/>
              <a:gd name="connsiteY4" fmla="*/ 85725 h 295275"/>
              <a:gd name="connsiteX5" fmla="*/ 933450 w 1285875"/>
              <a:gd name="connsiteY5" fmla="*/ 57150 h 295275"/>
              <a:gd name="connsiteX6" fmla="*/ 895350 w 1285875"/>
              <a:gd name="connsiteY6" fmla="*/ 38100 h 295275"/>
              <a:gd name="connsiteX7" fmla="*/ 857250 w 1285875"/>
              <a:gd name="connsiteY7" fmla="*/ 28575 h 295275"/>
              <a:gd name="connsiteX8" fmla="*/ 666750 w 1285875"/>
              <a:gd name="connsiteY8" fmla="*/ 0 h 295275"/>
              <a:gd name="connsiteX9" fmla="*/ 371475 w 1285875"/>
              <a:gd name="connsiteY9" fmla="*/ 9525 h 295275"/>
              <a:gd name="connsiteX10" fmla="*/ 314325 w 1285875"/>
              <a:gd name="connsiteY10" fmla="*/ 28575 h 295275"/>
              <a:gd name="connsiteX11" fmla="*/ 266700 w 1285875"/>
              <a:gd name="connsiteY11" fmla="*/ 38100 h 295275"/>
              <a:gd name="connsiteX12" fmla="*/ 190500 w 1285875"/>
              <a:gd name="connsiteY12" fmla="*/ 76200 h 295275"/>
              <a:gd name="connsiteX13" fmla="*/ 161925 w 1285875"/>
              <a:gd name="connsiteY13" fmla="*/ 95250 h 295275"/>
              <a:gd name="connsiteX14" fmla="*/ 76200 w 1285875"/>
              <a:gd name="connsiteY14" fmla="*/ 142875 h 295275"/>
              <a:gd name="connsiteX15" fmla="*/ 9525 w 1285875"/>
              <a:gd name="connsiteY15" fmla="*/ 238125 h 295275"/>
              <a:gd name="connsiteX16" fmla="*/ 0 w 1285875"/>
              <a:gd name="connsiteY16" fmla="*/ 26670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85875" h="295275">
                <a:moveTo>
                  <a:pt x="1285875" y="295275"/>
                </a:moveTo>
                <a:cubicBezTo>
                  <a:pt x="1266825" y="279400"/>
                  <a:pt x="1246946" y="264470"/>
                  <a:pt x="1228725" y="247650"/>
                </a:cubicBezTo>
                <a:cubicBezTo>
                  <a:pt x="1205629" y="226331"/>
                  <a:pt x="1184275" y="203200"/>
                  <a:pt x="1162050" y="180975"/>
                </a:cubicBezTo>
                <a:cubicBezTo>
                  <a:pt x="1152525" y="171450"/>
                  <a:pt x="1144683" y="159872"/>
                  <a:pt x="1133475" y="152400"/>
                </a:cubicBezTo>
                <a:cubicBezTo>
                  <a:pt x="1130790" y="150610"/>
                  <a:pt x="1039461" y="88415"/>
                  <a:pt x="1028700" y="85725"/>
                </a:cubicBezTo>
                <a:cubicBezTo>
                  <a:pt x="1001355" y="78889"/>
                  <a:pt x="956640" y="68745"/>
                  <a:pt x="933450" y="57150"/>
                </a:cubicBezTo>
                <a:cubicBezTo>
                  <a:pt x="920750" y="50800"/>
                  <a:pt x="908645" y="43086"/>
                  <a:pt x="895350" y="38100"/>
                </a:cubicBezTo>
                <a:cubicBezTo>
                  <a:pt x="883093" y="33503"/>
                  <a:pt x="870050" y="31318"/>
                  <a:pt x="857250" y="28575"/>
                </a:cubicBezTo>
                <a:cubicBezTo>
                  <a:pt x="746529" y="4849"/>
                  <a:pt x="778631" y="11188"/>
                  <a:pt x="666750" y="0"/>
                </a:cubicBezTo>
                <a:cubicBezTo>
                  <a:pt x="568325" y="3175"/>
                  <a:pt x="469629" y="1567"/>
                  <a:pt x="371475" y="9525"/>
                </a:cubicBezTo>
                <a:cubicBezTo>
                  <a:pt x="351460" y="11148"/>
                  <a:pt x="333698" y="23291"/>
                  <a:pt x="314325" y="28575"/>
                </a:cubicBezTo>
                <a:cubicBezTo>
                  <a:pt x="298706" y="32835"/>
                  <a:pt x="282575" y="34925"/>
                  <a:pt x="266700" y="38100"/>
                </a:cubicBezTo>
                <a:cubicBezTo>
                  <a:pt x="241300" y="50800"/>
                  <a:pt x="214129" y="60448"/>
                  <a:pt x="190500" y="76200"/>
                </a:cubicBezTo>
                <a:cubicBezTo>
                  <a:pt x="180975" y="82550"/>
                  <a:pt x="172164" y="90130"/>
                  <a:pt x="161925" y="95250"/>
                </a:cubicBezTo>
                <a:cubicBezTo>
                  <a:pt x="124551" y="113937"/>
                  <a:pt x="112239" y="94823"/>
                  <a:pt x="76200" y="142875"/>
                </a:cubicBezTo>
                <a:cubicBezTo>
                  <a:pt x="63159" y="160263"/>
                  <a:pt x="14216" y="224053"/>
                  <a:pt x="9525" y="238125"/>
                </a:cubicBezTo>
                <a:lnTo>
                  <a:pt x="0" y="26670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404038" y="2160601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a</a:t>
            </a:r>
            <a:endParaRPr lang="en-US" sz="2000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334000" y="3886200"/>
            <a:ext cx="3657600" cy="2590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 smtClean="0">
                <a:solidFill>
                  <a:srgbClr val="C00000"/>
                </a:solidFill>
              </a:rPr>
              <a:t>Multiples of length 2</a:t>
            </a:r>
            <a:endParaRPr lang="en-US" i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“aa”</a:t>
            </a:r>
          </a:p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dirty="0" err="1" smtClean="0"/>
              <a:t>aaaa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dirty="0" err="1" smtClean="0"/>
              <a:t>aaaaaa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dirty="0" err="1" smtClean="0"/>
              <a:t>aaaaaaaa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r>
              <a:rPr lang="en-US" dirty="0" smtClean="0"/>
              <a:t>…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334000" y="1371600"/>
            <a:ext cx="3048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86400" y="957294"/>
            <a:ext cx="933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START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897082" y="3900396"/>
            <a:ext cx="3657600" cy="2590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 smtClean="0">
                <a:solidFill>
                  <a:srgbClr val="C00000"/>
                </a:solidFill>
              </a:rPr>
              <a:t>Multiples of length 3</a:t>
            </a:r>
            <a:endParaRPr lang="en-US" i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dirty="0" err="1" smtClean="0"/>
              <a:t>aaa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dirty="0" err="1" smtClean="0"/>
              <a:t>aaaaaa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dirty="0" err="1" smtClean="0"/>
              <a:t>aaaaaaaaa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dirty="0" err="1" smtClean="0"/>
              <a:t>aaaaaaaaaaaa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r>
              <a:rPr lang="en-US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4333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4864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(Nondeterministic)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0000" r="7500" b="43333"/>
          <a:stretch/>
        </p:blipFill>
        <p:spPr>
          <a:xfrm>
            <a:off x="304800" y="1524000"/>
            <a:ext cx="8458200" cy="2514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933575" y="1943040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a</a:t>
            </a:r>
            <a:endParaRPr lang="en-US" sz="2000" dirty="0" smtClean="0"/>
          </a:p>
        </p:txBody>
      </p:sp>
      <p:sp>
        <p:nvSpPr>
          <p:cNvPr id="22" name="Freeform 21"/>
          <p:cNvSpPr/>
          <p:nvPr/>
        </p:nvSpPr>
        <p:spPr>
          <a:xfrm>
            <a:off x="819150" y="2343150"/>
            <a:ext cx="2228850" cy="495300"/>
          </a:xfrm>
          <a:custGeom>
            <a:avLst/>
            <a:gdLst>
              <a:gd name="connsiteX0" fmla="*/ 0 w 2228850"/>
              <a:gd name="connsiteY0" fmla="*/ 495300 h 495300"/>
              <a:gd name="connsiteX1" fmla="*/ 47625 w 2228850"/>
              <a:gd name="connsiteY1" fmla="*/ 457200 h 495300"/>
              <a:gd name="connsiteX2" fmla="*/ 133350 w 2228850"/>
              <a:gd name="connsiteY2" fmla="*/ 371475 h 495300"/>
              <a:gd name="connsiteX3" fmla="*/ 190500 w 2228850"/>
              <a:gd name="connsiteY3" fmla="*/ 314325 h 495300"/>
              <a:gd name="connsiteX4" fmla="*/ 219075 w 2228850"/>
              <a:gd name="connsiteY4" fmla="*/ 285750 h 495300"/>
              <a:gd name="connsiteX5" fmla="*/ 276225 w 2228850"/>
              <a:gd name="connsiteY5" fmla="*/ 238125 h 495300"/>
              <a:gd name="connsiteX6" fmla="*/ 323850 w 2228850"/>
              <a:gd name="connsiteY6" fmla="*/ 209550 h 495300"/>
              <a:gd name="connsiteX7" fmla="*/ 361950 w 2228850"/>
              <a:gd name="connsiteY7" fmla="*/ 190500 h 495300"/>
              <a:gd name="connsiteX8" fmla="*/ 400050 w 2228850"/>
              <a:gd name="connsiteY8" fmla="*/ 152400 h 495300"/>
              <a:gd name="connsiteX9" fmla="*/ 457200 w 2228850"/>
              <a:gd name="connsiteY9" fmla="*/ 133350 h 495300"/>
              <a:gd name="connsiteX10" fmla="*/ 485775 w 2228850"/>
              <a:gd name="connsiteY10" fmla="*/ 114300 h 495300"/>
              <a:gd name="connsiteX11" fmla="*/ 533400 w 2228850"/>
              <a:gd name="connsiteY11" fmla="*/ 95250 h 495300"/>
              <a:gd name="connsiteX12" fmla="*/ 600075 w 2228850"/>
              <a:gd name="connsiteY12" fmla="*/ 66675 h 495300"/>
              <a:gd name="connsiteX13" fmla="*/ 647700 w 2228850"/>
              <a:gd name="connsiteY13" fmla="*/ 57150 h 495300"/>
              <a:gd name="connsiteX14" fmla="*/ 685800 w 2228850"/>
              <a:gd name="connsiteY14" fmla="*/ 47625 h 495300"/>
              <a:gd name="connsiteX15" fmla="*/ 733425 w 2228850"/>
              <a:gd name="connsiteY15" fmla="*/ 38100 h 495300"/>
              <a:gd name="connsiteX16" fmla="*/ 771525 w 2228850"/>
              <a:gd name="connsiteY16" fmla="*/ 28575 h 495300"/>
              <a:gd name="connsiteX17" fmla="*/ 838200 w 2228850"/>
              <a:gd name="connsiteY17" fmla="*/ 19050 h 495300"/>
              <a:gd name="connsiteX18" fmla="*/ 1009650 w 2228850"/>
              <a:gd name="connsiteY18" fmla="*/ 0 h 495300"/>
              <a:gd name="connsiteX19" fmla="*/ 1647825 w 2228850"/>
              <a:gd name="connsiteY19" fmla="*/ 9525 h 495300"/>
              <a:gd name="connsiteX20" fmla="*/ 1743075 w 2228850"/>
              <a:gd name="connsiteY20" fmla="*/ 28575 h 495300"/>
              <a:gd name="connsiteX21" fmla="*/ 1790700 w 2228850"/>
              <a:gd name="connsiteY21" fmla="*/ 47625 h 495300"/>
              <a:gd name="connsiteX22" fmla="*/ 1885950 w 2228850"/>
              <a:gd name="connsiteY22" fmla="*/ 95250 h 495300"/>
              <a:gd name="connsiteX23" fmla="*/ 1924050 w 2228850"/>
              <a:gd name="connsiteY23" fmla="*/ 123825 h 495300"/>
              <a:gd name="connsiteX24" fmla="*/ 1990725 w 2228850"/>
              <a:gd name="connsiteY24" fmla="*/ 152400 h 495300"/>
              <a:gd name="connsiteX25" fmla="*/ 2047875 w 2228850"/>
              <a:gd name="connsiteY25" fmla="*/ 180975 h 495300"/>
              <a:gd name="connsiteX26" fmla="*/ 2085975 w 2228850"/>
              <a:gd name="connsiteY26" fmla="*/ 209550 h 495300"/>
              <a:gd name="connsiteX27" fmla="*/ 2114550 w 2228850"/>
              <a:gd name="connsiteY27" fmla="*/ 238125 h 495300"/>
              <a:gd name="connsiteX28" fmla="*/ 2143125 w 2228850"/>
              <a:gd name="connsiteY28" fmla="*/ 247650 h 495300"/>
              <a:gd name="connsiteX29" fmla="*/ 2162175 w 2228850"/>
              <a:gd name="connsiteY29" fmla="*/ 276225 h 495300"/>
              <a:gd name="connsiteX30" fmla="*/ 2190750 w 2228850"/>
              <a:gd name="connsiteY30" fmla="*/ 304800 h 495300"/>
              <a:gd name="connsiteX31" fmla="*/ 2209800 w 2228850"/>
              <a:gd name="connsiteY31" fmla="*/ 361950 h 495300"/>
              <a:gd name="connsiteX32" fmla="*/ 2219325 w 2228850"/>
              <a:gd name="connsiteY32" fmla="*/ 390525 h 495300"/>
              <a:gd name="connsiteX33" fmla="*/ 2228850 w 2228850"/>
              <a:gd name="connsiteY33" fmla="*/ 419100 h 495300"/>
              <a:gd name="connsiteX34" fmla="*/ 2228850 w 2228850"/>
              <a:gd name="connsiteY34" fmla="*/ 4572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228850" h="495300">
                <a:moveTo>
                  <a:pt x="0" y="495300"/>
                </a:moveTo>
                <a:cubicBezTo>
                  <a:pt x="15875" y="482600"/>
                  <a:pt x="32582" y="470875"/>
                  <a:pt x="47625" y="457200"/>
                </a:cubicBezTo>
                <a:lnTo>
                  <a:pt x="133350" y="371475"/>
                </a:lnTo>
                <a:lnTo>
                  <a:pt x="190500" y="314325"/>
                </a:lnTo>
                <a:cubicBezTo>
                  <a:pt x="200025" y="304800"/>
                  <a:pt x="208727" y="294374"/>
                  <a:pt x="219075" y="285750"/>
                </a:cubicBezTo>
                <a:cubicBezTo>
                  <a:pt x="238125" y="269875"/>
                  <a:pt x="256170" y="252710"/>
                  <a:pt x="276225" y="238125"/>
                </a:cubicBezTo>
                <a:cubicBezTo>
                  <a:pt x="291197" y="227236"/>
                  <a:pt x="307666" y="218541"/>
                  <a:pt x="323850" y="209550"/>
                </a:cubicBezTo>
                <a:cubicBezTo>
                  <a:pt x="336262" y="202654"/>
                  <a:pt x="350591" y="199019"/>
                  <a:pt x="361950" y="190500"/>
                </a:cubicBezTo>
                <a:cubicBezTo>
                  <a:pt x="376318" y="179724"/>
                  <a:pt x="384649" y="161641"/>
                  <a:pt x="400050" y="152400"/>
                </a:cubicBezTo>
                <a:cubicBezTo>
                  <a:pt x="417269" y="142069"/>
                  <a:pt x="438850" y="141505"/>
                  <a:pt x="457200" y="133350"/>
                </a:cubicBezTo>
                <a:cubicBezTo>
                  <a:pt x="467661" y="128701"/>
                  <a:pt x="475536" y="119420"/>
                  <a:pt x="485775" y="114300"/>
                </a:cubicBezTo>
                <a:cubicBezTo>
                  <a:pt x="501068" y="106654"/>
                  <a:pt x="517776" y="102194"/>
                  <a:pt x="533400" y="95250"/>
                </a:cubicBezTo>
                <a:cubicBezTo>
                  <a:pt x="568448" y="79673"/>
                  <a:pt x="566537" y="75059"/>
                  <a:pt x="600075" y="66675"/>
                </a:cubicBezTo>
                <a:cubicBezTo>
                  <a:pt x="615781" y="62748"/>
                  <a:pt x="631896" y="60662"/>
                  <a:pt x="647700" y="57150"/>
                </a:cubicBezTo>
                <a:cubicBezTo>
                  <a:pt x="660479" y="54310"/>
                  <a:pt x="673021" y="50465"/>
                  <a:pt x="685800" y="47625"/>
                </a:cubicBezTo>
                <a:cubicBezTo>
                  <a:pt x="701604" y="44113"/>
                  <a:pt x="717621" y="41612"/>
                  <a:pt x="733425" y="38100"/>
                </a:cubicBezTo>
                <a:cubicBezTo>
                  <a:pt x="746204" y="35260"/>
                  <a:pt x="758645" y="30917"/>
                  <a:pt x="771525" y="28575"/>
                </a:cubicBezTo>
                <a:cubicBezTo>
                  <a:pt x="793614" y="24559"/>
                  <a:pt x="815909" y="21725"/>
                  <a:pt x="838200" y="19050"/>
                </a:cubicBezTo>
                <a:lnTo>
                  <a:pt x="1009650" y="0"/>
                </a:lnTo>
                <a:lnTo>
                  <a:pt x="1647825" y="9525"/>
                </a:lnTo>
                <a:cubicBezTo>
                  <a:pt x="1685583" y="10545"/>
                  <a:pt x="1710579" y="16389"/>
                  <a:pt x="1743075" y="28575"/>
                </a:cubicBezTo>
                <a:cubicBezTo>
                  <a:pt x="1759084" y="34578"/>
                  <a:pt x="1775206" y="40395"/>
                  <a:pt x="1790700" y="47625"/>
                </a:cubicBezTo>
                <a:cubicBezTo>
                  <a:pt x="1822867" y="62636"/>
                  <a:pt x="1857552" y="73951"/>
                  <a:pt x="1885950" y="95250"/>
                </a:cubicBezTo>
                <a:cubicBezTo>
                  <a:pt x="1898650" y="104775"/>
                  <a:pt x="1910588" y="115411"/>
                  <a:pt x="1924050" y="123825"/>
                </a:cubicBezTo>
                <a:cubicBezTo>
                  <a:pt x="2003332" y="173376"/>
                  <a:pt x="1925910" y="119992"/>
                  <a:pt x="1990725" y="152400"/>
                </a:cubicBezTo>
                <a:cubicBezTo>
                  <a:pt x="2064583" y="189329"/>
                  <a:pt x="1976051" y="157034"/>
                  <a:pt x="2047875" y="180975"/>
                </a:cubicBezTo>
                <a:cubicBezTo>
                  <a:pt x="2060575" y="190500"/>
                  <a:pt x="2073922" y="199219"/>
                  <a:pt x="2085975" y="209550"/>
                </a:cubicBezTo>
                <a:cubicBezTo>
                  <a:pt x="2096202" y="218316"/>
                  <a:pt x="2103342" y="230653"/>
                  <a:pt x="2114550" y="238125"/>
                </a:cubicBezTo>
                <a:cubicBezTo>
                  <a:pt x="2122904" y="243694"/>
                  <a:pt x="2133600" y="244475"/>
                  <a:pt x="2143125" y="247650"/>
                </a:cubicBezTo>
                <a:cubicBezTo>
                  <a:pt x="2149475" y="257175"/>
                  <a:pt x="2154846" y="267431"/>
                  <a:pt x="2162175" y="276225"/>
                </a:cubicBezTo>
                <a:cubicBezTo>
                  <a:pt x="2170799" y="286573"/>
                  <a:pt x="2184208" y="293025"/>
                  <a:pt x="2190750" y="304800"/>
                </a:cubicBezTo>
                <a:cubicBezTo>
                  <a:pt x="2200502" y="322353"/>
                  <a:pt x="2203450" y="342900"/>
                  <a:pt x="2209800" y="361950"/>
                </a:cubicBezTo>
                <a:lnTo>
                  <a:pt x="2219325" y="390525"/>
                </a:lnTo>
                <a:cubicBezTo>
                  <a:pt x="2222500" y="400050"/>
                  <a:pt x="2228850" y="409060"/>
                  <a:pt x="2228850" y="419100"/>
                </a:cubicBezTo>
                <a:lnTo>
                  <a:pt x="2228850" y="45720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6915150" y="2533650"/>
            <a:ext cx="1285875" cy="295275"/>
          </a:xfrm>
          <a:custGeom>
            <a:avLst/>
            <a:gdLst>
              <a:gd name="connsiteX0" fmla="*/ 1285875 w 1285875"/>
              <a:gd name="connsiteY0" fmla="*/ 295275 h 295275"/>
              <a:gd name="connsiteX1" fmla="*/ 1228725 w 1285875"/>
              <a:gd name="connsiteY1" fmla="*/ 247650 h 295275"/>
              <a:gd name="connsiteX2" fmla="*/ 1162050 w 1285875"/>
              <a:gd name="connsiteY2" fmla="*/ 180975 h 295275"/>
              <a:gd name="connsiteX3" fmla="*/ 1133475 w 1285875"/>
              <a:gd name="connsiteY3" fmla="*/ 152400 h 295275"/>
              <a:gd name="connsiteX4" fmla="*/ 1028700 w 1285875"/>
              <a:gd name="connsiteY4" fmla="*/ 85725 h 295275"/>
              <a:gd name="connsiteX5" fmla="*/ 933450 w 1285875"/>
              <a:gd name="connsiteY5" fmla="*/ 57150 h 295275"/>
              <a:gd name="connsiteX6" fmla="*/ 895350 w 1285875"/>
              <a:gd name="connsiteY6" fmla="*/ 38100 h 295275"/>
              <a:gd name="connsiteX7" fmla="*/ 857250 w 1285875"/>
              <a:gd name="connsiteY7" fmla="*/ 28575 h 295275"/>
              <a:gd name="connsiteX8" fmla="*/ 666750 w 1285875"/>
              <a:gd name="connsiteY8" fmla="*/ 0 h 295275"/>
              <a:gd name="connsiteX9" fmla="*/ 371475 w 1285875"/>
              <a:gd name="connsiteY9" fmla="*/ 9525 h 295275"/>
              <a:gd name="connsiteX10" fmla="*/ 314325 w 1285875"/>
              <a:gd name="connsiteY10" fmla="*/ 28575 h 295275"/>
              <a:gd name="connsiteX11" fmla="*/ 266700 w 1285875"/>
              <a:gd name="connsiteY11" fmla="*/ 38100 h 295275"/>
              <a:gd name="connsiteX12" fmla="*/ 190500 w 1285875"/>
              <a:gd name="connsiteY12" fmla="*/ 76200 h 295275"/>
              <a:gd name="connsiteX13" fmla="*/ 161925 w 1285875"/>
              <a:gd name="connsiteY13" fmla="*/ 95250 h 295275"/>
              <a:gd name="connsiteX14" fmla="*/ 76200 w 1285875"/>
              <a:gd name="connsiteY14" fmla="*/ 142875 h 295275"/>
              <a:gd name="connsiteX15" fmla="*/ 9525 w 1285875"/>
              <a:gd name="connsiteY15" fmla="*/ 238125 h 295275"/>
              <a:gd name="connsiteX16" fmla="*/ 0 w 1285875"/>
              <a:gd name="connsiteY16" fmla="*/ 26670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85875" h="295275">
                <a:moveTo>
                  <a:pt x="1285875" y="295275"/>
                </a:moveTo>
                <a:cubicBezTo>
                  <a:pt x="1266825" y="279400"/>
                  <a:pt x="1246946" y="264470"/>
                  <a:pt x="1228725" y="247650"/>
                </a:cubicBezTo>
                <a:cubicBezTo>
                  <a:pt x="1205629" y="226331"/>
                  <a:pt x="1184275" y="203200"/>
                  <a:pt x="1162050" y="180975"/>
                </a:cubicBezTo>
                <a:cubicBezTo>
                  <a:pt x="1152525" y="171450"/>
                  <a:pt x="1144683" y="159872"/>
                  <a:pt x="1133475" y="152400"/>
                </a:cubicBezTo>
                <a:cubicBezTo>
                  <a:pt x="1130790" y="150610"/>
                  <a:pt x="1039461" y="88415"/>
                  <a:pt x="1028700" y="85725"/>
                </a:cubicBezTo>
                <a:cubicBezTo>
                  <a:pt x="1001355" y="78889"/>
                  <a:pt x="956640" y="68745"/>
                  <a:pt x="933450" y="57150"/>
                </a:cubicBezTo>
                <a:cubicBezTo>
                  <a:pt x="920750" y="50800"/>
                  <a:pt x="908645" y="43086"/>
                  <a:pt x="895350" y="38100"/>
                </a:cubicBezTo>
                <a:cubicBezTo>
                  <a:pt x="883093" y="33503"/>
                  <a:pt x="870050" y="31318"/>
                  <a:pt x="857250" y="28575"/>
                </a:cubicBezTo>
                <a:cubicBezTo>
                  <a:pt x="746529" y="4849"/>
                  <a:pt x="778631" y="11188"/>
                  <a:pt x="666750" y="0"/>
                </a:cubicBezTo>
                <a:cubicBezTo>
                  <a:pt x="568325" y="3175"/>
                  <a:pt x="469629" y="1567"/>
                  <a:pt x="371475" y="9525"/>
                </a:cubicBezTo>
                <a:cubicBezTo>
                  <a:pt x="351460" y="11148"/>
                  <a:pt x="333698" y="23291"/>
                  <a:pt x="314325" y="28575"/>
                </a:cubicBezTo>
                <a:cubicBezTo>
                  <a:pt x="298706" y="32835"/>
                  <a:pt x="282575" y="34925"/>
                  <a:pt x="266700" y="38100"/>
                </a:cubicBezTo>
                <a:cubicBezTo>
                  <a:pt x="241300" y="50800"/>
                  <a:pt x="214129" y="60448"/>
                  <a:pt x="190500" y="76200"/>
                </a:cubicBezTo>
                <a:cubicBezTo>
                  <a:pt x="180975" y="82550"/>
                  <a:pt x="172164" y="90130"/>
                  <a:pt x="161925" y="95250"/>
                </a:cubicBezTo>
                <a:cubicBezTo>
                  <a:pt x="124551" y="113937"/>
                  <a:pt x="112239" y="94823"/>
                  <a:pt x="76200" y="142875"/>
                </a:cubicBezTo>
                <a:cubicBezTo>
                  <a:pt x="63159" y="160263"/>
                  <a:pt x="14216" y="224053"/>
                  <a:pt x="9525" y="238125"/>
                </a:cubicBezTo>
                <a:lnTo>
                  <a:pt x="0" y="26670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404038" y="2160601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a</a:t>
            </a:r>
            <a:endParaRPr lang="en-US" sz="2000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307898" y="4789343"/>
            <a:ext cx="1581150" cy="6477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 smtClean="0"/>
              <a:t>“</a:t>
            </a:r>
            <a:r>
              <a:rPr lang="en-US" sz="4000" dirty="0" err="1" smtClean="0"/>
              <a:t>aaaa</a:t>
            </a:r>
            <a:r>
              <a:rPr lang="en-US" sz="4000" dirty="0" smtClean="0"/>
              <a:t>”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334000" y="1371600"/>
            <a:ext cx="3048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86400" y="957294"/>
            <a:ext cx="933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START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495800" y="5423621"/>
            <a:ext cx="76200" cy="45720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997533" y="2590800"/>
            <a:ext cx="76200" cy="45720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4759386" y="1790670"/>
            <a:ext cx="704850" cy="704850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3580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4864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(Nondeterministic)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0000" r="7500" b="43333"/>
          <a:stretch/>
        </p:blipFill>
        <p:spPr>
          <a:xfrm>
            <a:off x="304800" y="1524000"/>
            <a:ext cx="8458200" cy="2514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933575" y="1943040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a</a:t>
            </a:r>
            <a:endParaRPr lang="en-US" sz="2000" dirty="0" smtClean="0"/>
          </a:p>
        </p:txBody>
      </p:sp>
      <p:sp>
        <p:nvSpPr>
          <p:cNvPr id="22" name="Freeform 21"/>
          <p:cNvSpPr/>
          <p:nvPr/>
        </p:nvSpPr>
        <p:spPr>
          <a:xfrm>
            <a:off x="819150" y="2343150"/>
            <a:ext cx="2228850" cy="495300"/>
          </a:xfrm>
          <a:custGeom>
            <a:avLst/>
            <a:gdLst>
              <a:gd name="connsiteX0" fmla="*/ 0 w 2228850"/>
              <a:gd name="connsiteY0" fmla="*/ 495300 h 495300"/>
              <a:gd name="connsiteX1" fmla="*/ 47625 w 2228850"/>
              <a:gd name="connsiteY1" fmla="*/ 457200 h 495300"/>
              <a:gd name="connsiteX2" fmla="*/ 133350 w 2228850"/>
              <a:gd name="connsiteY2" fmla="*/ 371475 h 495300"/>
              <a:gd name="connsiteX3" fmla="*/ 190500 w 2228850"/>
              <a:gd name="connsiteY3" fmla="*/ 314325 h 495300"/>
              <a:gd name="connsiteX4" fmla="*/ 219075 w 2228850"/>
              <a:gd name="connsiteY4" fmla="*/ 285750 h 495300"/>
              <a:gd name="connsiteX5" fmla="*/ 276225 w 2228850"/>
              <a:gd name="connsiteY5" fmla="*/ 238125 h 495300"/>
              <a:gd name="connsiteX6" fmla="*/ 323850 w 2228850"/>
              <a:gd name="connsiteY6" fmla="*/ 209550 h 495300"/>
              <a:gd name="connsiteX7" fmla="*/ 361950 w 2228850"/>
              <a:gd name="connsiteY7" fmla="*/ 190500 h 495300"/>
              <a:gd name="connsiteX8" fmla="*/ 400050 w 2228850"/>
              <a:gd name="connsiteY8" fmla="*/ 152400 h 495300"/>
              <a:gd name="connsiteX9" fmla="*/ 457200 w 2228850"/>
              <a:gd name="connsiteY9" fmla="*/ 133350 h 495300"/>
              <a:gd name="connsiteX10" fmla="*/ 485775 w 2228850"/>
              <a:gd name="connsiteY10" fmla="*/ 114300 h 495300"/>
              <a:gd name="connsiteX11" fmla="*/ 533400 w 2228850"/>
              <a:gd name="connsiteY11" fmla="*/ 95250 h 495300"/>
              <a:gd name="connsiteX12" fmla="*/ 600075 w 2228850"/>
              <a:gd name="connsiteY12" fmla="*/ 66675 h 495300"/>
              <a:gd name="connsiteX13" fmla="*/ 647700 w 2228850"/>
              <a:gd name="connsiteY13" fmla="*/ 57150 h 495300"/>
              <a:gd name="connsiteX14" fmla="*/ 685800 w 2228850"/>
              <a:gd name="connsiteY14" fmla="*/ 47625 h 495300"/>
              <a:gd name="connsiteX15" fmla="*/ 733425 w 2228850"/>
              <a:gd name="connsiteY15" fmla="*/ 38100 h 495300"/>
              <a:gd name="connsiteX16" fmla="*/ 771525 w 2228850"/>
              <a:gd name="connsiteY16" fmla="*/ 28575 h 495300"/>
              <a:gd name="connsiteX17" fmla="*/ 838200 w 2228850"/>
              <a:gd name="connsiteY17" fmla="*/ 19050 h 495300"/>
              <a:gd name="connsiteX18" fmla="*/ 1009650 w 2228850"/>
              <a:gd name="connsiteY18" fmla="*/ 0 h 495300"/>
              <a:gd name="connsiteX19" fmla="*/ 1647825 w 2228850"/>
              <a:gd name="connsiteY19" fmla="*/ 9525 h 495300"/>
              <a:gd name="connsiteX20" fmla="*/ 1743075 w 2228850"/>
              <a:gd name="connsiteY20" fmla="*/ 28575 h 495300"/>
              <a:gd name="connsiteX21" fmla="*/ 1790700 w 2228850"/>
              <a:gd name="connsiteY21" fmla="*/ 47625 h 495300"/>
              <a:gd name="connsiteX22" fmla="*/ 1885950 w 2228850"/>
              <a:gd name="connsiteY22" fmla="*/ 95250 h 495300"/>
              <a:gd name="connsiteX23" fmla="*/ 1924050 w 2228850"/>
              <a:gd name="connsiteY23" fmla="*/ 123825 h 495300"/>
              <a:gd name="connsiteX24" fmla="*/ 1990725 w 2228850"/>
              <a:gd name="connsiteY24" fmla="*/ 152400 h 495300"/>
              <a:gd name="connsiteX25" fmla="*/ 2047875 w 2228850"/>
              <a:gd name="connsiteY25" fmla="*/ 180975 h 495300"/>
              <a:gd name="connsiteX26" fmla="*/ 2085975 w 2228850"/>
              <a:gd name="connsiteY26" fmla="*/ 209550 h 495300"/>
              <a:gd name="connsiteX27" fmla="*/ 2114550 w 2228850"/>
              <a:gd name="connsiteY27" fmla="*/ 238125 h 495300"/>
              <a:gd name="connsiteX28" fmla="*/ 2143125 w 2228850"/>
              <a:gd name="connsiteY28" fmla="*/ 247650 h 495300"/>
              <a:gd name="connsiteX29" fmla="*/ 2162175 w 2228850"/>
              <a:gd name="connsiteY29" fmla="*/ 276225 h 495300"/>
              <a:gd name="connsiteX30" fmla="*/ 2190750 w 2228850"/>
              <a:gd name="connsiteY30" fmla="*/ 304800 h 495300"/>
              <a:gd name="connsiteX31" fmla="*/ 2209800 w 2228850"/>
              <a:gd name="connsiteY31" fmla="*/ 361950 h 495300"/>
              <a:gd name="connsiteX32" fmla="*/ 2219325 w 2228850"/>
              <a:gd name="connsiteY32" fmla="*/ 390525 h 495300"/>
              <a:gd name="connsiteX33" fmla="*/ 2228850 w 2228850"/>
              <a:gd name="connsiteY33" fmla="*/ 419100 h 495300"/>
              <a:gd name="connsiteX34" fmla="*/ 2228850 w 2228850"/>
              <a:gd name="connsiteY34" fmla="*/ 4572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228850" h="495300">
                <a:moveTo>
                  <a:pt x="0" y="495300"/>
                </a:moveTo>
                <a:cubicBezTo>
                  <a:pt x="15875" y="482600"/>
                  <a:pt x="32582" y="470875"/>
                  <a:pt x="47625" y="457200"/>
                </a:cubicBezTo>
                <a:lnTo>
                  <a:pt x="133350" y="371475"/>
                </a:lnTo>
                <a:lnTo>
                  <a:pt x="190500" y="314325"/>
                </a:lnTo>
                <a:cubicBezTo>
                  <a:pt x="200025" y="304800"/>
                  <a:pt x="208727" y="294374"/>
                  <a:pt x="219075" y="285750"/>
                </a:cubicBezTo>
                <a:cubicBezTo>
                  <a:pt x="238125" y="269875"/>
                  <a:pt x="256170" y="252710"/>
                  <a:pt x="276225" y="238125"/>
                </a:cubicBezTo>
                <a:cubicBezTo>
                  <a:pt x="291197" y="227236"/>
                  <a:pt x="307666" y="218541"/>
                  <a:pt x="323850" y="209550"/>
                </a:cubicBezTo>
                <a:cubicBezTo>
                  <a:pt x="336262" y="202654"/>
                  <a:pt x="350591" y="199019"/>
                  <a:pt x="361950" y="190500"/>
                </a:cubicBezTo>
                <a:cubicBezTo>
                  <a:pt x="376318" y="179724"/>
                  <a:pt x="384649" y="161641"/>
                  <a:pt x="400050" y="152400"/>
                </a:cubicBezTo>
                <a:cubicBezTo>
                  <a:pt x="417269" y="142069"/>
                  <a:pt x="438850" y="141505"/>
                  <a:pt x="457200" y="133350"/>
                </a:cubicBezTo>
                <a:cubicBezTo>
                  <a:pt x="467661" y="128701"/>
                  <a:pt x="475536" y="119420"/>
                  <a:pt x="485775" y="114300"/>
                </a:cubicBezTo>
                <a:cubicBezTo>
                  <a:pt x="501068" y="106654"/>
                  <a:pt x="517776" y="102194"/>
                  <a:pt x="533400" y="95250"/>
                </a:cubicBezTo>
                <a:cubicBezTo>
                  <a:pt x="568448" y="79673"/>
                  <a:pt x="566537" y="75059"/>
                  <a:pt x="600075" y="66675"/>
                </a:cubicBezTo>
                <a:cubicBezTo>
                  <a:pt x="615781" y="62748"/>
                  <a:pt x="631896" y="60662"/>
                  <a:pt x="647700" y="57150"/>
                </a:cubicBezTo>
                <a:cubicBezTo>
                  <a:pt x="660479" y="54310"/>
                  <a:pt x="673021" y="50465"/>
                  <a:pt x="685800" y="47625"/>
                </a:cubicBezTo>
                <a:cubicBezTo>
                  <a:pt x="701604" y="44113"/>
                  <a:pt x="717621" y="41612"/>
                  <a:pt x="733425" y="38100"/>
                </a:cubicBezTo>
                <a:cubicBezTo>
                  <a:pt x="746204" y="35260"/>
                  <a:pt x="758645" y="30917"/>
                  <a:pt x="771525" y="28575"/>
                </a:cubicBezTo>
                <a:cubicBezTo>
                  <a:pt x="793614" y="24559"/>
                  <a:pt x="815909" y="21725"/>
                  <a:pt x="838200" y="19050"/>
                </a:cubicBezTo>
                <a:lnTo>
                  <a:pt x="1009650" y="0"/>
                </a:lnTo>
                <a:lnTo>
                  <a:pt x="1647825" y="9525"/>
                </a:lnTo>
                <a:cubicBezTo>
                  <a:pt x="1685583" y="10545"/>
                  <a:pt x="1710579" y="16389"/>
                  <a:pt x="1743075" y="28575"/>
                </a:cubicBezTo>
                <a:cubicBezTo>
                  <a:pt x="1759084" y="34578"/>
                  <a:pt x="1775206" y="40395"/>
                  <a:pt x="1790700" y="47625"/>
                </a:cubicBezTo>
                <a:cubicBezTo>
                  <a:pt x="1822867" y="62636"/>
                  <a:pt x="1857552" y="73951"/>
                  <a:pt x="1885950" y="95250"/>
                </a:cubicBezTo>
                <a:cubicBezTo>
                  <a:pt x="1898650" y="104775"/>
                  <a:pt x="1910588" y="115411"/>
                  <a:pt x="1924050" y="123825"/>
                </a:cubicBezTo>
                <a:cubicBezTo>
                  <a:pt x="2003332" y="173376"/>
                  <a:pt x="1925910" y="119992"/>
                  <a:pt x="1990725" y="152400"/>
                </a:cubicBezTo>
                <a:cubicBezTo>
                  <a:pt x="2064583" y="189329"/>
                  <a:pt x="1976051" y="157034"/>
                  <a:pt x="2047875" y="180975"/>
                </a:cubicBezTo>
                <a:cubicBezTo>
                  <a:pt x="2060575" y="190500"/>
                  <a:pt x="2073922" y="199219"/>
                  <a:pt x="2085975" y="209550"/>
                </a:cubicBezTo>
                <a:cubicBezTo>
                  <a:pt x="2096202" y="218316"/>
                  <a:pt x="2103342" y="230653"/>
                  <a:pt x="2114550" y="238125"/>
                </a:cubicBezTo>
                <a:cubicBezTo>
                  <a:pt x="2122904" y="243694"/>
                  <a:pt x="2133600" y="244475"/>
                  <a:pt x="2143125" y="247650"/>
                </a:cubicBezTo>
                <a:cubicBezTo>
                  <a:pt x="2149475" y="257175"/>
                  <a:pt x="2154846" y="267431"/>
                  <a:pt x="2162175" y="276225"/>
                </a:cubicBezTo>
                <a:cubicBezTo>
                  <a:pt x="2170799" y="286573"/>
                  <a:pt x="2184208" y="293025"/>
                  <a:pt x="2190750" y="304800"/>
                </a:cubicBezTo>
                <a:cubicBezTo>
                  <a:pt x="2200502" y="322353"/>
                  <a:pt x="2203450" y="342900"/>
                  <a:pt x="2209800" y="361950"/>
                </a:cubicBezTo>
                <a:lnTo>
                  <a:pt x="2219325" y="390525"/>
                </a:lnTo>
                <a:cubicBezTo>
                  <a:pt x="2222500" y="400050"/>
                  <a:pt x="2228850" y="409060"/>
                  <a:pt x="2228850" y="419100"/>
                </a:cubicBezTo>
                <a:lnTo>
                  <a:pt x="2228850" y="45720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6915150" y="2533650"/>
            <a:ext cx="1285875" cy="295275"/>
          </a:xfrm>
          <a:custGeom>
            <a:avLst/>
            <a:gdLst>
              <a:gd name="connsiteX0" fmla="*/ 1285875 w 1285875"/>
              <a:gd name="connsiteY0" fmla="*/ 295275 h 295275"/>
              <a:gd name="connsiteX1" fmla="*/ 1228725 w 1285875"/>
              <a:gd name="connsiteY1" fmla="*/ 247650 h 295275"/>
              <a:gd name="connsiteX2" fmla="*/ 1162050 w 1285875"/>
              <a:gd name="connsiteY2" fmla="*/ 180975 h 295275"/>
              <a:gd name="connsiteX3" fmla="*/ 1133475 w 1285875"/>
              <a:gd name="connsiteY3" fmla="*/ 152400 h 295275"/>
              <a:gd name="connsiteX4" fmla="*/ 1028700 w 1285875"/>
              <a:gd name="connsiteY4" fmla="*/ 85725 h 295275"/>
              <a:gd name="connsiteX5" fmla="*/ 933450 w 1285875"/>
              <a:gd name="connsiteY5" fmla="*/ 57150 h 295275"/>
              <a:gd name="connsiteX6" fmla="*/ 895350 w 1285875"/>
              <a:gd name="connsiteY6" fmla="*/ 38100 h 295275"/>
              <a:gd name="connsiteX7" fmla="*/ 857250 w 1285875"/>
              <a:gd name="connsiteY7" fmla="*/ 28575 h 295275"/>
              <a:gd name="connsiteX8" fmla="*/ 666750 w 1285875"/>
              <a:gd name="connsiteY8" fmla="*/ 0 h 295275"/>
              <a:gd name="connsiteX9" fmla="*/ 371475 w 1285875"/>
              <a:gd name="connsiteY9" fmla="*/ 9525 h 295275"/>
              <a:gd name="connsiteX10" fmla="*/ 314325 w 1285875"/>
              <a:gd name="connsiteY10" fmla="*/ 28575 h 295275"/>
              <a:gd name="connsiteX11" fmla="*/ 266700 w 1285875"/>
              <a:gd name="connsiteY11" fmla="*/ 38100 h 295275"/>
              <a:gd name="connsiteX12" fmla="*/ 190500 w 1285875"/>
              <a:gd name="connsiteY12" fmla="*/ 76200 h 295275"/>
              <a:gd name="connsiteX13" fmla="*/ 161925 w 1285875"/>
              <a:gd name="connsiteY13" fmla="*/ 95250 h 295275"/>
              <a:gd name="connsiteX14" fmla="*/ 76200 w 1285875"/>
              <a:gd name="connsiteY14" fmla="*/ 142875 h 295275"/>
              <a:gd name="connsiteX15" fmla="*/ 9525 w 1285875"/>
              <a:gd name="connsiteY15" fmla="*/ 238125 h 295275"/>
              <a:gd name="connsiteX16" fmla="*/ 0 w 1285875"/>
              <a:gd name="connsiteY16" fmla="*/ 26670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85875" h="295275">
                <a:moveTo>
                  <a:pt x="1285875" y="295275"/>
                </a:moveTo>
                <a:cubicBezTo>
                  <a:pt x="1266825" y="279400"/>
                  <a:pt x="1246946" y="264470"/>
                  <a:pt x="1228725" y="247650"/>
                </a:cubicBezTo>
                <a:cubicBezTo>
                  <a:pt x="1205629" y="226331"/>
                  <a:pt x="1184275" y="203200"/>
                  <a:pt x="1162050" y="180975"/>
                </a:cubicBezTo>
                <a:cubicBezTo>
                  <a:pt x="1152525" y="171450"/>
                  <a:pt x="1144683" y="159872"/>
                  <a:pt x="1133475" y="152400"/>
                </a:cubicBezTo>
                <a:cubicBezTo>
                  <a:pt x="1130790" y="150610"/>
                  <a:pt x="1039461" y="88415"/>
                  <a:pt x="1028700" y="85725"/>
                </a:cubicBezTo>
                <a:cubicBezTo>
                  <a:pt x="1001355" y="78889"/>
                  <a:pt x="956640" y="68745"/>
                  <a:pt x="933450" y="57150"/>
                </a:cubicBezTo>
                <a:cubicBezTo>
                  <a:pt x="920750" y="50800"/>
                  <a:pt x="908645" y="43086"/>
                  <a:pt x="895350" y="38100"/>
                </a:cubicBezTo>
                <a:cubicBezTo>
                  <a:pt x="883093" y="33503"/>
                  <a:pt x="870050" y="31318"/>
                  <a:pt x="857250" y="28575"/>
                </a:cubicBezTo>
                <a:cubicBezTo>
                  <a:pt x="746529" y="4849"/>
                  <a:pt x="778631" y="11188"/>
                  <a:pt x="666750" y="0"/>
                </a:cubicBezTo>
                <a:cubicBezTo>
                  <a:pt x="568325" y="3175"/>
                  <a:pt x="469629" y="1567"/>
                  <a:pt x="371475" y="9525"/>
                </a:cubicBezTo>
                <a:cubicBezTo>
                  <a:pt x="351460" y="11148"/>
                  <a:pt x="333698" y="23291"/>
                  <a:pt x="314325" y="28575"/>
                </a:cubicBezTo>
                <a:cubicBezTo>
                  <a:pt x="298706" y="32835"/>
                  <a:pt x="282575" y="34925"/>
                  <a:pt x="266700" y="38100"/>
                </a:cubicBezTo>
                <a:cubicBezTo>
                  <a:pt x="241300" y="50800"/>
                  <a:pt x="214129" y="60448"/>
                  <a:pt x="190500" y="76200"/>
                </a:cubicBezTo>
                <a:cubicBezTo>
                  <a:pt x="180975" y="82550"/>
                  <a:pt x="172164" y="90130"/>
                  <a:pt x="161925" y="95250"/>
                </a:cubicBezTo>
                <a:cubicBezTo>
                  <a:pt x="124551" y="113937"/>
                  <a:pt x="112239" y="94823"/>
                  <a:pt x="76200" y="142875"/>
                </a:cubicBezTo>
                <a:cubicBezTo>
                  <a:pt x="63159" y="160263"/>
                  <a:pt x="14216" y="224053"/>
                  <a:pt x="9525" y="238125"/>
                </a:cubicBezTo>
                <a:lnTo>
                  <a:pt x="0" y="26670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404038" y="2160601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a</a:t>
            </a:r>
            <a:endParaRPr lang="en-US" sz="2000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307898" y="4789343"/>
            <a:ext cx="1581150" cy="6477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 smtClean="0"/>
              <a:t>“</a:t>
            </a:r>
            <a:r>
              <a:rPr lang="en-US" sz="4000" dirty="0" err="1" smtClean="0"/>
              <a:t>aaaa</a:t>
            </a:r>
            <a:r>
              <a:rPr lang="en-US" sz="4000" dirty="0" smtClean="0"/>
              <a:t>”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334000" y="1371600"/>
            <a:ext cx="3048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86400" y="957294"/>
            <a:ext cx="933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START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495800" y="5423621"/>
            <a:ext cx="76200" cy="45720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5407231" y="2785258"/>
            <a:ext cx="704850" cy="704850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5252788" y="3460011"/>
            <a:ext cx="38861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Calibri" charset="0"/>
                <a:ea typeface="Calibri" charset="0"/>
                <a:cs typeface="Calibri" charset="0"/>
              </a:rPr>
              <a:t>Nondeterministically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 “guess”</a:t>
            </a:r>
          </a:p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which path to take…must guess correctly! (automaton accepts if </a:t>
            </a:r>
            <a:r>
              <a:rPr lang="en-US" sz="2000" b="1" i="1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any</a:t>
            </a:r>
            <a:r>
              <a:rPr lang="en-US" sz="2000" b="1" i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path leads to accept state) </a:t>
            </a:r>
          </a:p>
        </p:txBody>
      </p:sp>
    </p:spTree>
    <p:extLst>
      <p:ext uri="{BB962C8B-B14F-4D97-AF65-F5344CB8AC3E}">
        <p14:creationId xmlns:p14="http://schemas.microsoft.com/office/powerpoint/2010/main" val="85887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4864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(Nondeterministic)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0000" r="7500" b="43333"/>
          <a:stretch/>
        </p:blipFill>
        <p:spPr>
          <a:xfrm>
            <a:off x="304800" y="1524000"/>
            <a:ext cx="8458200" cy="2514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933575" y="1943040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a</a:t>
            </a:r>
            <a:endParaRPr lang="en-US" sz="2000" dirty="0" smtClean="0"/>
          </a:p>
        </p:txBody>
      </p:sp>
      <p:sp>
        <p:nvSpPr>
          <p:cNvPr id="22" name="Freeform 21"/>
          <p:cNvSpPr/>
          <p:nvPr/>
        </p:nvSpPr>
        <p:spPr>
          <a:xfrm>
            <a:off x="819150" y="2343150"/>
            <a:ext cx="2228850" cy="495300"/>
          </a:xfrm>
          <a:custGeom>
            <a:avLst/>
            <a:gdLst>
              <a:gd name="connsiteX0" fmla="*/ 0 w 2228850"/>
              <a:gd name="connsiteY0" fmla="*/ 495300 h 495300"/>
              <a:gd name="connsiteX1" fmla="*/ 47625 w 2228850"/>
              <a:gd name="connsiteY1" fmla="*/ 457200 h 495300"/>
              <a:gd name="connsiteX2" fmla="*/ 133350 w 2228850"/>
              <a:gd name="connsiteY2" fmla="*/ 371475 h 495300"/>
              <a:gd name="connsiteX3" fmla="*/ 190500 w 2228850"/>
              <a:gd name="connsiteY3" fmla="*/ 314325 h 495300"/>
              <a:gd name="connsiteX4" fmla="*/ 219075 w 2228850"/>
              <a:gd name="connsiteY4" fmla="*/ 285750 h 495300"/>
              <a:gd name="connsiteX5" fmla="*/ 276225 w 2228850"/>
              <a:gd name="connsiteY5" fmla="*/ 238125 h 495300"/>
              <a:gd name="connsiteX6" fmla="*/ 323850 w 2228850"/>
              <a:gd name="connsiteY6" fmla="*/ 209550 h 495300"/>
              <a:gd name="connsiteX7" fmla="*/ 361950 w 2228850"/>
              <a:gd name="connsiteY7" fmla="*/ 190500 h 495300"/>
              <a:gd name="connsiteX8" fmla="*/ 400050 w 2228850"/>
              <a:gd name="connsiteY8" fmla="*/ 152400 h 495300"/>
              <a:gd name="connsiteX9" fmla="*/ 457200 w 2228850"/>
              <a:gd name="connsiteY9" fmla="*/ 133350 h 495300"/>
              <a:gd name="connsiteX10" fmla="*/ 485775 w 2228850"/>
              <a:gd name="connsiteY10" fmla="*/ 114300 h 495300"/>
              <a:gd name="connsiteX11" fmla="*/ 533400 w 2228850"/>
              <a:gd name="connsiteY11" fmla="*/ 95250 h 495300"/>
              <a:gd name="connsiteX12" fmla="*/ 600075 w 2228850"/>
              <a:gd name="connsiteY12" fmla="*/ 66675 h 495300"/>
              <a:gd name="connsiteX13" fmla="*/ 647700 w 2228850"/>
              <a:gd name="connsiteY13" fmla="*/ 57150 h 495300"/>
              <a:gd name="connsiteX14" fmla="*/ 685800 w 2228850"/>
              <a:gd name="connsiteY14" fmla="*/ 47625 h 495300"/>
              <a:gd name="connsiteX15" fmla="*/ 733425 w 2228850"/>
              <a:gd name="connsiteY15" fmla="*/ 38100 h 495300"/>
              <a:gd name="connsiteX16" fmla="*/ 771525 w 2228850"/>
              <a:gd name="connsiteY16" fmla="*/ 28575 h 495300"/>
              <a:gd name="connsiteX17" fmla="*/ 838200 w 2228850"/>
              <a:gd name="connsiteY17" fmla="*/ 19050 h 495300"/>
              <a:gd name="connsiteX18" fmla="*/ 1009650 w 2228850"/>
              <a:gd name="connsiteY18" fmla="*/ 0 h 495300"/>
              <a:gd name="connsiteX19" fmla="*/ 1647825 w 2228850"/>
              <a:gd name="connsiteY19" fmla="*/ 9525 h 495300"/>
              <a:gd name="connsiteX20" fmla="*/ 1743075 w 2228850"/>
              <a:gd name="connsiteY20" fmla="*/ 28575 h 495300"/>
              <a:gd name="connsiteX21" fmla="*/ 1790700 w 2228850"/>
              <a:gd name="connsiteY21" fmla="*/ 47625 h 495300"/>
              <a:gd name="connsiteX22" fmla="*/ 1885950 w 2228850"/>
              <a:gd name="connsiteY22" fmla="*/ 95250 h 495300"/>
              <a:gd name="connsiteX23" fmla="*/ 1924050 w 2228850"/>
              <a:gd name="connsiteY23" fmla="*/ 123825 h 495300"/>
              <a:gd name="connsiteX24" fmla="*/ 1990725 w 2228850"/>
              <a:gd name="connsiteY24" fmla="*/ 152400 h 495300"/>
              <a:gd name="connsiteX25" fmla="*/ 2047875 w 2228850"/>
              <a:gd name="connsiteY25" fmla="*/ 180975 h 495300"/>
              <a:gd name="connsiteX26" fmla="*/ 2085975 w 2228850"/>
              <a:gd name="connsiteY26" fmla="*/ 209550 h 495300"/>
              <a:gd name="connsiteX27" fmla="*/ 2114550 w 2228850"/>
              <a:gd name="connsiteY27" fmla="*/ 238125 h 495300"/>
              <a:gd name="connsiteX28" fmla="*/ 2143125 w 2228850"/>
              <a:gd name="connsiteY28" fmla="*/ 247650 h 495300"/>
              <a:gd name="connsiteX29" fmla="*/ 2162175 w 2228850"/>
              <a:gd name="connsiteY29" fmla="*/ 276225 h 495300"/>
              <a:gd name="connsiteX30" fmla="*/ 2190750 w 2228850"/>
              <a:gd name="connsiteY30" fmla="*/ 304800 h 495300"/>
              <a:gd name="connsiteX31" fmla="*/ 2209800 w 2228850"/>
              <a:gd name="connsiteY31" fmla="*/ 361950 h 495300"/>
              <a:gd name="connsiteX32" fmla="*/ 2219325 w 2228850"/>
              <a:gd name="connsiteY32" fmla="*/ 390525 h 495300"/>
              <a:gd name="connsiteX33" fmla="*/ 2228850 w 2228850"/>
              <a:gd name="connsiteY33" fmla="*/ 419100 h 495300"/>
              <a:gd name="connsiteX34" fmla="*/ 2228850 w 2228850"/>
              <a:gd name="connsiteY34" fmla="*/ 4572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228850" h="495300">
                <a:moveTo>
                  <a:pt x="0" y="495300"/>
                </a:moveTo>
                <a:cubicBezTo>
                  <a:pt x="15875" y="482600"/>
                  <a:pt x="32582" y="470875"/>
                  <a:pt x="47625" y="457200"/>
                </a:cubicBezTo>
                <a:lnTo>
                  <a:pt x="133350" y="371475"/>
                </a:lnTo>
                <a:lnTo>
                  <a:pt x="190500" y="314325"/>
                </a:lnTo>
                <a:cubicBezTo>
                  <a:pt x="200025" y="304800"/>
                  <a:pt x="208727" y="294374"/>
                  <a:pt x="219075" y="285750"/>
                </a:cubicBezTo>
                <a:cubicBezTo>
                  <a:pt x="238125" y="269875"/>
                  <a:pt x="256170" y="252710"/>
                  <a:pt x="276225" y="238125"/>
                </a:cubicBezTo>
                <a:cubicBezTo>
                  <a:pt x="291197" y="227236"/>
                  <a:pt x="307666" y="218541"/>
                  <a:pt x="323850" y="209550"/>
                </a:cubicBezTo>
                <a:cubicBezTo>
                  <a:pt x="336262" y="202654"/>
                  <a:pt x="350591" y="199019"/>
                  <a:pt x="361950" y="190500"/>
                </a:cubicBezTo>
                <a:cubicBezTo>
                  <a:pt x="376318" y="179724"/>
                  <a:pt x="384649" y="161641"/>
                  <a:pt x="400050" y="152400"/>
                </a:cubicBezTo>
                <a:cubicBezTo>
                  <a:pt x="417269" y="142069"/>
                  <a:pt x="438850" y="141505"/>
                  <a:pt x="457200" y="133350"/>
                </a:cubicBezTo>
                <a:cubicBezTo>
                  <a:pt x="467661" y="128701"/>
                  <a:pt x="475536" y="119420"/>
                  <a:pt x="485775" y="114300"/>
                </a:cubicBezTo>
                <a:cubicBezTo>
                  <a:pt x="501068" y="106654"/>
                  <a:pt x="517776" y="102194"/>
                  <a:pt x="533400" y="95250"/>
                </a:cubicBezTo>
                <a:cubicBezTo>
                  <a:pt x="568448" y="79673"/>
                  <a:pt x="566537" y="75059"/>
                  <a:pt x="600075" y="66675"/>
                </a:cubicBezTo>
                <a:cubicBezTo>
                  <a:pt x="615781" y="62748"/>
                  <a:pt x="631896" y="60662"/>
                  <a:pt x="647700" y="57150"/>
                </a:cubicBezTo>
                <a:cubicBezTo>
                  <a:pt x="660479" y="54310"/>
                  <a:pt x="673021" y="50465"/>
                  <a:pt x="685800" y="47625"/>
                </a:cubicBezTo>
                <a:cubicBezTo>
                  <a:pt x="701604" y="44113"/>
                  <a:pt x="717621" y="41612"/>
                  <a:pt x="733425" y="38100"/>
                </a:cubicBezTo>
                <a:cubicBezTo>
                  <a:pt x="746204" y="35260"/>
                  <a:pt x="758645" y="30917"/>
                  <a:pt x="771525" y="28575"/>
                </a:cubicBezTo>
                <a:cubicBezTo>
                  <a:pt x="793614" y="24559"/>
                  <a:pt x="815909" y="21725"/>
                  <a:pt x="838200" y="19050"/>
                </a:cubicBezTo>
                <a:lnTo>
                  <a:pt x="1009650" y="0"/>
                </a:lnTo>
                <a:lnTo>
                  <a:pt x="1647825" y="9525"/>
                </a:lnTo>
                <a:cubicBezTo>
                  <a:pt x="1685583" y="10545"/>
                  <a:pt x="1710579" y="16389"/>
                  <a:pt x="1743075" y="28575"/>
                </a:cubicBezTo>
                <a:cubicBezTo>
                  <a:pt x="1759084" y="34578"/>
                  <a:pt x="1775206" y="40395"/>
                  <a:pt x="1790700" y="47625"/>
                </a:cubicBezTo>
                <a:cubicBezTo>
                  <a:pt x="1822867" y="62636"/>
                  <a:pt x="1857552" y="73951"/>
                  <a:pt x="1885950" y="95250"/>
                </a:cubicBezTo>
                <a:cubicBezTo>
                  <a:pt x="1898650" y="104775"/>
                  <a:pt x="1910588" y="115411"/>
                  <a:pt x="1924050" y="123825"/>
                </a:cubicBezTo>
                <a:cubicBezTo>
                  <a:pt x="2003332" y="173376"/>
                  <a:pt x="1925910" y="119992"/>
                  <a:pt x="1990725" y="152400"/>
                </a:cubicBezTo>
                <a:cubicBezTo>
                  <a:pt x="2064583" y="189329"/>
                  <a:pt x="1976051" y="157034"/>
                  <a:pt x="2047875" y="180975"/>
                </a:cubicBezTo>
                <a:cubicBezTo>
                  <a:pt x="2060575" y="190500"/>
                  <a:pt x="2073922" y="199219"/>
                  <a:pt x="2085975" y="209550"/>
                </a:cubicBezTo>
                <a:cubicBezTo>
                  <a:pt x="2096202" y="218316"/>
                  <a:pt x="2103342" y="230653"/>
                  <a:pt x="2114550" y="238125"/>
                </a:cubicBezTo>
                <a:cubicBezTo>
                  <a:pt x="2122904" y="243694"/>
                  <a:pt x="2133600" y="244475"/>
                  <a:pt x="2143125" y="247650"/>
                </a:cubicBezTo>
                <a:cubicBezTo>
                  <a:pt x="2149475" y="257175"/>
                  <a:pt x="2154846" y="267431"/>
                  <a:pt x="2162175" y="276225"/>
                </a:cubicBezTo>
                <a:cubicBezTo>
                  <a:pt x="2170799" y="286573"/>
                  <a:pt x="2184208" y="293025"/>
                  <a:pt x="2190750" y="304800"/>
                </a:cubicBezTo>
                <a:cubicBezTo>
                  <a:pt x="2200502" y="322353"/>
                  <a:pt x="2203450" y="342900"/>
                  <a:pt x="2209800" y="361950"/>
                </a:cubicBezTo>
                <a:lnTo>
                  <a:pt x="2219325" y="390525"/>
                </a:lnTo>
                <a:cubicBezTo>
                  <a:pt x="2222500" y="400050"/>
                  <a:pt x="2228850" y="409060"/>
                  <a:pt x="2228850" y="419100"/>
                </a:cubicBezTo>
                <a:lnTo>
                  <a:pt x="2228850" y="45720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6915150" y="2533650"/>
            <a:ext cx="1285875" cy="295275"/>
          </a:xfrm>
          <a:custGeom>
            <a:avLst/>
            <a:gdLst>
              <a:gd name="connsiteX0" fmla="*/ 1285875 w 1285875"/>
              <a:gd name="connsiteY0" fmla="*/ 295275 h 295275"/>
              <a:gd name="connsiteX1" fmla="*/ 1228725 w 1285875"/>
              <a:gd name="connsiteY1" fmla="*/ 247650 h 295275"/>
              <a:gd name="connsiteX2" fmla="*/ 1162050 w 1285875"/>
              <a:gd name="connsiteY2" fmla="*/ 180975 h 295275"/>
              <a:gd name="connsiteX3" fmla="*/ 1133475 w 1285875"/>
              <a:gd name="connsiteY3" fmla="*/ 152400 h 295275"/>
              <a:gd name="connsiteX4" fmla="*/ 1028700 w 1285875"/>
              <a:gd name="connsiteY4" fmla="*/ 85725 h 295275"/>
              <a:gd name="connsiteX5" fmla="*/ 933450 w 1285875"/>
              <a:gd name="connsiteY5" fmla="*/ 57150 h 295275"/>
              <a:gd name="connsiteX6" fmla="*/ 895350 w 1285875"/>
              <a:gd name="connsiteY6" fmla="*/ 38100 h 295275"/>
              <a:gd name="connsiteX7" fmla="*/ 857250 w 1285875"/>
              <a:gd name="connsiteY7" fmla="*/ 28575 h 295275"/>
              <a:gd name="connsiteX8" fmla="*/ 666750 w 1285875"/>
              <a:gd name="connsiteY8" fmla="*/ 0 h 295275"/>
              <a:gd name="connsiteX9" fmla="*/ 371475 w 1285875"/>
              <a:gd name="connsiteY9" fmla="*/ 9525 h 295275"/>
              <a:gd name="connsiteX10" fmla="*/ 314325 w 1285875"/>
              <a:gd name="connsiteY10" fmla="*/ 28575 h 295275"/>
              <a:gd name="connsiteX11" fmla="*/ 266700 w 1285875"/>
              <a:gd name="connsiteY11" fmla="*/ 38100 h 295275"/>
              <a:gd name="connsiteX12" fmla="*/ 190500 w 1285875"/>
              <a:gd name="connsiteY12" fmla="*/ 76200 h 295275"/>
              <a:gd name="connsiteX13" fmla="*/ 161925 w 1285875"/>
              <a:gd name="connsiteY13" fmla="*/ 95250 h 295275"/>
              <a:gd name="connsiteX14" fmla="*/ 76200 w 1285875"/>
              <a:gd name="connsiteY14" fmla="*/ 142875 h 295275"/>
              <a:gd name="connsiteX15" fmla="*/ 9525 w 1285875"/>
              <a:gd name="connsiteY15" fmla="*/ 238125 h 295275"/>
              <a:gd name="connsiteX16" fmla="*/ 0 w 1285875"/>
              <a:gd name="connsiteY16" fmla="*/ 26670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85875" h="295275">
                <a:moveTo>
                  <a:pt x="1285875" y="295275"/>
                </a:moveTo>
                <a:cubicBezTo>
                  <a:pt x="1266825" y="279400"/>
                  <a:pt x="1246946" y="264470"/>
                  <a:pt x="1228725" y="247650"/>
                </a:cubicBezTo>
                <a:cubicBezTo>
                  <a:pt x="1205629" y="226331"/>
                  <a:pt x="1184275" y="203200"/>
                  <a:pt x="1162050" y="180975"/>
                </a:cubicBezTo>
                <a:cubicBezTo>
                  <a:pt x="1152525" y="171450"/>
                  <a:pt x="1144683" y="159872"/>
                  <a:pt x="1133475" y="152400"/>
                </a:cubicBezTo>
                <a:cubicBezTo>
                  <a:pt x="1130790" y="150610"/>
                  <a:pt x="1039461" y="88415"/>
                  <a:pt x="1028700" y="85725"/>
                </a:cubicBezTo>
                <a:cubicBezTo>
                  <a:pt x="1001355" y="78889"/>
                  <a:pt x="956640" y="68745"/>
                  <a:pt x="933450" y="57150"/>
                </a:cubicBezTo>
                <a:cubicBezTo>
                  <a:pt x="920750" y="50800"/>
                  <a:pt x="908645" y="43086"/>
                  <a:pt x="895350" y="38100"/>
                </a:cubicBezTo>
                <a:cubicBezTo>
                  <a:pt x="883093" y="33503"/>
                  <a:pt x="870050" y="31318"/>
                  <a:pt x="857250" y="28575"/>
                </a:cubicBezTo>
                <a:cubicBezTo>
                  <a:pt x="746529" y="4849"/>
                  <a:pt x="778631" y="11188"/>
                  <a:pt x="666750" y="0"/>
                </a:cubicBezTo>
                <a:cubicBezTo>
                  <a:pt x="568325" y="3175"/>
                  <a:pt x="469629" y="1567"/>
                  <a:pt x="371475" y="9525"/>
                </a:cubicBezTo>
                <a:cubicBezTo>
                  <a:pt x="351460" y="11148"/>
                  <a:pt x="333698" y="23291"/>
                  <a:pt x="314325" y="28575"/>
                </a:cubicBezTo>
                <a:cubicBezTo>
                  <a:pt x="298706" y="32835"/>
                  <a:pt x="282575" y="34925"/>
                  <a:pt x="266700" y="38100"/>
                </a:cubicBezTo>
                <a:cubicBezTo>
                  <a:pt x="241300" y="50800"/>
                  <a:pt x="214129" y="60448"/>
                  <a:pt x="190500" y="76200"/>
                </a:cubicBezTo>
                <a:cubicBezTo>
                  <a:pt x="180975" y="82550"/>
                  <a:pt x="172164" y="90130"/>
                  <a:pt x="161925" y="95250"/>
                </a:cubicBezTo>
                <a:cubicBezTo>
                  <a:pt x="124551" y="113937"/>
                  <a:pt x="112239" y="94823"/>
                  <a:pt x="76200" y="142875"/>
                </a:cubicBezTo>
                <a:cubicBezTo>
                  <a:pt x="63159" y="160263"/>
                  <a:pt x="14216" y="224053"/>
                  <a:pt x="9525" y="238125"/>
                </a:cubicBezTo>
                <a:lnTo>
                  <a:pt x="0" y="26670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404038" y="2160601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a</a:t>
            </a:r>
            <a:endParaRPr lang="en-US" sz="2000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307898" y="4789343"/>
            <a:ext cx="1581150" cy="6477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 smtClean="0"/>
              <a:t>“</a:t>
            </a:r>
            <a:r>
              <a:rPr lang="en-US" sz="4000" dirty="0" err="1" smtClean="0"/>
              <a:t>aaaa</a:t>
            </a:r>
            <a:r>
              <a:rPr lang="en-US" sz="4000" dirty="0" smtClean="0"/>
              <a:t>”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334000" y="1371600"/>
            <a:ext cx="3048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86400" y="957294"/>
            <a:ext cx="933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START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800600" y="5423621"/>
            <a:ext cx="76200" cy="45720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6562725" y="2785258"/>
            <a:ext cx="704850" cy="704850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20218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Naïve Implementation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38200"/>
                <a:ext cx="8229600" cy="60198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0" dirty="0" smtClean="0"/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𝑒𝑚𝑝𝑡𝑦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         = ∅</m:t>
                    </m:r>
                  </m:oMath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    </m:t>
                      </m:r>
                      <m:r>
                        <a:rPr lang="en-US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𝜖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                    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 “” </m:t>
                          </m:r>
                        </m:e>
                      </m:d>
                    </m:oMath>
                  </m:oMathPara>
                </a14:m>
                <a:endParaRPr lang="en-US" b="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    </m:t>
                      </m:r>
                      <m:r>
                        <a:rPr lang="en-US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                    ={ “</m:t>
                      </m:r>
                      <m:r>
                        <a:rPr lang="en-US" b="0" i="1" smtClean="0">
                          <a:latin typeface="Cambria Math" charset="0"/>
                        </a:rPr>
                        <m:t>𝑐</m:t>
                      </m:r>
                      <m:r>
                        <a:rPr lang="en-US" b="0" i="1" smtClean="0">
                          <a:latin typeface="Cambria Math" charset="0"/>
                        </a:rPr>
                        <m:t>” }</m:t>
                      </m:r>
                    </m:oMath>
                  </m:oMathPara>
                </a14:m>
                <a:endParaRPr lang="en-US" b="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lang="en-US" b="0" dirty="0" smtClean="0"/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1 .  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         =</m:t>
                    </m:r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1 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charset="0"/>
                          </a:rPr>
                          <m:t>^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2 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latin typeface="Cambria Math" charset="0"/>
                      </a:rPr>
                      <m:t>1∈</m:t>
                    </m:r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𝑎𝑛𝑑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latin typeface="Cambria Math" charset="0"/>
                      </a:rPr>
                      <m:t>2∈</m:t>
                    </m:r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 }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    </m:t>
                      </m:r>
                      <m:r>
                        <a:rPr lang="en-US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                  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 “”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∪</m:t>
                      </m:r>
                      <m:r>
                        <a:rPr lang="en-US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.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:r>
                  <a:rPr lang="en-US" b="0" dirty="0" smtClean="0"/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1 </m:t>
                        </m:r>
                      </m:e>
                    </m:d>
                    <m:d>
                      <m:dPr>
                        <m:begChr m:val="|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2 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       =</m:t>
                    </m:r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∪</m:t>
                    </m:r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    </m:t>
                      </m:r>
                      <m:r>
                        <a:rPr lang="en-US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 &amp;&amp;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     =</m:t>
                      </m:r>
                      <m:r>
                        <a:rPr lang="en-US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∩</m:t>
                      </m:r>
                      <m:r>
                        <a:rPr lang="en-US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    </m:t>
                      </m:r>
                      <m:r>
                        <a:rPr lang="en-US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¬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                 = 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Σ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 −</m:t>
                      </m:r>
                      <m:r>
                        <a:rPr lang="en-US" b="0" i="1" smtClean="0">
                          <a:latin typeface="Cambria Math" charset="0"/>
                        </a:rPr>
                        <m:t>𝐿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𝑟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38200"/>
                <a:ext cx="8229600" cy="6019800"/>
              </a:xfrm>
              <a:blipFill rotWithShape="0">
                <a:blip r:embed="rId2"/>
                <a:stretch>
                  <a:fillRect l="-741" t="-80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477001" y="907382"/>
                <a:ext cx="2488450" cy="4572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Regexp</m:t>
                      </m:r>
                      <m:r>
                        <a:rPr lang="en-US" sz="24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Semantics</m:t>
                      </m:r>
                    </m:oMath>
                  </m:oMathPara>
                </a14:m>
                <a:endParaRPr lang="en-US" sz="2400" dirty="0" smtClean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1" y="907382"/>
                <a:ext cx="2488450" cy="4572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609600" y="919414"/>
            <a:ext cx="3581400" cy="11811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613611" y="2390273"/>
            <a:ext cx="4712368" cy="16764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609600" y="2017295"/>
            <a:ext cx="7543800" cy="4572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304800" y="2847473"/>
            <a:ext cx="8534400" cy="30469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Problem:</a:t>
            </a:r>
            <a:r>
              <a:rPr lang="en-US" sz="2400" dirty="0" smtClean="0"/>
              <a:t> Is string s in the language of r1 . r2?</a:t>
            </a:r>
          </a:p>
          <a:p>
            <a:endParaRPr lang="en-US" sz="2400" b="1" dirty="0"/>
          </a:p>
          <a:p>
            <a:r>
              <a:rPr lang="en-US" sz="2400" b="1" dirty="0" smtClean="0"/>
              <a:t>Naïve Approach: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Consider all strings s’ formed by s1 ^ s2, where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/>
              <a:t>s1 drawn from L(r1)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/>
              <a:t>s2 drawn from L(r2)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In general, there are O(size(L(r1)) * size(L(r2))) such strings.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Check whether s = s’.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29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4864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(Nondeterministic)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0000" r="7500" b="43333"/>
          <a:stretch/>
        </p:blipFill>
        <p:spPr>
          <a:xfrm>
            <a:off x="304800" y="1524000"/>
            <a:ext cx="8458200" cy="2514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933575" y="1943040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a</a:t>
            </a:r>
            <a:endParaRPr lang="en-US" sz="2000" dirty="0" smtClean="0"/>
          </a:p>
        </p:txBody>
      </p:sp>
      <p:sp>
        <p:nvSpPr>
          <p:cNvPr id="22" name="Freeform 21"/>
          <p:cNvSpPr/>
          <p:nvPr/>
        </p:nvSpPr>
        <p:spPr>
          <a:xfrm>
            <a:off x="819150" y="2343150"/>
            <a:ext cx="2228850" cy="495300"/>
          </a:xfrm>
          <a:custGeom>
            <a:avLst/>
            <a:gdLst>
              <a:gd name="connsiteX0" fmla="*/ 0 w 2228850"/>
              <a:gd name="connsiteY0" fmla="*/ 495300 h 495300"/>
              <a:gd name="connsiteX1" fmla="*/ 47625 w 2228850"/>
              <a:gd name="connsiteY1" fmla="*/ 457200 h 495300"/>
              <a:gd name="connsiteX2" fmla="*/ 133350 w 2228850"/>
              <a:gd name="connsiteY2" fmla="*/ 371475 h 495300"/>
              <a:gd name="connsiteX3" fmla="*/ 190500 w 2228850"/>
              <a:gd name="connsiteY3" fmla="*/ 314325 h 495300"/>
              <a:gd name="connsiteX4" fmla="*/ 219075 w 2228850"/>
              <a:gd name="connsiteY4" fmla="*/ 285750 h 495300"/>
              <a:gd name="connsiteX5" fmla="*/ 276225 w 2228850"/>
              <a:gd name="connsiteY5" fmla="*/ 238125 h 495300"/>
              <a:gd name="connsiteX6" fmla="*/ 323850 w 2228850"/>
              <a:gd name="connsiteY6" fmla="*/ 209550 h 495300"/>
              <a:gd name="connsiteX7" fmla="*/ 361950 w 2228850"/>
              <a:gd name="connsiteY7" fmla="*/ 190500 h 495300"/>
              <a:gd name="connsiteX8" fmla="*/ 400050 w 2228850"/>
              <a:gd name="connsiteY8" fmla="*/ 152400 h 495300"/>
              <a:gd name="connsiteX9" fmla="*/ 457200 w 2228850"/>
              <a:gd name="connsiteY9" fmla="*/ 133350 h 495300"/>
              <a:gd name="connsiteX10" fmla="*/ 485775 w 2228850"/>
              <a:gd name="connsiteY10" fmla="*/ 114300 h 495300"/>
              <a:gd name="connsiteX11" fmla="*/ 533400 w 2228850"/>
              <a:gd name="connsiteY11" fmla="*/ 95250 h 495300"/>
              <a:gd name="connsiteX12" fmla="*/ 600075 w 2228850"/>
              <a:gd name="connsiteY12" fmla="*/ 66675 h 495300"/>
              <a:gd name="connsiteX13" fmla="*/ 647700 w 2228850"/>
              <a:gd name="connsiteY13" fmla="*/ 57150 h 495300"/>
              <a:gd name="connsiteX14" fmla="*/ 685800 w 2228850"/>
              <a:gd name="connsiteY14" fmla="*/ 47625 h 495300"/>
              <a:gd name="connsiteX15" fmla="*/ 733425 w 2228850"/>
              <a:gd name="connsiteY15" fmla="*/ 38100 h 495300"/>
              <a:gd name="connsiteX16" fmla="*/ 771525 w 2228850"/>
              <a:gd name="connsiteY16" fmla="*/ 28575 h 495300"/>
              <a:gd name="connsiteX17" fmla="*/ 838200 w 2228850"/>
              <a:gd name="connsiteY17" fmla="*/ 19050 h 495300"/>
              <a:gd name="connsiteX18" fmla="*/ 1009650 w 2228850"/>
              <a:gd name="connsiteY18" fmla="*/ 0 h 495300"/>
              <a:gd name="connsiteX19" fmla="*/ 1647825 w 2228850"/>
              <a:gd name="connsiteY19" fmla="*/ 9525 h 495300"/>
              <a:gd name="connsiteX20" fmla="*/ 1743075 w 2228850"/>
              <a:gd name="connsiteY20" fmla="*/ 28575 h 495300"/>
              <a:gd name="connsiteX21" fmla="*/ 1790700 w 2228850"/>
              <a:gd name="connsiteY21" fmla="*/ 47625 h 495300"/>
              <a:gd name="connsiteX22" fmla="*/ 1885950 w 2228850"/>
              <a:gd name="connsiteY22" fmla="*/ 95250 h 495300"/>
              <a:gd name="connsiteX23" fmla="*/ 1924050 w 2228850"/>
              <a:gd name="connsiteY23" fmla="*/ 123825 h 495300"/>
              <a:gd name="connsiteX24" fmla="*/ 1990725 w 2228850"/>
              <a:gd name="connsiteY24" fmla="*/ 152400 h 495300"/>
              <a:gd name="connsiteX25" fmla="*/ 2047875 w 2228850"/>
              <a:gd name="connsiteY25" fmla="*/ 180975 h 495300"/>
              <a:gd name="connsiteX26" fmla="*/ 2085975 w 2228850"/>
              <a:gd name="connsiteY26" fmla="*/ 209550 h 495300"/>
              <a:gd name="connsiteX27" fmla="*/ 2114550 w 2228850"/>
              <a:gd name="connsiteY27" fmla="*/ 238125 h 495300"/>
              <a:gd name="connsiteX28" fmla="*/ 2143125 w 2228850"/>
              <a:gd name="connsiteY28" fmla="*/ 247650 h 495300"/>
              <a:gd name="connsiteX29" fmla="*/ 2162175 w 2228850"/>
              <a:gd name="connsiteY29" fmla="*/ 276225 h 495300"/>
              <a:gd name="connsiteX30" fmla="*/ 2190750 w 2228850"/>
              <a:gd name="connsiteY30" fmla="*/ 304800 h 495300"/>
              <a:gd name="connsiteX31" fmla="*/ 2209800 w 2228850"/>
              <a:gd name="connsiteY31" fmla="*/ 361950 h 495300"/>
              <a:gd name="connsiteX32" fmla="*/ 2219325 w 2228850"/>
              <a:gd name="connsiteY32" fmla="*/ 390525 h 495300"/>
              <a:gd name="connsiteX33" fmla="*/ 2228850 w 2228850"/>
              <a:gd name="connsiteY33" fmla="*/ 419100 h 495300"/>
              <a:gd name="connsiteX34" fmla="*/ 2228850 w 2228850"/>
              <a:gd name="connsiteY34" fmla="*/ 4572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228850" h="495300">
                <a:moveTo>
                  <a:pt x="0" y="495300"/>
                </a:moveTo>
                <a:cubicBezTo>
                  <a:pt x="15875" y="482600"/>
                  <a:pt x="32582" y="470875"/>
                  <a:pt x="47625" y="457200"/>
                </a:cubicBezTo>
                <a:lnTo>
                  <a:pt x="133350" y="371475"/>
                </a:lnTo>
                <a:lnTo>
                  <a:pt x="190500" y="314325"/>
                </a:lnTo>
                <a:cubicBezTo>
                  <a:pt x="200025" y="304800"/>
                  <a:pt x="208727" y="294374"/>
                  <a:pt x="219075" y="285750"/>
                </a:cubicBezTo>
                <a:cubicBezTo>
                  <a:pt x="238125" y="269875"/>
                  <a:pt x="256170" y="252710"/>
                  <a:pt x="276225" y="238125"/>
                </a:cubicBezTo>
                <a:cubicBezTo>
                  <a:pt x="291197" y="227236"/>
                  <a:pt x="307666" y="218541"/>
                  <a:pt x="323850" y="209550"/>
                </a:cubicBezTo>
                <a:cubicBezTo>
                  <a:pt x="336262" y="202654"/>
                  <a:pt x="350591" y="199019"/>
                  <a:pt x="361950" y="190500"/>
                </a:cubicBezTo>
                <a:cubicBezTo>
                  <a:pt x="376318" y="179724"/>
                  <a:pt x="384649" y="161641"/>
                  <a:pt x="400050" y="152400"/>
                </a:cubicBezTo>
                <a:cubicBezTo>
                  <a:pt x="417269" y="142069"/>
                  <a:pt x="438850" y="141505"/>
                  <a:pt x="457200" y="133350"/>
                </a:cubicBezTo>
                <a:cubicBezTo>
                  <a:pt x="467661" y="128701"/>
                  <a:pt x="475536" y="119420"/>
                  <a:pt x="485775" y="114300"/>
                </a:cubicBezTo>
                <a:cubicBezTo>
                  <a:pt x="501068" y="106654"/>
                  <a:pt x="517776" y="102194"/>
                  <a:pt x="533400" y="95250"/>
                </a:cubicBezTo>
                <a:cubicBezTo>
                  <a:pt x="568448" y="79673"/>
                  <a:pt x="566537" y="75059"/>
                  <a:pt x="600075" y="66675"/>
                </a:cubicBezTo>
                <a:cubicBezTo>
                  <a:pt x="615781" y="62748"/>
                  <a:pt x="631896" y="60662"/>
                  <a:pt x="647700" y="57150"/>
                </a:cubicBezTo>
                <a:cubicBezTo>
                  <a:pt x="660479" y="54310"/>
                  <a:pt x="673021" y="50465"/>
                  <a:pt x="685800" y="47625"/>
                </a:cubicBezTo>
                <a:cubicBezTo>
                  <a:pt x="701604" y="44113"/>
                  <a:pt x="717621" y="41612"/>
                  <a:pt x="733425" y="38100"/>
                </a:cubicBezTo>
                <a:cubicBezTo>
                  <a:pt x="746204" y="35260"/>
                  <a:pt x="758645" y="30917"/>
                  <a:pt x="771525" y="28575"/>
                </a:cubicBezTo>
                <a:cubicBezTo>
                  <a:pt x="793614" y="24559"/>
                  <a:pt x="815909" y="21725"/>
                  <a:pt x="838200" y="19050"/>
                </a:cubicBezTo>
                <a:lnTo>
                  <a:pt x="1009650" y="0"/>
                </a:lnTo>
                <a:lnTo>
                  <a:pt x="1647825" y="9525"/>
                </a:lnTo>
                <a:cubicBezTo>
                  <a:pt x="1685583" y="10545"/>
                  <a:pt x="1710579" y="16389"/>
                  <a:pt x="1743075" y="28575"/>
                </a:cubicBezTo>
                <a:cubicBezTo>
                  <a:pt x="1759084" y="34578"/>
                  <a:pt x="1775206" y="40395"/>
                  <a:pt x="1790700" y="47625"/>
                </a:cubicBezTo>
                <a:cubicBezTo>
                  <a:pt x="1822867" y="62636"/>
                  <a:pt x="1857552" y="73951"/>
                  <a:pt x="1885950" y="95250"/>
                </a:cubicBezTo>
                <a:cubicBezTo>
                  <a:pt x="1898650" y="104775"/>
                  <a:pt x="1910588" y="115411"/>
                  <a:pt x="1924050" y="123825"/>
                </a:cubicBezTo>
                <a:cubicBezTo>
                  <a:pt x="2003332" y="173376"/>
                  <a:pt x="1925910" y="119992"/>
                  <a:pt x="1990725" y="152400"/>
                </a:cubicBezTo>
                <a:cubicBezTo>
                  <a:pt x="2064583" y="189329"/>
                  <a:pt x="1976051" y="157034"/>
                  <a:pt x="2047875" y="180975"/>
                </a:cubicBezTo>
                <a:cubicBezTo>
                  <a:pt x="2060575" y="190500"/>
                  <a:pt x="2073922" y="199219"/>
                  <a:pt x="2085975" y="209550"/>
                </a:cubicBezTo>
                <a:cubicBezTo>
                  <a:pt x="2096202" y="218316"/>
                  <a:pt x="2103342" y="230653"/>
                  <a:pt x="2114550" y="238125"/>
                </a:cubicBezTo>
                <a:cubicBezTo>
                  <a:pt x="2122904" y="243694"/>
                  <a:pt x="2133600" y="244475"/>
                  <a:pt x="2143125" y="247650"/>
                </a:cubicBezTo>
                <a:cubicBezTo>
                  <a:pt x="2149475" y="257175"/>
                  <a:pt x="2154846" y="267431"/>
                  <a:pt x="2162175" y="276225"/>
                </a:cubicBezTo>
                <a:cubicBezTo>
                  <a:pt x="2170799" y="286573"/>
                  <a:pt x="2184208" y="293025"/>
                  <a:pt x="2190750" y="304800"/>
                </a:cubicBezTo>
                <a:cubicBezTo>
                  <a:pt x="2200502" y="322353"/>
                  <a:pt x="2203450" y="342900"/>
                  <a:pt x="2209800" y="361950"/>
                </a:cubicBezTo>
                <a:lnTo>
                  <a:pt x="2219325" y="390525"/>
                </a:lnTo>
                <a:cubicBezTo>
                  <a:pt x="2222500" y="400050"/>
                  <a:pt x="2228850" y="409060"/>
                  <a:pt x="2228850" y="419100"/>
                </a:cubicBezTo>
                <a:lnTo>
                  <a:pt x="2228850" y="45720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6915150" y="2533650"/>
            <a:ext cx="1285875" cy="295275"/>
          </a:xfrm>
          <a:custGeom>
            <a:avLst/>
            <a:gdLst>
              <a:gd name="connsiteX0" fmla="*/ 1285875 w 1285875"/>
              <a:gd name="connsiteY0" fmla="*/ 295275 h 295275"/>
              <a:gd name="connsiteX1" fmla="*/ 1228725 w 1285875"/>
              <a:gd name="connsiteY1" fmla="*/ 247650 h 295275"/>
              <a:gd name="connsiteX2" fmla="*/ 1162050 w 1285875"/>
              <a:gd name="connsiteY2" fmla="*/ 180975 h 295275"/>
              <a:gd name="connsiteX3" fmla="*/ 1133475 w 1285875"/>
              <a:gd name="connsiteY3" fmla="*/ 152400 h 295275"/>
              <a:gd name="connsiteX4" fmla="*/ 1028700 w 1285875"/>
              <a:gd name="connsiteY4" fmla="*/ 85725 h 295275"/>
              <a:gd name="connsiteX5" fmla="*/ 933450 w 1285875"/>
              <a:gd name="connsiteY5" fmla="*/ 57150 h 295275"/>
              <a:gd name="connsiteX6" fmla="*/ 895350 w 1285875"/>
              <a:gd name="connsiteY6" fmla="*/ 38100 h 295275"/>
              <a:gd name="connsiteX7" fmla="*/ 857250 w 1285875"/>
              <a:gd name="connsiteY7" fmla="*/ 28575 h 295275"/>
              <a:gd name="connsiteX8" fmla="*/ 666750 w 1285875"/>
              <a:gd name="connsiteY8" fmla="*/ 0 h 295275"/>
              <a:gd name="connsiteX9" fmla="*/ 371475 w 1285875"/>
              <a:gd name="connsiteY9" fmla="*/ 9525 h 295275"/>
              <a:gd name="connsiteX10" fmla="*/ 314325 w 1285875"/>
              <a:gd name="connsiteY10" fmla="*/ 28575 h 295275"/>
              <a:gd name="connsiteX11" fmla="*/ 266700 w 1285875"/>
              <a:gd name="connsiteY11" fmla="*/ 38100 h 295275"/>
              <a:gd name="connsiteX12" fmla="*/ 190500 w 1285875"/>
              <a:gd name="connsiteY12" fmla="*/ 76200 h 295275"/>
              <a:gd name="connsiteX13" fmla="*/ 161925 w 1285875"/>
              <a:gd name="connsiteY13" fmla="*/ 95250 h 295275"/>
              <a:gd name="connsiteX14" fmla="*/ 76200 w 1285875"/>
              <a:gd name="connsiteY14" fmla="*/ 142875 h 295275"/>
              <a:gd name="connsiteX15" fmla="*/ 9525 w 1285875"/>
              <a:gd name="connsiteY15" fmla="*/ 238125 h 295275"/>
              <a:gd name="connsiteX16" fmla="*/ 0 w 1285875"/>
              <a:gd name="connsiteY16" fmla="*/ 26670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85875" h="295275">
                <a:moveTo>
                  <a:pt x="1285875" y="295275"/>
                </a:moveTo>
                <a:cubicBezTo>
                  <a:pt x="1266825" y="279400"/>
                  <a:pt x="1246946" y="264470"/>
                  <a:pt x="1228725" y="247650"/>
                </a:cubicBezTo>
                <a:cubicBezTo>
                  <a:pt x="1205629" y="226331"/>
                  <a:pt x="1184275" y="203200"/>
                  <a:pt x="1162050" y="180975"/>
                </a:cubicBezTo>
                <a:cubicBezTo>
                  <a:pt x="1152525" y="171450"/>
                  <a:pt x="1144683" y="159872"/>
                  <a:pt x="1133475" y="152400"/>
                </a:cubicBezTo>
                <a:cubicBezTo>
                  <a:pt x="1130790" y="150610"/>
                  <a:pt x="1039461" y="88415"/>
                  <a:pt x="1028700" y="85725"/>
                </a:cubicBezTo>
                <a:cubicBezTo>
                  <a:pt x="1001355" y="78889"/>
                  <a:pt x="956640" y="68745"/>
                  <a:pt x="933450" y="57150"/>
                </a:cubicBezTo>
                <a:cubicBezTo>
                  <a:pt x="920750" y="50800"/>
                  <a:pt x="908645" y="43086"/>
                  <a:pt x="895350" y="38100"/>
                </a:cubicBezTo>
                <a:cubicBezTo>
                  <a:pt x="883093" y="33503"/>
                  <a:pt x="870050" y="31318"/>
                  <a:pt x="857250" y="28575"/>
                </a:cubicBezTo>
                <a:cubicBezTo>
                  <a:pt x="746529" y="4849"/>
                  <a:pt x="778631" y="11188"/>
                  <a:pt x="666750" y="0"/>
                </a:cubicBezTo>
                <a:cubicBezTo>
                  <a:pt x="568325" y="3175"/>
                  <a:pt x="469629" y="1567"/>
                  <a:pt x="371475" y="9525"/>
                </a:cubicBezTo>
                <a:cubicBezTo>
                  <a:pt x="351460" y="11148"/>
                  <a:pt x="333698" y="23291"/>
                  <a:pt x="314325" y="28575"/>
                </a:cubicBezTo>
                <a:cubicBezTo>
                  <a:pt x="298706" y="32835"/>
                  <a:pt x="282575" y="34925"/>
                  <a:pt x="266700" y="38100"/>
                </a:cubicBezTo>
                <a:cubicBezTo>
                  <a:pt x="241300" y="50800"/>
                  <a:pt x="214129" y="60448"/>
                  <a:pt x="190500" y="76200"/>
                </a:cubicBezTo>
                <a:cubicBezTo>
                  <a:pt x="180975" y="82550"/>
                  <a:pt x="172164" y="90130"/>
                  <a:pt x="161925" y="95250"/>
                </a:cubicBezTo>
                <a:cubicBezTo>
                  <a:pt x="124551" y="113937"/>
                  <a:pt x="112239" y="94823"/>
                  <a:pt x="76200" y="142875"/>
                </a:cubicBezTo>
                <a:cubicBezTo>
                  <a:pt x="63159" y="160263"/>
                  <a:pt x="14216" y="224053"/>
                  <a:pt x="9525" y="238125"/>
                </a:cubicBezTo>
                <a:lnTo>
                  <a:pt x="0" y="26670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404038" y="2160601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a</a:t>
            </a:r>
            <a:endParaRPr lang="en-US" sz="2000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307898" y="4789343"/>
            <a:ext cx="1581150" cy="6477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 smtClean="0"/>
              <a:t>“</a:t>
            </a:r>
            <a:r>
              <a:rPr lang="en-US" sz="4000" dirty="0" err="1" smtClean="0"/>
              <a:t>aaaa</a:t>
            </a:r>
            <a:r>
              <a:rPr lang="en-US" sz="4000" dirty="0" smtClean="0"/>
              <a:t>”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334000" y="1371600"/>
            <a:ext cx="3048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86400" y="957294"/>
            <a:ext cx="933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START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986178" y="5423621"/>
            <a:ext cx="76200" cy="45720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7867650" y="2797290"/>
            <a:ext cx="704850" cy="729467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44644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4864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(Nondeterministic)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0000" r="7500" b="43333"/>
          <a:stretch/>
        </p:blipFill>
        <p:spPr>
          <a:xfrm>
            <a:off x="304800" y="1524000"/>
            <a:ext cx="8458200" cy="2514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933575" y="1943040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a</a:t>
            </a:r>
            <a:endParaRPr lang="en-US" sz="2000" dirty="0" smtClean="0"/>
          </a:p>
        </p:txBody>
      </p:sp>
      <p:sp>
        <p:nvSpPr>
          <p:cNvPr id="22" name="Freeform 21"/>
          <p:cNvSpPr/>
          <p:nvPr/>
        </p:nvSpPr>
        <p:spPr>
          <a:xfrm>
            <a:off x="819150" y="2343150"/>
            <a:ext cx="2228850" cy="495300"/>
          </a:xfrm>
          <a:custGeom>
            <a:avLst/>
            <a:gdLst>
              <a:gd name="connsiteX0" fmla="*/ 0 w 2228850"/>
              <a:gd name="connsiteY0" fmla="*/ 495300 h 495300"/>
              <a:gd name="connsiteX1" fmla="*/ 47625 w 2228850"/>
              <a:gd name="connsiteY1" fmla="*/ 457200 h 495300"/>
              <a:gd name="connsiteX2" fmla="*/ 133350 w 2228850"/>
              <a:gd name="connsiteY2" fmla="*/ 371475 h 495300"/>
              <a:gd name="connsiteX3" fmla="*/ 190500 w 2228850"/>
              <a:gd name="connsiteY3" fmla="*/ 314325 h 495300"/>
              <a:gd name="connsiteX4" fmla="*/ 219075 w 2228850"/>
              <a:gd name="connsiteY4" fmla="*/ 285750 h 495300"/>
              <a:gd name="connsiteX5" fmla="*/ 276225 w 2228850"/>
              <a:gd name="connsiteY5" fmla="*/ 238125 h 495300"/>
              <a:gd name="connsiteX6" fmla="*/ 323850 w 2228850"/>
              <a:gd name="connsiteY6" fmla="*/ 209550 h 495300"/>
              <a:gd name="connsiteX7" fmla="*/ 361950 w 2228850"/>
              <a:gd name="connsiteY7" fmla="*/ 190500 h 495300"/>
              <a:gd name="connsiteX8" fmla="*/ 400050 w 2228850"/>
              <a:gd name="connsiteY8" fmla="*/ 152400 h 495300"/>
              <a:gd name="connsiteX9" fmla="*/ 457200 w 2228850"/>
              <a:gd name="connsiteY9" fmla="*/ 133350 h 495300"/>
              <a:gd name="connsiteX10" fmla="*/ 485775 w 2228850"/>
              <a:gd name="connsiteY10" fmla="*/ 114300 h 495300"/>
              <a:gd name="connsiteX11" fmla="*/ 533400 w 2228850"/>
              <a:gd name="connsiteY11" fmla="*/ 95250 h 495300"/>
              <a:gd name="connsiteX12" fmla="*/ 600075 w 2228850"/>
              <a:gd name="connsiteY12" fmla="*/ 66675 h 495300"/>
              <a:gd name="connsiteX13" fmla="*/ 647700 w 2228850"/>
              <a:gd name="connsiteY13" fmla="*/ 57150 h 495300"/>
              <a:gd name="connsiteX14" fmla="*/ 685800 w 2228850"/>
              <a:gd name="connsiteY14" fmla="*/ 47625 h 495300"/>
              <a:gd name="connsiteX15" fmla="*/ 733425 w 2228850"/>
              <a:gd name="connsiteY15" fmla="*/ 38100 h 495300"/>
              <a:gd name="connsiteX16" fmla="*/ 771525 w 2228850"/>
              <a:gd name="connsiteY16" fmla="*/ 28575 h 495300"/>
              <a:gd name="connsiteX17" fmla="*/ 838200 w 2228850"/>
              <a:gd name="connsiteY17" fmla="*/ 19050 h 495300"/>
              <a:gd name="connsiteX18" fmla="*/ 1009650 w 2228850"/>
              <a:gd name="connsiteY18" fmla="*/ 0 h 495300"/>
              <a:gd name="connsiteX19" fmla="*/ 1647825 w 2228850"/>
              <a:gd name="connsiteY19" fmla="*/ 9525 h 495300"/>
              <a:gd name="connsiteX20" fmla="*/ 1743075 w 2228850"/>
              <a:gd name="connsiteY20" fmla="*/ 28575 h 495300"/>
              <a:gd name="connsiteX21" fmla="*/ 1790700 w 2228850"/>
              <a:gd name="connsiteY21" fmla="*/ 47625 h 495300"/>
              <a:gd name="connsiteX22" fmla="*/ 1885950 w 2228850"/>
              <a:gd name="connsiteY22" fmla="*/ 95250 h 495300"/>
              <a:gd name="connsiteX23" fmla="*/ 1924050 w 2228850"/>
              <a:gd name="connsiteY23" fmla="*/ 123825 h 495300"/>
              <a:gd name="connsiteX24" fmla="*/ 1990725 w 2228850"/>
              <a:gd name="connsiteY24" fmla="*/ 152400 h 495300"/>
              <a:gd name="connsiteX25" fmla="*/ 2047875 w 2228850"/>
              <a:gd name="connsiteY25" fmla="*/ 180975 h 495300"/>
              <a:gd name="connsiteX26" fmla="*/ 2085975 w 2228850"/>
              <a:gd name="connsiteY26" fmla="*/ 209550 h 495300"/>
              <a:gd name="connsiteX27" fmla="*/ 2114550 w 2228850"/>
              <a:gd name="connsiteY27" fmla="*/ 238125 h 495300"/>
              <a:gd name="connsiteX28" fmla="*/ 2143125 w 2228850"/>
              <a:gd name="connsiteY28" fmla="*/ 247650 h 495300"/>
              <a:gd name="connsiteX29" fmla="*/ 2162175 w 2228850"/>
              <a:gd name="connsiteY29" fmla="*/ 276225 h 495300"/>
              <a:gd name="connsiteX30" fmla="*/ 2190750 w 2228850"/>
              <a:gd name="connsiteY30" fmla="*/ 304800 h 495300"/>
              <a:gd name="connsiteX31" fmla="*/ 2209800 w 2228850"/>
              <a:gd name="connsiteY31" fmla="*/ 361950 h 495300"/>
              <a:gd name="connsiteX32" fmla="*/ 2219325 w 2228850"/>
              <a:gd name="connsiteY32" fmla="*/ 390525 h 495300"/>
              <a:gd name="connsiteX33" fmla="*/ 2228850 w 2228850"/>
              <a:gd name="connsiteY33" fmla="*/ 419100 h 495300"/>
              <a:gd name="connsiteX34" fmla="*/ 2228850 w 2228850"/>
              <a:gd name="connsiteY34" fmla="*/ 4572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228850" h="495300">
                <a:moveTo>
                  <a:pt x="0" y="495300"/>
                </a:moveTo>
                <a:cubicBezTo>
                  <a:pt x="15875" y="482600"/>
                  <a:pt x="32582" y="470875"/>
                  <a:pt x="47625" y="457200"/>
                </a:cubicBezTo>
                <a:lnTo>
                  <a:pt x="133350" y="371475"/>
                </a:lnTo>
                <a:lnTo>
                  <a:pt x="190500" y="314325"/>
                </a:lnTo>
                <a:cubicBezTo>
                  <a:pt x="200025" y="304800"/>
                  <a:pt x="208727" y="294374"/>
                  <a:pt x="219075" y="285750"/>
                </a:cubicBezTo>
                <a:cubicBezTo>
                  <a:pt x="238125" y="269875"/>
                  <a:pt x="256170" y="252710"/>
                  <a:pt x="276225" y="238125"/>
                </a:cubicBezTo>
                <a:cubicBezTo>
                  <a:pt x="291197" y="227236"/>
                  <a:pt x="307666" y="218541"/>
                  <a:pt x="323850" y="209550"/>
                </a:cubicBezTo>
                <a:cubicBezTo>
                  <a:pt x="336262" y="202654"/>
                  <a:pt x="350591" y="199019"/>
                  <a:pt x="361950" y="190500"/>
                </a:cubicBezTo>
                <a:cubicBezTo>
                  <a:pt x="376318" y="179724"/>
                  <a:pt x="384649" y="161641"/>
                  <a:pt x="400050" y="152400"/>
                </a:cubicBezTo>
                <a:cubicBezTo>
                  <a:pt x="417269" y="142069"/>
                  <a:pt x="438850" y="141505"/>
                  <a:pt x="457200" y="133350"/>
                </a:cubicBezTo>
                <a:cubicBezTo>
                  <a:pt x="467661" y="128701"/>
                  <a:pt x="475536" y="119420"/>
                  <a:pt x="485775" y="114300"/>
                </a:cubicBezTo>
                <a:cubicBezTo>
                  <a:pt x="501068" y="106654"/>
                  <a:pt x="517776" y="102194"/>
                  <a:pt x="533400" y="95250"/>
                </a:cubicBezTo>
                <a:cubicBezTo>
                  <a:pt x="568448" y="79673"/>
                  <a:pt x="566537" y="75059"/>
                  <a:pt x="600075" y="66675"/>
                </a:cubicBezTo>
                <a:cubicBezTo>
                  <a:pt x="615781" y="62748"/>
                  <a:pt x="631896" y="60662"/>
                  <a:pt x="647700" y="57150"/>
                </a:cubicBezTo>
                <a:cubicBezTo>
                  <a:pt x="660479" y="54310"/>
                  <a:pt x="673021" y="50465"/>
                  <a:pt x="685800" y="47625"/>
                </a:cubicBezTo>
                <a:cubicBezTo>
                  <a:pt x="701604" y="44113"/>
                  <a:pt x="717621" y="41612"/>
                  <a:pt x="733425" y="38100"/>
                </a:cubicBezTo>
                <a:cubicBezTo>
                  <a:pt x="746204" y="35260"/>
                  <a:pt x="758645" y="30917"/>
                  <a:pt x="771525" y="28575"/>
                </a:cubicBezTo>
                <a:cubicBezTo>
                  <a:pt x="793614" y="24559"/>
                  <a:pt x="815909" y="21725"/>
                  <a:pt x="838200" y="19050"/>
                </a:cubicBezTo>
                <a:lnTo>
                  <a:pt x="1009650" y="0"/>
                </a:lnTo>
                <a:lnTo>
                  <a:pt x="1647825" y="9525"/>
                </a:lnTo>
                <a:cubicBezTo>
                  <a:pt x="1685583" y="10545"/>
                  <a:pt x="1710579" y="16389"/>
                  <a:pt x="1743075" y="28575"/>
                </a:cubicBezTo>
                <a:cubicBezTo>
                  <a:pt x="1759084" y="34578"/>
                  <a:pt x="1775206" y="40395"/>
                  <a:pt x="1790700" y="47625"/>
                </a:cubicBezTo>
                <a:cubicBezTo>
                  <a:pt x="1822867" y="62636"/>
                  <a:pt x="1857552" y="73951"/>
                  <a:pt x="1885950" y="95250"/>
                </a:cubicBezTo>
                <a:cubicBezTo>
                  <a:pt x="1898650" y="104775"/>
                  <a:pt x="1910588" y="115411"/>
                  <a:pt x="1924050" y="123825"/>
                </a:cubicBezTo>
                <a:cubicBezTo>
                  <a:pt x="2003332" y="173376"/>
                  <a:pt x="1925910" y="119992"/>
                  <a:pt x="1990725" y="152400"/>
                </a:cubicBezTo>
                <a:cubicBezTo>
                  <a:pt x="2064583" y="189329"/>
                  <a:pt x="1976051" y="157034"/>
                  <a:pt x="2047875" y="180975"/>
                </a:cubicBezTo>
                <a:cubicBezTo>
                  <a:pt x="2060575" y="190500"/>
                  <a:pt x="2073922" y="199219"/>
                  <a:pt x="2085975" y="209550"/>
                </a:cubicBezTo>
                <a:cubicBezTo>
                  <a:pt x="2096202" y="218316"/>
                  <a:pt x="2103342" y="230653"/>
                  <a:pt x="2114550" y="238125"/>
                </a:cubicBezTo>
                <a:cubicBezTo>
                  <a:pt x="2122904" y="243694"/>
                  <a:pt x="2133600" y="244475"/>
                  <a:pt x="2143125" y="247650"/>
                </a:cubicBezTo>
                <a:cubicBezTo>
                  <a:pt x="2149475" y="257175"/>
                  <a:pt x="2154846" y="267431"/>
                  <a:pt x="2162175" y="276225"/>
                </a:cubicBezTo>
                <a:cubicBezTo>
                  <a:pt x="2170799" y="286573"/>
                  <a:pt x="2184208" y="293025"/>
                  <a:pt x="2190750" y="304800"/>
                </a:cubicBezTo>
                <a:cubicBezTo>
                  <a:pt x="2200502" y="322353"/>
                  <a:pt x="2203450" y="342900"/>
                  <a:pt x="2209800" y="361950"/>
                </a:cubicBezTo>
                <a:lnTo>
                  <a:pt x="2219325" y="390525"/>
                </a:lnTo>
                <a:cubicBezTo>
                  <a:pt x="2222500" y="400050"/>
                  <a:pt x="2228850" y="409060"/>
                  <a:pt x="2228850" y="419100"/>
                </a:cubicBezTo>
                <a:lnTo>
                  <a:pt x="2228850" y="45720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6915150" y="2533650"/>
            <a:ext cx="1285875" cy="295275"/>
          </a:xfrm>
          <a:custGeom>
            <a:avLst/>
            <a:gdLst>
              <a:gd name="connsiteX0" fmla="*/ 1285875 w 1285875"/>
              <a:gd name="connsiteY0" fmla="*/ 295275 h 295275"/>
              <a:gd name="connsiteX1" fmla="*/ 1228725 w 1285875"/>
              <a:gd name="connsiteY1" fmla="*/ 247650 h 295275"/>
              <a:gd name="connsiteX2" fmla="*/ 1162050 w 1285875"/>
              <a:gd name="connsiteY2" fmla="*/ 180975 h 295275"/>
              <a:gd name="connsiteX3" fmla="*/ 1133475 w 1285875"/>
              <a:gd name="connsiteY3" fmla="*/ 152400 h 295275"/>
              <a:gd name="connsiteX4" fmla="*/ 1028700 w 1285875"/>
              <a:gd name="connsiteY4" fmla="*/ 85725 h 295275"/>
              <a:gd name="connsiteX5" fmla="*/ 933450 w 1285875"/>
              <a:gd name="connsiteY5" fmla="*/ 57150 h 295275"/>
              <a:gd name="connsiteX6" fmla="*/ 895350 w 1285875"/>
              <a:gd name="connsiteY6" fmla="*/ 38100 h 295275"/>
              <a:gd name="connsiteX7" fmla="*/ 857250 w 1285875"/>
              <a:gd name="connsiteY7" fmla="*/ 28575 h 295275"/>
              <a:gd name="connsiteX8" fmla="*/ 666750 w 1285875"/>
              <a:gd name="connsiteY8" fmla="*/ 0 h 295275"/>
              <a:gd name="connsiteX9" fmla="*/ 371475 w 1285875"/>
              <a:gd name="connsiteY9" fmla="*/ 9525 h 295275"/>
              <a:gd name="connsiteX10" fmla="*/ 314325 w 1285875"/>
              <a:gd name="connsiteY10" fmla="*/ 28575 h 295275"/>
              <a:gd name="connsiteX11" fmla="*/ 266700 w 1285875"/>
              <a:gd name="connsiteY11" fmla="*/ 38100 h 295275"/>
              <a:gd name="connsiteX12" fmla="*/ 190500 w 1285875"/>
              <a:gd name="connsiteY12" fmla="*/ 76200 h 295275"/>
              <a:gd name="connsiteX13" fmla="*/ 161925 w 1285875"/>
              <a:gd name="connsiteY13" fmla="*/ 95250 h 295275"/>
              <a:gd name="connsiteX14" fmla="*/ 76200 w 1285875"/>
              <a:gd name="connsiteY14" fmla="*/ 142875 h 295275"/>
              <a:gd name="connsiteX15" fmla="*/ 9525 w 1285875"/>
              <a:gd name="connsiteY15" fmla="*/ 238125 h 295275"/>
              <a:gd name="connsiteX16" fmla="*/ 0 w 1285875"/>
              <a:gd name="connsiteY16" fmla="*/ 26670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85875" h="295275">
                <a:moveTo>
                  <a:pt x="1285875" y="295275"/>
                </a:moveTo>
                <a:cubicBezTo>
                  <a:pt x="1266825" y="279400"/>
                  <a:pt x="1246946" y="264470"/>
                  <a:pt x="1228725" y="247650"/>
                </a:cubicBezTo>
                <a:cubicBezTo>
                  <a:pt x="1205629" y="226331"/>
                  <a:pt x="1184275" y="203200"/>
                  <a:pt x="1162050" y="180975"/>
                </a:cubicBezTo>
                <a:cubicBezTo>
                  <a:pt x="1152525" y="171450"/>
                  <a:pt x="1144683" y="159872"/>
                  <a:pt x="1133475" y="152400"/>
                </a:cubicBezTo>
                <a:cubicBezTo>
                  <a:pt x="1130790" y="150610"/>
                  <a:pt x="1039461" y="88415"/>
                  <a:pt x="1028700" y="85725"/>
                </a:cubicBezTo>
                <a:cubicBezTo>
                  <a:pt x="1001355" y="78889"/>
                  <a:pt x="956640" y="68745"/>
                  <a:pt x="933450" y="57150"/>
                </a:cubicBezTo>
                <a:cubicBezTo>
                  <a:pt x="920750" y="50800"/>
                  <a:pt x="908645" y="43086"/>
                  <a:pt x="895350" y="38100"/>
                </a:cubicBezTo>
                <a:cubicBezTo>
                  <a:pt x="883093" y="33503"/>
                  <a:pt x="870050" y="31318"/>
                  <a:pt x="857250" y="28575"/>
                </a:cubicBezTo>
                <a:cubicBezTo>
                  <a:pt x="746529" y="4849"/>
                  <a:pt x="778631" y="11188"/>
                  <a:pt x="666750" y="0"/>
                </a:cubicBezTo>
                <a:cubicBezTo>
                  <a:pt x="568325" y="3175"/>
                  <a:pt x="469629" y="1567"/>
                  <a:pt x="371475" y="9525"/>
                </a:cubicBezTo>
                <a:cubicBezTo>
                  <a:pt x="351460" y="11148"/>
                  <a:pt x="333698" y="23291"/>
                  <a:pt x="314325" y="28575"/>
                </a:cubicBezTo>
                <a:cubicBezTo>
                  <a:pt x="298706" y="32835"/>
                  <a:pt x="282575" y="34925"/>
                  <a:pt x="266700" y="38100"/>
                </a:cubicBezTo>
                <a:cubicBezTo>
                  <a:pt x="241300" y="50800"/>
                  <a:pt x="214129" y="60448"/>
                  <a:pt x="190500" y="76200"/>
                </a:cubicBezTo>
                <a:cubicBezTo>
                  <a:pt x="180975" y="82550"/>
                  <a:pt x="172164" y="90130"/>
                  <a:pt x="161925" y="95250"/>
                </a:cubicBezTo>
                <a:cubicBezTo>
                  <a:pt x="124551" y="113937"/>
                  <a:pt x="112239" y="94823"/>
                  <a:pt x="76200" y="142875"/>
                </a:cubicBezTo>
                <a:cubicBezTo>
                  <a:pt x="63159" y="160263"/>
                  <a:pt x="14216" y="224053"/>
                  <a:pt x="9525" y="238125"/>
                </a:cubicBezTo>
                <a:lnTo>
                  <a:pt x="0" y="26670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404038" y="2160601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a</a:t>
            </a:r>
            <a:endParaRPr lang="en-US" sz="2000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307898" y="4789343"/>
            <a:ext cx="1581150" cy="6477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 smtClean="0"/>
              <a:t>“</a:t>
            </a:r>
            <a:r>
              <a:rPr lang="en-US" sz="4000" dirty="0" err="1" smtClean="0"/>
              <a:t>aaaa</a:t>
            </a:r>
            <a:r>
              <a:rPr lang="en-US" sz="4000" dirty="0" smtClean="0"/>
              <a:t>”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334000" y="1371600"/>
            <a:ext cx="3048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86400" y="957294"/>
            <a:ext cx="933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START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5229726" y="5423621"/>
            <a:ext cx="76200" cy="45720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6562725" y="2797290"/>
            <a:ext cx="704850" cy="729467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2050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4864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(Nondeterministic)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0000" r="7500" b="43333"/>
          <a:stretch/>
        </p:blipFill>
        <p:spPr>
          <a:xfrm>
            <a:off x="304800" y="1524000"/>
            <a:ext cx="8458200" cy="2514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933575" y="1943040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a</a:t>
            </a:r>
            <a:endParaRPr lang="en-US" sz="2000" dirty="0" smtClean="0"/>
          </a:p>
        </p:txBody>
      </p:sp>
      <p:sp>
        <p:nvSpPr>
          <p:cNvPr id="22" name="Freeform 21"/>
          <p:cNvSpPr/>
          <p:nvPr/>
        </p:nvSpPr>
        <p:spPr>
          <a:xfrm>
            <a:off x="819150" y="2343150"/>
            <a:ext cx="2228850" cy="495300"/>
          </a:xfrm>
          <a:custGeom>
            <a:avLst/>
            <a:gdLst>
              <a:gd name="connsiteX0" fmla="*/ 0 w 2228850"/>
              <a:gd name="connsiteY0" fmla="*/ 495300 h 495300"/>
              <a:gd name="connsiteX1" fmla="*/ 47625 w 2228850"/>
              <a:gd name="connsiteY1" fmla="*/ 457200 h 495300"/>
              <a:gd name="connsiteX2" fmla="*/ 133350 w 2228850"/>
              <a:gd name="connsiteY2" fmla="*/ 371475 h 495300"/>
              <a:gd name="connsiteX3" fmla="*/ 190500 w 2228850"/>
              <a:gd name="connsiteY3" fmla="*/ 314325 h 495300"/>
              <a:gd name="connsiteX4" fmla="*/ 219075 w 2228850"/>
              <a:gd name="connsiteY4" fmla="*/ 285750 h 495300"/>
              <a:gd name="connsiteX5" fmla="*/ 276225 w 2228850"/>
              <a:gd name="connsiteY5" fmla="*/ 238125 h 495300"/>
              <a:gd name="connsiteX6" fmla="*/ 323850 w 2228850"/>
              <a:gd name="connsiteY6" fmla="*/ 209550 h 495300"/>
              <a:gd name="connsiteX7" fmla="*/ 361950 w 2228850"/>
              <a:gd name="connsiteY7" fmla="*/ 190500 h 495300"/>
              <a:gd name="connsiteX8" fmla="*/ 400050 w 2228850"/>
              <a:gd name="connsiteY8" fmla="*/ 152400 h 495300"/>
              <a:gd name="connsiteX9" fmla="*/ 457200 w 2228850"/>
              <a:gd name="connsiteY9" fmla="*/ 133350 h 495300"/>
              <a:gd name="connsiteX10" fmla="*/ 485775 w 2228850"/>
              <a:gd name="connsiteY10" fmla="*/ 114300 h 495300"/>
              <a:gd name="connsiteX11" fmla="*/ 533400 w 2228850"/>
              <a:gd name="connsiteY11" fmla="*/ 95250 h 495300"/>
              <a:gd name="connsiteX12" fmla="*/ 600075 w 2228850"/>
              <a:gd name="connsiteY12" fmla="*/ 66675 h 495300"/>
              <a:gd name="connsiteX13" fmla="*/ 647700 w 2228850"/>
              <a:gd name="connsiteY13" fmla="*/ 57150 h 495300"/>
              <a:gd name="connsiteX14" fmla="*/ 685800 w 2228850"/>
              <a:gd name="connsiteY14" fmla="*/ 47625 h 495300"/>
              <a:gd name="connsiteX15" fmla="*/ 733425 w 2228850"/>
              <a:gd name="connsiteY15" fmla="*/ 38100 h 495300"/>
              <a:gd name="connsiteX16" fmla="*/ 771525 w 2228850"/>
              <a:gd name="connsiteY16" fmla="*/ 28575 h 495300"/>
              <a:gd name="connsiteX17" fmla="*/ 838200 w 2228850"/>
              <a:gd name="connsiteY17" fmla="*/ 19050 h 495300"/>
              <a:gd name="connsiteX18" fmla="*/ 1009650 w 2228850"/>
              <a:gd name="connsiteY18" fmla="*/ 0 h 495300"/>
              <a:gd name="connsiteX19" fmla="*/ 1647825 w 2228850"/>
              <a:gd name="connsiteY19" fmla="*/ 9525 h 495300"/>
              <a:gd name="connsiteX20" fmla="*/ 1743075 w 2228850"/>
              <a:gd name="connsiteY20" fmla="*/ 28575 h 495300"/>
              <a:gd name="connsiteX21" fmla="*/ 1790700 w 2228850"/>
              <a:gd name="connsiteY21" fmla="*/ 47625 h 495300"/>
              <a:gd name="connsiteX22" fmla="*/ 1885950 w 2228850"/>
              <a:gd name="connsiteY22" fmla="*/ 95250 h 495300"/>
              <a:gd name="connsiteX23" fmla="*/ 1924050 w 2228850"/>
              <a:gd name="connsiteY23" fmla="*/ 123825 h 495300"/>
              <a:gd name="connsiteX24" fmla="*/ 1990725 w 2228850"/>
              <a:gd name="connsiteY24" fmla="*/ 152400 h 495300"/>
              <a:gd name="connsiteX25" fmla="*/ 2047875 w 2228850"/>
              <a:gd name="connsiteY25" fmla="*/ 180975 h 495300"/>
              <a:gd name="connsiteX26" fmla="*/ 2085975 w 2228850"/>
              <a:gd name="connsiteY26" fmla="*/ 209550 h 495300"/>
              <a:gd name="connsiteX27" fmla="*/ 2114550 w 2228850"/>
              <a:gd name="connsiteY27" fmla="*/ 238125 h 495300"/>
              <a:gd name="connsiteX28" fmla="*/ 2143125 w 2228850"/>
              <a:gd name="connsiteY28" fmla="*/ 247650 h 495300"/>
              <a:gd name="connsiteX29" fmla="*/ 2162175 w 2228850"/>
              <a:gd name="connsiteY29" fmla="*/ 276225 h 495300"/>
              <a:gd name="connsiteX30" fmla="*/ 2190750 w 2228850"/>
              <a:gd name="connsiteY30" fmla="*/ 304800 h 495300"/>
              <a:gd name="connsiteX31" fmla="*/ 2209800 w 2228850"/>
              <a:gd name="connsiteY31" fmla="*/ 361950 h 495300"/>
              <a:gd name="connsiteX32" fmla="*/ 2219325 w 2228850"/>
              <a:gd name="connsiteY32" fmla="*/ 390525 h 495300"/>
              <a:gd name="connsiteX33" fmla="*/ 2228850 w 2228850"/>
              <a:gd name="connsiteY33" fmla="*/ 419100 h 495300"/>
              <a:gd name="connsiteX34" fmla="*/ 2228850 w 2228850"/>
              <a:gd name="connsiteY34" fmla="*/ 4572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228850" h="495300">
                <a:moveTo>
                  <a:pt x="0" y="495300"/>
                </a:moveTo>
                <a:cubicBezTo>
                  <a:pt x="15875" y="482600"/>
                  <a:pt x="32582" y="470875"/>
                  <a:pt x="47625" y="457200"/>
                </a:cubicBezTo>
                <a:lnTo>
                  <a:pt x="133350" y="371475"/>
                </a:lnTo>
                <a:lnTo>
                  <a:pt x="190500" y="314325"/>
                </a:lnTo>
                <a:cubicBezTo>
                  <a:pt x="200025" y="304800"/>
                  <a:pt x="208727" y="294374"/>
                  <a:pt x="219075" y="285750"/>
                </a:cubicBezTo>
                <a:cubicBezTo>
                  <a:pt x="238125" y="269875"/>
                  <a:pt x="256170" y="252710"/>
                  <a:pt x="276225" y="238125"/>
                </a:cubicBezTo>
                <a:cubicBezTo>
                  <a:pt x="291197" y="227236"/>
                  <a:pt x="307666" y="218541"/>
                  <a:pt x="323850" y="209550"/>
                </a:cubicBezTo>
                <a:cubicBezTo>
                  <a:pt x="336262" y="202654"/>
                  <a:pt x="350591" y="199019"/>
                  <a:pt x="361950" y="190500"/>
                </a:cubicBezTo>
                <a:cubicBezTo>
                  <a:pt x="376318" y="179724"/>
                  <a:pt x="384649" y="161641"/>
                  <a:pt x="400050" y="152400"/>
                </a:cubicBezTo>
                <a:cubicBezTo>
                  <a:pt x="417269" y="142069"/>
                  <a:pt x="438850" y="141505"/>
                  <a:pt x="457200" y="133350"/>
                </a:cubicBezTo>
                <a:cubicBezTo>
                  <a:pt x="467661" y="128701"/>
                  <a:pt x="475536" y="119420"/>
                  <a:pt x="485775" y="114300"/>
                </a:cubicBezTo>
                <a:cubicBezTo>
                  <a:pt x="501068" y="106654"/>
                  <a:pt x="517776" y="102194"/>
                  <a:pt x="533400" y="95250"/>
                </a:cubicBezTo>
                <a:cubicBezTo>
                  <a:pt x="568448" y="79673"/>
                  <a:pt x="566537" y="75059"/>
                  <a:pt x="600075" y="66675"/>
                </a:cubicBezTo>
                <a:cubicBezTo>
                  <a:pt x="615781" y="62748"/>
                  <a:pt x="631896" y="60662"/>
                  <a:pt x="647700" y="57150"/>
                </a:cubicBezTo>
                <a:cubicBezTo>
                  <a:pt x="660479" y="54310"/>
                  <a:pt x="673021" y="50465"/>
                  <a:pt x="685800" y="47625"/>
                </a:cubicBezTo>
                <a:cubicBezTo>
                  <a:pt x="701604" y="44113"/>
                  <a:pt x="717621" y="41612"/>
                  <a:pt x="733425" y="38100"/>
                </a:cubicBezTo>
                <a:cubicBezTo>
                  <a:pt x="746204" y="35260"/>
                  <a:pt x="758645" y="30917"/>
                  <a:pt x="771525" y="28575"/>
                </a:cubicBezTo>
                <a:cubicBezTo>
                  <a:pt x="793614" y="24559"/>
                  <a:pt x="815909" y="21725"/>
                  <a:pt x="838200" y="19050"/>
                </a:cubicBezTo>
                <a:lnTo>
                  <a:pt x="1009650" y="0"/>
                </a:lnTo>
                <a:lnTo>
                  <a:pt x="1647825" y="9525"/>
                </a:lnTo>
                <a:cubicBezTo>
                  <a:pt x="1685583" y="10545"/>
                  <a:pt x="1710579" y="16389"/>
                  <a:pt x="1743075" y="28575"/>
                </a:cubicBezTo>
                <a:cubicBezTo>
                  <a:pt x="1759084" y="34578"/>
                  <a:pt x="1775206" y="40395"/>
                  <a:pt x="1790700" y="47625"/>
                </a:cubicBezTo>
                <a:cubicBezTo>
                  <a:pt x="1822867" y="62636"/>
                  <a:pt x="1857552" y="73951"/>
                  <a:pt x="1885950" y="95250"/>
                </a:cubicBezTo>
                <a:cubicBezTo>
                  <a:pt x="1898650" y="104775"/>
                  <a:pt x="1910588" y="115411"/>
                  <a:pt x="1924050" y="123825"/>
                </a:cubicBezTo>
                <a:cubicBezTo>
                  <a:pt x="2003332" y="173376"/>
                  <a:pt x="1925910" y="119992"/>
                  <a:pt x="1990725" y="152400"/>
                </a:cubicBezTo>
                <a:cubicBezTo>
                  <a:pt x="2064583" y="189329"/>
                  <a:pt x="1976051" y="157034"/>
                  <a:pt x="2047875" y="180975"/>
                </a:cubicBezTo>
                <a:cubicBezTo>
                  <a:pt x="2060575" y="190500"/>
                  <a:pt x="2073922" y="199219"/>
                  <a:pt x="2085975" y="209550"/>
                </a:cubicBezTo>
                <a:cubicBezTo>
                  <a:pt x="2096202" y="218316"/>
                  <a:pt x="2103342" y="230653"/>
                  <a:pt x="2114550" y="238125"/>
                </a:cubicBezTo>
                <a:cubicBezTo>
                  <a:pt x="2122904" y="243694"/>
                  <a:pt x="2133600" y="244475"/>
                  <a:pt x="2143125" y="247650"/>
                </a:cubicBezTo>
                <a:cubicBezTo>
                  <a:pt x="2149475" y="257175"/>
                  <a:pt x="2154846" y="267431"/>
                  <a:pt x="2162175" y="276225"/>
                </a:cubicBezTo>
                <a:cubicBezTo>
                  <a:pt x="2170799" y="286573"/>
                  <a:pt x="2184208" y="293025"/>
                  <a:pt x="2190750" y="304800"/>
                </a:cubicBezTo>
                <a:cubicBezTo>
                  <a:pt x="2200502" y="322353"/>
                  <a:pt x="2203450" y="342900"/>
                  <a:pt x="2209800" y="361950"/>
                </a:cubicBezTo>
                <a:lnTo>
                  <a:pt x="2219325" y="390525"/>
                </a:lnTo>
                <a:cubicBezTo>
                  <a:pt x="2222500" y="400050"/>
                  <a:pt x="2228850" y="409060"/>
                  <a:pt x="2228850" y="419100"/>
                </a:cubicBezTo>
                <a:lnTo>
                  <a:pt x="2228850" y="45720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6915150" y="2533650"/>
            <a:ext cx="1285875" cy="295275"/>
          </a:xfrm>
          <a:custGeom>
            <a:avLst/>
            <a:gdLst>
              <a:gd name="connsiteX0" fmla="*/ 1285875 w 1285875"/>
              <a:gd name="connsiteY0" fmla="*/ 295275 h 295275"/>
              <a:gd name="connsiteX1" fmla="*/ 1228725 w 1285875"/>
              <a:gd name="connsiteY1" fmla="*/ 247650 h 295275"/>
              <a:gd name="connsiteX2" fmla="*/ 1162050 w 1285875"/>
              <a:gd name="connsiteY2" fmla="*/ 180975 h 295275"/>
              <a:gd name="connsiteX3" fmla="*/ 1133475 w 1285875"/>
              <a:gd name="connsiteY3" fmla="*/ 152400 h 295275"/>
              <a:gd name="connsiteX4" fmla="*/ 1028700 w 1285875"/>
              <a:gd name="connsiteY4" fmla="*/ 85725 h 295275"/>
              <a:gd name="connsiteX5" fmla="*/ 933450 w 1285875"/>
              <a:gd name="connsiteY5" fmla="*/ 57150 h 295275"/>
              <a:gd name="connsiteX6" fmla="*/ 895350 w 1285875"/>
              <a:gd name="connsiteY6" fmla="*/ 38100 h 295275"/>
              <a:gd name="connsiteX7" fmla="*/ 857250 w 1285875"/>
              <a:gd name="connsiteY7" fmla="*/ 28575 h 295275"/>
              <a:gd name="connsiteX8" fmla="*/ 666750 w 1285875"/>
              <a:gd name="connsiteY8" fmla="*/ 0 h 295275"/>
              <a:gd name="connsiteX9" fmla="*/ 371475 w 1285875"/>
              <a:gd name="connsiteY9" fmla="*/ 9525 h 295275"/>
              <a:gd name="connsiteX10" fmla="*/ 314325 w 1285875"/>
              <a:gd name="connsiteY10" fmla="*/ 28575 h 295275"/>
              <a:gd name="connsiteX11" fmla="*/ 266700 w 1285875"/>
              <a:gd name="connsiteY11" fmla="*/ 38100 h 295275"/>
              <a:gd name="connsiteX12" fmla="*/ 190500 w 1285875"/>
              <a:gd name="connsiteY12" fmla="*/ 76200 h 295275"/>
              <a:gd name="connsiteX13" fmla="*/ 161925 w 1285875"/>
              <a:gd name="connsiteY13" fmla="*/ 95250 h 295275"/>
              <a:gd name="connsiteX14" fmla="*/ 76200 w 1285875"/>
              <a:gd name="connsiteY14" fmla="*/ 142875 h 295275"/>
              <a:gd name="connsiteX15" fmla="*/ 9525 w 1285875"/>
              <a:gd name="connsiteY15" fmla="*/ 238125 h 295275"/>
              <a:gd name="connsiteX16" fmla="*/ 0 w 1285875"/>
              <a:gd name="connsiteY16" fmla="*/ 26670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85875" h="295275">
                <a:moveTo>
                  <a:pt x="1285875" y="295275"/>
                </a:moveTo>
                <a:cubicBezTo>
                  <a:pt x="1266825" y="279400"/>
                  <a:pt x="1246946" y="264470"/>
                  <a:pt x="1228725" y="247650"/>
                </a:cubicBezTo>
                <a:cubicBezTo>
                  <a:pt x="1205629" y="226331"/>
                  <a:pt x="1184275" y="203200"/>
                  <a:pt x="1162050" y="180975"/>
                </a:cubicBezTo>
                <a:cubicBezTo>
                  <a:pt x="1152525" y="171450"/>
                  <a:pt x="1144683" y="159872"/>
                  <a:pt x="1133475" y="152400"/>
                </a:cubicBezTo>
                <a:cubicBezTo>
                  <a:pt x="1130790" y="150610"/>
                  <a:pt x="1039461" y="88415"/>
                  <a:pt x="1028700" y="85725"/>
                </a:cubicBezTo>
                <a:cubicBezTo>
                  <a:pt x="1001355" y="78889"/>
                  <a:pt x="956640" y="68745"/>
                  <a:pt x="933450" y="57150"/>
                </a:cubicBezTo>
                <a:cubicBezTo>
                  <a:pt x="920750" y="50800"/>
                  <a:pt x="908645" y="43086"/>
                  <a:pt x="895350" y="38100"/>
                </a:cubicBezTo>
                <a:cubicBezTo>
                  <a:pt x="883093" y="33503"/>
                  <a:pt x="870050" y="31318"/>
                  <a:pt x="857250" y="28575"/>
                </a:cubicBezTo>
                <a:cubicBezTo>
                  <a:pt x="746529" y="4849"/>
                  <a:pt x="778631" y="11188"/>
                  <a:pt x="666750" y="0"/>
                </a:cubicBezTo>
                <a:cubicBezTo>
                  <a:pt x="568325" y="3175"/>
                  <a:pt x="469629" y="1567"/>
                  <a:pt x="371475" y="9525"/>
                </a:cubicBezTo>
                <a:cubicBezTo>
                  <a:pt x="351460" y="11148"/>
                  <a:pt x="333698" y="23291"/>
                  <a:pt x="314325" y="28575"/>
                </a:cubicBezTo>
                <a:cubicBezTo>
                  <a:pt x="298706" y="32835"/>
                  <a:pt x="282575" y="34925"/>
                  <a:pt x="266700" y="38100"/>
                </a:cubicBezTo>
                <a:cubicBezTo>
                  <a:pt x="241300" y="50800"/>
                  <a:pt x="214129" y="60448"/>
                  <a:pt x="190500" y="76200"/>
                </a:cubicBezTo>
                <a:cubicBezTo>
                  <a:pt x="180975" y="82550"/>
                  <a:pt x="172164" y="90130"/>
                  <a:pt x="161925" y="95250"/>
                </a:cubicBezTo>
                <a:cubicBezTo>
                  <a:pt x="124551" y="113937"/>
                  <a:pt x="112239" y="94823"/>
                  <a:pt x="76200" y="142875"/>
                </a:cubicBezTo>
                <a:cubicBezTo>
                  <a:pt x="63159" y="160263"/>
                  <a:pt x="14216" y="224053"/>
                  <a:pt x="9525" y="238125"/>
                </a:cubicBezTo>
                <a:lnTo>
                  <a:pt x="0" y="26670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404038" y="2160601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a</a:t>
            </a:r>
            <a:endParaRPr lang="en-US" sz="2000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307898" y="4789343"/>
            <a:ext cx="1581150" cy="6477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 smtClean="0"/>
              <a:t>“</a:t>
            </a:r>
            <a:r>
              <a:rPr lang="en-US" sz="4000" dirty="0" err="1" smtClean="0"/>
              <a:t>aaaa</a:t>
            </a:r>
            <a:r>
              <a:rPr lang="en-US" sz="4000" dirty="0" smtClean="0"/>
              <a:t>”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334000" y="1371600"/>
            <a:ext cx="3048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86400" y="957294"/>
            <a:ext cx="933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START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5486400" y="5423621"/>
            <a:ext cx="76200" cy="45720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7872413" y="2797290"/>
            <a:ext cx="704850" cy="729467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5130557" y="4096529"/>
            <a:ext cx="3886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End-of-input + final state = </a:t>
            </a:r>
            <a:r>
              <a:rPr lang="en-US" sz="2000" b="1" dirty="0" smtClean="0">
                <a:latin typeface="Calibri" charset="0"/>
                <a:ea typeface="Calibri" charset="0"/>
                <a:cs typeface="Calibri" charset="0"/>
              </a:rPr>
              <a:t>accept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5524501" y="4496639"/>
            <a:ext cx="196857" cy="456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302508" y="3526757"/>
            <a:ext cx="569905" cy="620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65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4864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(Nondeterministic)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0000" r="7500" b="43333"/>
          <a:stretch/>
        </p:blipFill>
        <p:spPr>
          <a:xfrm>
            <a:off x="304800" y="1524000"/>
            <a:ext cx="8458200" cy="2514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933575" y="1943040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a</a:t>
            </a:r>
            <a:endParaRPr lang="en-US" sz="2000" dirty="0" smtClean="0"/>
          </a:p>
        </p:txBody>
      </p:sp>
      <p:sp>
        <p:nvSpPr>
          <p:cNvPr id="22" name="Freeform 21"/>
          <p:cNvSpPr/>
          <p:nvPr/>
        </p:nvSpPr>
        <p:spPr>
          <a:xfrm>
            <a:off x="819150" y="2343150"/>
            <a:ext cx="2228850" cy="495300"/>
          </a:xfrm>
          <a:custGeom>
            <a:avLst/>
            <a:gdLst>
              <a:gd name="connsiteX0" fmla="*/ 0 w 2228850"/>
              <a:gd name="connsiteY0" fmla="*/ 495300 h 495300"/>
              <a:gd name="connsiteX1" fmla="*/ 47625 w 2228850"/>
              <a:gd name="connsiteY1" fmla="*/ 457200 h 495300"/>
              <a:gd name="connsiteX2" fmla="*/ 133350 w 2228850"/>
              <a:gd name="connsiteY2" fmla="*/ 371475 h 495300"/>
              <a:gd name="connsiteX3" fmla="*/ 190500 w 2228850"/>
              <a:gd name="connsiteY3" fmla="*/ 314325 h 495300"/>
              <a:gd name="connsiteX4" fmla="*/ 219075 w 2228850"/>
              <a:gd name="connsiteY4" fmla="*/ 285750 h 495300"/>
              <a:gd name="connsiteX5" fmla="*/ 276225 w 2228850"/>
              <a:gd name="connsiteY5" fmla="*/ 238125 h 495300"/>
              <a:gd name="connsiteX6" fmla="*/ 323850 w 2228850"/>
              <a:gd name="connsiteY6" fmla="*/ 209550 h 495300"/>
              <a:gd name="connsiteX7" fmla="*/ 361950 w 2228850"/>
              <a:gd name="connsiteY7" fmla="*/ 190500 h 495300"/>
              <a:gd name="connsiteX8" fmla="*/ 400050 w 2228850"/>
              <a:gd name="connsiteY8" fmla="*/ 152400 h 495300"/>
              <a:gd name="connsiteX9" fmla="*/ 457200 w 2228850"/>
              <a:gd name="connsiteY9" fmla="*/ 133350 h 495300"/>
              <a:gd name="connsiteX10" fmla="*/ 485775 w 2228850"/>
              <a:gd name="connsiteY10" fmla="*/ 114300 h 495300"/>
              <a:gd name="connsiteX11" fmla="*/ 533400 w 2228850"/>
              <a:gd name="connsiteY11" fmla="*/ 95250 h 495300"/>
              <a:gd name="connsiteX12" fmla="*/ 600075 w 2228850"/>
              <a:gd name="connsiteY12" fmla="*/ 66675 h 495300"/>
              <a:gd name="connsiteX13" fmla="*/ 647700 w 2228850"/>
              <a:gd name="connsiteY13" fmla="*/ 57150 h 495300"/>
              <a:gd name="connsiteX14" fmla="*/ 685800 w 2228850"/>
              <a:gd name="connsiteY14" fmla="*/ 47625 h 495300"/>
              <a:gd name="connsiteX15" fmla="*/ 733425 w 2228850"/>
              <a:gd name="connsiteY15" fmla="*/ 38100 h 495300"/>
              <a:gd name="connsiteX16" fmla="*/ 771525 w 2228850"/>
              <a:gd name="connsiteY16" fmla="*/ 28575 h 495300"/>
              <a:gd name="connsiteX17" fmla="*/ 838200 w 2228850"/>
              <a:gd name="connsiteY17" fmla="*/ 19050 h 495300"/>
              <a:gd name="connsiteX18" fmla="*/ 1009650 w 2228850"/>
              <a:gd name="connsiteY18" fmla="*/ 0 h 495300"/>
              <a:gd name="connsiteX19" fmla="*/ 1647825 w 2228850"/>
              <a:gd name="connsiteY19" fmla="*/ 9525 h 495300"/>
              <a:gd name="connsiteX20" fmla="*/ 1743075 w 2228850"/>
              <a:gd name="connsiteY20" fmla="*/ 28575 h 495300"/>
              <a:gd name="connsiteX21" fmla="*/ 1790700 w 2228850"/>
              <a:gd name="connsiteY21" fmla="*/ 47625 h 495300"/>
              <a:gd name="connsiteX22" fmla="*/ 1885950 w 2228850"/>
              <a:gd name="connsiteY22" fmla="*/ 95250 h 495300"/>
              <a:gd name="connsiteX23" fmla="*/ 1924050 w 2228850"/>
              <a:gd name="connsiteY23" fmla="*/ 123825 h 495300"/>
              <a:gd name="connsiteX24" fmla="*/ 1990725 w 2228850"/>
              <a:gd name="connsiteY24" fmla="*/ 152400 h 495300"/>
              <a:gd name="connsiteX25" fmla="*/ 2047875 w 2228850"/>
              <a:gd name="connsiteY25" fmla="*/ 180975 h 495300"/>
              <a:gd name="connsiteX26" fmla="*/ 2085975 w 2228850"/>
              <a:gd name="connsiteY26" fmla="*/ 209550 h 495300"/>
              <a:gd name="connsiteX27" fmla="*/ 2114550 w 2228850"/>
              <a:gd name="connsiteY27" fmla="*/ 238125 h 495300"/>
              <a:gd name="connsiteX28" fmla="*/ 2143125 w 2228850"/>
              <a:gd name="connsiteY28" fmla="*/ 247650 h 495300"/>
              <a:gd name="connsiteX29" fmla="*/ 2162175 w 2228850"/>
              <a:gd name="connsiteY29" fmla="*/ 276225 h 495300"/>
              <a:gd name="connsiteX30" fmla="*/ 2190750 w 2228850"/>
              <a:gd name="connsiteY30" fmla="*/ 304800 h 495300"/>
              <a:gd name="connsiteX31" fmla="*/ 2209800 w 2228850"/>
              <a:gd name="connsiteY31" fmla="*/ 361950 h 495300"/>
              <a:gd name="connsiteX32" fmla="*/ 2219325 w 2228850"/>
              <a:gd name="connsiteY32" fmla="*/ 390525 h 495300"/>
              <a:gd name="connsiteX33" fmla="*/ 2228850 w 2228850"/>
              <a:gd name="connsiteY33" fmla="*/ 419100 h 495300"/>
              <a:gd name="connsiteX34" fmla="*/ 2228850 w 2228850"/>
              <a:gd name="connsiteY34" fmla="*/ 4572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228850" h="495300">
                <a:moveTo>
                  <a:pt x="0" y="495300"/>
                </a:moveTo>
                <a:cubicBezTo>
                  <a:pt x="15875" y="482600"/>
                  <a:pt x="32582" y="470875"/>
                  <a:pt x="47625" y="457200"/>
                </a:cubicBezTo>
                <a:lnTo>
                  <a:pt x="133350" y="371475"/>
                </a:lnTo>
                <a:lnTo>
                  <a:pt x="190500" y="314325"/>
                </a:lnTo>
                <a:cubicBezTo>
                  <a:pt x="200025" y="304800"/>
                  <a:pt x="208727" y="294374"/>
                  <a:pt x="219075" y="285750"/>
                </a:cubicBezTo>
                <a:cubicBezTo>
                  <a:pt x="238125" y="269875"/>
                  <a:pt x="256170" y="252710"/>
                  <a:pt x="276225" y="238125"/>
                </a:cubicBezTo>
                <a:cubicBezTo>
                  <a:pt x="291197" y="227236"/>
                  <a:pt x="307666" y="218541"/>
                  <a:pt x="323850" y="209550"/>
                </a:cubicBezTo>
                <a:cubicBezTo>
                  <a:pt x="336262" y="202654"/>
                  <a:pt x="350591" y="199019"/>
                  <a:pt x="361950" y="190500"/>
                </a:cubicBezTo>
                <a:cubicBezTo>
                  <a:pt x="376318" y="179724"/>
                  <a:pt x="384649" y="161641"/>
                  <a:pt x="400050" y="152400"/>
                </a:cubicBezTo>
                <a:cubicBezTo>
                  <a:pt x="417269" y="142069"/>
                  <a:pt x="438850" y="141505"/>
                  <a:pt x="457200" y="133350"/>
                </a:cubicBezTo>
                <a:cubicBezTo>
                  <a:pt x="467661" y="128701"/>
                  <a:pt x="475536" y="119420"/>
                  <a:pt x="485775" y="114300"/>
                </a:cubicBezTo>
                <a:cubicBezTo>
                  <a:pt x="501068" y="106654"/>
                  <a:pt x="517776" y="102194"/>
                  <a:pt x="533400" y="95250"/>
                </a:cubicBezTo>
                <a:cubicBezTo>
                  <a:pt x="568448" y="79673"/>
                  <a:pt x="566537" y="75059"/>
                  <a:pt x="600075" y="66675"/>
                </a:cubicBezTo>
                <a:cubicBezTo>
                  <a:pt x="615781" y="62748"/>
                  <a:pt x="631896" y="60662"/>
                  <a:pt x="647700" y="57150"/>
                </a:cubicBezTo>
                <a:cubicBezTo>
                  <a:pt x="660479" y="54310"/>
                  <a:pt x="673021" y="50465"/>
                  <a:pt x="685800" y="47625"/>
                </a:cubicBezTo>
                <a:cubicBezTo>
                  <a:pt x="701604" y="44113"/>
                  <a:pt x="717621" y="41612"/>
                  <a:pt x="733425" y="38100"/>
                </a:cubicBezTo>
                <a:cubicBezTo>
                  <a:pt x="746204" y="35260"/>
                  <a:pt x="758645" y="30917"/>
                  <a:pt x="771525" y="28575"/>
                </a:cubicBezTo>
                <a:cubicBezTo>
                  <a:pt x="793614" y="24559"/>
                  <a:pt x="815909" y="21725"/>
                  <a:pt x="838200" y="19050"/>
                </a:cubicBezTo>
                <a:lnTo>
                  <a:pt x="1009650" y="0"/>
                </a:lnTo>
                <a:lnTo>
                  <a:pt x="1647825" y="9525"/>
                </a:lnTo>
                <a:cubicBezTo>
                  <a:pt x="1685583" y="10545"/>
                  <a:pt x="1710579" y="16389"/>
                  <a:pt x="1743075" y="28575"/>
                </a:cubicBezTo>
                <a:cubicBezTo>
                  <a:pt x="1759084" y="34578"/>
                  <a:pt x="1775206" y="40395"/>
                  <a:pt x="1790700" y="47625"/>
                </a:cubicBezTo>
                <a:cubicBezTo>
                  <a:pt x="1822867" y="62636"/>
                  <a:pt x="1857552" y="73951"/>
                  <a:pt x="1885950" y="95250"/>
                </a:cubicBezTo>
                <a:cubicBezTo>
                  <a:pt x="1898650" y="104775"/>
                  <a:pt x="1910588" y="115411"/>
                  <a:pt x="1924050" y="123825"/>
                </a:cubicBezTo>
                <a:cubicBezTo>
                  <a:pt x="2003332" y="173376"/>
                  <a:pt x="1925910" y="119992"/>
                  <a:pt x="1990725" y="152400"/>
                </a:cubicBezTo>
                <a:cubicBezTo>
                  <a:pt x="2064583" y="189329"/>
                  <a:pt x="1976051" y="157034"/>
                  <a:pt x="2047875" y="180975"/>
                </a:cubicBezTo>
                <a:cubicBezTo>
                  <a:pt x="2060575" y="190500"/>
                  <a:pt x="2073922" y="199219"/>
                  <a:pt x="2085975" y="209550"/>
                </a:cubicBezTo>
                <a:cubicBezTo>
                  <a:pt x="2096202" y="218316"/>
                  <a:pt x="2103342" y="230653"/>
                  <a:pt x="2114550" y="238125"/>
                </a:cubicBezTo>
                <a:cubicBezTo>
                  <a:pt x="2122904" y="243694"/>
                  <a:pt x="2133600" y="244475"/>
                  <a:pt x="2143125" y="247650"/>
                </a:cubicBezTo>
                <a:cubicBezTo>
                  <a:pt x="2149475" y="257175"/>
                  <a:pt x="2154846" y="267431"/>
                  <a:pt x="2162175" y="276225"/>
                </a:cubicBezTo>
                <a:cubicBezTo>
                  <a:pt x="2170799" y="286573"/>
                  <a:pt x="2184208" y="293025"/>
                  <a:pt x="2190750" y="304800"/>
                </a:cubicBezTo>
                <a:cubicBezTo>
                  <a:pt x="2200502" y="322353"/>
                  <a:pt x="2203450" y="342900"/>
                  <a:pt x="2209800" y="361950"/>
                </a:cubicBezTo>
                <a:lnTo>
                  <a:pt x="2219325" y="390525"/>
                </a:lnTo>
                <a:cubicBezTo>
                  <a:pt x="2222500" y="400050"/>
                  <a:pt x="2228850" y="409060"/>
                  <a:pt x="2228850" y="419100"/>
                </a:cubicBezTo>
                <a:lnTo>
                  <a:pt x="2228850" y="45720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6915150" y="2533650"/>
            <a:ext cx="1285875" cy="295275"/>
          </a:xfrm>
          <a:custGeom>
            <a:avLst/>
            <a:gdLst>
              <a:gd name="connsiteX0" fmla="*/ 1285875 w 1285875"/>
              <a:gd name="connsiteY0" fmla="*/ 295275 h 295275"/>
              <a:gd name="connsiteX1" fmla="*/ 1228725 w 1285875"/>
              <a:gd name="connsiteY1" fmla="*/ 247650 h 295275"/>
              <a:gd name="connsiteX2" fmla="*/ 1162050 w 1285875"/>
              <a:gd name="connsiteY2" fmla="*/ 180975 h 295275"/>
              <a:gd name="connsiteX3" fmla="*/ 1133475 w 1285875"/>
              <a:gd name="connsiteY3" fmla="*/ 152400 h 295275"/>
              <a:gd name="connsiteX4" fmla="*/ 1028700 w 1285875"/>
              <a:gd name="connsiteY4" fmla="*/ 85725 h 295275"/>
              <a:gd name="connsiteX5" fmla="*/ 933450 w 1285875"/>
              <a:gd name="connsiteY5" fmla="*/ 57150 h 295275"/>
              <a:gd name="connsiteX6" fmla="*/ 895350 w 1285875"/>
              <a:gd name="connsiteY6" fmla="*/ 38100 h 295275"/>
              <a:gd name="connsiteX7" fmla="*/ 857250 w 1285875"/>
              <a:gd name="connsiteY7" fmla="*/ 28575 h 295275"/>
              <a:gd name="connsiteX8" fmla="*/ 666750 w 1285875"/>
              <a:gd name="connsiteY8" fmla="*/ 0 h 295275"/>
              <a:gd name="connsiteX9" fmla="*/ 371475 w 1285875"/>
              <a:gd name="connsiteY9" fmla="*/ 9525 h 295275"/>
              <a:gd name="connsiteX10" fmla="*/ 314325 w 1285875"/>
              <a:gd name="connsiteY10" fmla="*/ 28575 h 295275"/>
              <a:gd name="connsiteX11" fmla="*/ 266700 w 1285875"/>
              <a:gd name="connsiteY11" fmla="*/ 38100 h 295275"/>
              <a:gd name="connsiteX12" fmla="*/ 190500 w 1285875"/>
              <a:gd name="connsiteY12" fmla="*/ 76200 h 295275"/>
              <a:gd name="connsiteX13" fmla="*/ 161925 w 1285875"/>
              <a:gd name="connsiteY13" fmla="*/ 95250 h 295275"/>
              <a:gd name="connsiteX14" fmla="*/ 76200 w 1285875"/>
              <a:gd name="connsiteY14" fmla="*/ 142875 h 295275"/>
              <a:gd name="connsiteX15" fmla="*/ 9525 w 1285875"/>
              <a:gd name="connsiteY15" fmla="*/ 238125 h 295275"/>
              <a:gd name="connsiteX16" fmla="*/ 0 w 1285875"/>
              <a:gd name="connsiteY16" fmla="*/ 26670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85875" h="295275">
                <a:moveTo>
                  <a:pt x="1285875" y="295275"/>
                </a:moveTo>
                <a:cubicBezTo>
                  <a:pt x="1266825" y="279400"/>
                  <a:pt x="1246946" y="264470"/>
                  <a:pt x="1228725" y="247650"/>
                </a:cubicBezTo>
                <a:cubicBezTo>
                  <a:pt x="1205629" y="226331"/>
                  <a:pt x="1184275" y="203200"/>
                  <a:pt x="1162050" y="180975"/>
                </a:cubicBezTo>
                <a:cubicBezTo>
                  <a:pt x="1152525" y="171450"/>
                  <a:pt x="1144683" y="159872"/>
                  <a:pt x="1133475" y="152400"/>
                </a:cubicBezTo>
                <a:cubicBezTo>
                  <a:pt x="1130790" y="150610"/>
                  <a:pt x="1039461" y="88415"/>
                  <a:pt x="1028700" y="85725"/>
                </a:cubicBezTo>
                <a:cubicBezTo>
                  <a:pt x="1001355" y="78889"/>
                  <a:pt x="956640" y="68745"/>
                  <a:pt x="933450" y="57150"/>
                </a:cubicBezTo>
                <a:cubicBezTo>
                  <a:pt x="920750" y="50800"/>
                  <a:pt x="908645" y="43086"/>
                  <a:pt x="895350" y="38100"/>
                </a:cubicBezTo>
                <a:cubicBezTo>
                  <a:pt x="883093" y="33503"/>
                  <a:pt x="870050" y="31318"/>
                  <a:pt x="857250" y="28575"/>
                </a:cubicBezTo>
                <a:cubicBezTo>
                  <a:pt x="746529" y="4849"/>
                  <a:pt x="778631" y="11188"/>
                  <a:pt x="666750" y="0"/>
                </a:cubicBezTo>
                <a:cubicBezTo>
                  <a:pt x="568325" y="3175"/>
                  <a:pt x="469629" y="1567"/>
                  <a:pt x="371475" y="9525"/>
                </a:cubicBezTo>
                <a:cubicBezTo>
                  <a:pt x="351460" y="11148"/>
                  <a:pt x="333698" y="23291"/>
                  <a:pt x="314325" y="28575"/>
                </a:cubicBezTo>
                <a:cubicBezTo>
                  <a:pt x="298706" y="32835"/>
                  <a:pt x="282575" y="34925"/>
                  <a:pt x="266700" y="38100"/>
                </a:cubicBezTo>
                <a:cubicBezTo>
                  <a:pt x="241300" y="50800"/>
                  <a:pt x="214129" y="60448"/>
                  <a:pt x="190500" y="76200"/>
                </a:cubicBezTo>
                <a:cubicBezTo>
                  <a:pt x="180975" y="82550"/>
                  <a:pt x="172164" y="90130"/>
                  <a:pt x="161925" y="95250"/>
                </a:cubicBezTo>
                <a:cubicBezTo>
                  <a:pt x="124551" y="113937"/>
                  <a:pt x="112239" y="94823"/>
                  <a:pt x="76200" y="142875"/>
                </a:cubicBezTo>
                <a:cubicBezTo>
                  <a:pt x="63159" y="160263"/>
                  <a:pt x="14216" y="224053"/>
                  <a:pt x="9525" y="238125"/>
                </a:cubicBezTo>
                <a:lnTo>
                  <a:pt x="0" y="26670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404038" y="2160601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a</a:t>
            </a:r>
            <a:endParaRPr lang="en-US" sz="2000" dirty="0" smtClean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5334000" y="1371600"/>
            <a:ext cx="3048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486400" y="957294"/>
            <a:ext cx="933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START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8150" y="956622"/>
            <a:ext cx="3981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Alternatively…consider all paths.</a:t>
            </a:r>
          </a:p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Accept if any path accepts.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18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4864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(Nondeterministic)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0000" r="7500" b="43333"/>
          <a:stretch/>
        </p:blipFill>
        <p:spPr>
          <a:xfrm>
            <a:off x="304800" y="1524000"/>
            <a:ext cx="8458200" cy="2514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933575" y="1943040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a</a:t>
            </a:r>
            <a:endParaRPr lang="en-US" sz="2000" dirty="0" smtClean="0"/>
          </a:p>
        </p:txBody>
      </p:sp>
      <p:sp>
        <p:nvSpPr>
          <p:cNvPr id="22" name="Freeform 21"/>
          <p:cNvSpPr/>
          <p:nvPr/>
        </p:nvSpPr>
        <p:spPr>
          <a:xfrm>
            <a:off x="819150" y="2343150"/>
            <a:ext cx="2228850" cy="495300"/>
          </a:xfrm>
          <a:custGeom>
            <a:avLst/>
            <a:gdLst>
              <a:gd name="connsiteX0" fmla="*/ 0 w 2228850"/>
              <a:gd name="connsiteY0" fmla="*/ 495300 h 495300"/>
              <a:gd name="connsiteX1" fmla="*/ 47625 w 2228850"/>
              <a:gd name="connsiteY1" fmla="*/ 457200 h 495300"/>
              <a:gd name="connsiteX2" fmla="*/ 133350 w 2228850"/>
              <a:gd name="connsiteY2" fmla="*/ 371475 h 495300"/>
              <a:gd name="connsiteX3" fmla="*/ 190500 w 2228850"/>
              <a:gd name="connsiteY3" fmla="*/ 314325 h 495300"/>
              <a:gd name="connsiteX4" fmla="*/ 219075 w 2228850"/>
              <a:gd name="connsiteY4" fmla="*/ 285750 h 495300"/>
              <a:gd name="connsiteX5" fmla="*/ 276225 w 2228850"/>
              <a:gd name="connsiteY5" fmla="*/ 238125 h 495300"/>
              <a:gd name="connsiteX6" fmla="*/ 323850 w 2228850"/>
              <a:gd name="connsiteY6" fmla="*/ 209550 h 495300"/>
              <a:gd name="connsiteX7" fmla="*/ 361950 w 2228850"/>
              <a:gd name="connsiteY7" fmla="*/ 190500 h 495300"/>
              <a:gd name="connsiteX8" fmla="*/ 400050 w 2228850"/>
              <a:gd name="connsiteY8" fmla="*/ 152400 h 495300"/>
              <a:gd name="connsiteX9" fmla="*/ 457200 w 2228850"/>
              <a:gd name="connsiteY9" fmla="*/ 133350 h 495300"/>
              <a:gd name="connsiteX10" fmla="*/ 485775 w 2228850"/>
              <a:gd name="connsiteY10" fmla="*/ 114300 h 495300"/>
              <a:gd name="connsiteX11" fmla="*/ 533400 w 2228850"/>
              <a:gd name="connsiteY11" fmla="*/ 95250 h 495300"/>
              <a:gd name="connsiteX12" fmla="*/ 600075 w 2228850"/>
              <a:gd name="connsiteY12" fmla="*/ 66675 h 495300"/>
              <a:gd name="connsiteX13" fmla="*/ 647700 w 2228850"/>
              <a:gd name="connsiteY13" fmla="*/ 57150 h 495300"/>
              <a:gd name="connsiteX14" fmla="*/ 685800 w 2228850"/>
              <a:gd name="connsiteY14" fmla="*/ 47625 h 495300"/>
              <a:gd name="connsiteX15" fmla="*/ 733425 w 2228850"/>
              <a:gd name="connsiteY15" fmla="*/ 38100 h 495300"/>
              <a:gd name="connsiteX16" fmla="*/ 771525 w 2228850"/>
              <a:gd name="connsiteY16" fmla="*/ 28575 h 495300"/>
              <a:gd name="connsiteX17" fmla="*/ 838200 w 2228850"/>
              <a:gd name="connsiteY17" fmla="*/ 19050 h 495300"/>
              <a:gd name="connsiteX18" fmla="*/ 1009650 w 2228850"/>
              <a:gd name="connsiteY18" fmla="*/ 0 h 495300"/>
              <a:gd name="connsiteX19" fmla="*/ 1647825 w 2228850"/>
              <a:gd name="connsiteY19" fmla="*/ 9525 h 495300"/>
              <a:gd name="connsiteX20" fmla="*/ 1743075 w 2228850"/>
              <a:gd name="connsiteY20" fmla="*/ 28575 h 495300"/>
              <a:gd name="connsiteX21" fmla="*/ 1790700 w 2228850"/>
              <a:gd name="connsiteY21" fmla="*/ 47625 h 495300"/>
              <a:gd name="connsiteX22" fmla="*/ 1885950 w 2228850"/>
              <a:gd name="connsiteY22" fmla="*/ 95250 h 495300"/>
              <a:gd name="connsiteX23" fmla="*/ 1924050 w 2228850"/>
              <a:gd name="connsiteY23" fmla="*/ 123825 h 495300"/>
              <a:gd name="connsiteX24" fmla="*/ 1990725 w 2228850"/>
              <a:gd name="connsiteY24" fmla="*/ 152400 h 495300"/>
              <a:gd name="connsiteX25" fmla="*/ 2047875 w 2228850"/>
              <a:gd name="connsiteY25" fmla="*/ 180975 h 495300"/>
              <a:gd name="connsiteX26" fmla="*/ 2085975 w 2228850"/>
              <a:gd name="connsiteY26" fmla="*/ 209550 h 495300"/>
              <a:gd name="connsiteX27" fmla="*/ 2114550 w 2228850"/>
              <a:gd name="connsiteY27" fmla="*/ 238125 h 495300"/>
              <a:gd name="connsiteX28" fmla="*/ 2143125 w 2228850"/>
              <a:gd name="connsiteY28" fmla="*/ 247650 h 495300"/>
              <a:gd name="connsiteX29" fmla="*/ 2162175 w 2228850"/>
              <a:gd name="connsiteY29" fmla="*/ 276225 h 495300"/>
              <a:gd name="connsiteX30" fmla="*/ 2190750 w 2228850"/>
              <a:gd name="connsiteY30" fmla="*/ 304800 h 495300"/>
              <a:gd name="connsiteX31" fmla="*/ 2209800 w 2228850"/>
              <a:gd name="connsiteY31" fmla="*/ 361950 h 495300"/>
              <a:gd name="connsiteX32" fmla="*/ 2219325 w 2228850"/>
              <a:gd name="connsiteY32" fmla="*/ 390525 h 495300"/>
              <a:gd name="connsiteX33" fmla="*/ 2228850 w 2228850"/>
              <a:gd name="connsiteY33" fmla="*/ 419100 h 495300"/>
              <a:gd name="connsiteX34" fmla="*/ 2228850 w 2228850"/>
              <a:gd name="connsiteY34" fmla="*/ 4572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228850" h="495300">
                <a:moveTo>
                  <a:pt x="0" y="495300"/>
                </a:moveTo>
                <a:cubicBezTo>
                  <a:pt x="15875" y="482600"/>
                  <a:pt x="32582" y="470875"/>
                  <a:pt x="47625" y="457200"/>
                </a:cubicBezTo>
                <a:lnTo>
                  <a:pt x="133350" y="371475"/>
                </a:lnTo>
                <a:lnTo>
                  <a:pt x="190500" y="314325"/>
                </a:lnTo>
                <a:cubicBezTo>
                  <a:pt x="200025" y="304800"/>
                  <a:pt x="208727" y="294374"/>
                  <a:pt x="219075" y="285750"/>
                </a:cubicBezTo>
                <a:cubicBezTo>
                  <a:pt x="238125" y="269875"/>
                  <a:pt x="256170" y="252710"/>
                  <a:pt x="276225" y="238125"/>
                </a:cubicBezTo>
                <a:cubicBezTo>
                  <a:pt x="291197" y="227236"/>
                  <a:pt x="307666" y="218541"/>
                  <a:pt x="323850" y="209550"/>
                </a:cubicBezTo>
                <a:cubicBezTo>
                  <a:pt x="336262" y="202654"/>
                  <a:pt x="350591" y="199019"/>
                  <a:pt x="361950" y="190500"/>
                </a:cubicBezTo>
                <a:cubicBezTo>
                  <a:pt x="376318" y="179724"/>
                  <a:pt x="384649" y="161641"/>
                  <a:pt x="400050" y="152400"/>
                </a:cubicBezTo>
                <a:cubicBezTo>
                  <a:pt x="417269" y="142069"/>
                  <a:pt x="438850" y="141505"/>
                  <a:pt x="457200" y="133350"/>
                </a:cubicBezTo>
                <a:cubicBezTo>
                  <a:pt x="467661" y="128701"/>
                  <a:pt x="475536" y="119420"/>
                  <a:pt x="485775" y="114300"/>
                </a:cubicBezTo>
                <a:cubicBezTo>
                  <a:pt x="501068" y="106654"/>
                  <a:pt x="517776" y="102194"/>
                  <a:pt x="533400" y="95250"/>
                </a:cubicBezTo>
                <a:cubicBezTo>
                  <a:pt x="568448" y="79673"/>
                  <a:pt x="566537" y="75059"/>
                  <a:pt x="600075" y="66675"/>
                </a:cubicBezTo>
                <a:cubicBezTo>
                  <a:pt x="615781" y="62748"/>
                  <a:pt x="631896" y="60662"/>
                  <a:pt x="647700" y="57150"/>
                </a:cubicBezTo>
                <a:cubicBezTo>
                  <a:pt x="660479" y="54310"/>
                  <a:pt x="673021" y="50465"/>
                  <a:pt x="685800" y="47625"/>
                </a:cubicBezTo>
                <a:cubicBezTo>
                  <a:pt x="701604" y="44113"/>
                  <a:pt x="717621" y="41612"/>
                  <a:pt x="733425" y="38100"/>
                </a:cubicBezTo>
                <a:cubicBezTo>
                  <a:pt x="746204" y="35260"/>
                  <a:pt x="758645" y="30917"/>
                  <a:pt x="771525" y="28575"/>
                </a:cubicBezTo>
                <a:cubicBezTo>
                  <a:pt x="793614" y="24559"/>
                  <a:pt x="815909" y="21725"/>
                  <a:pt x="838200" y="19050"/>
                </a:cubicBezTo>
                <a:lnTo>
                  <a:pt x="1009650" y="0"/>
                </a:lnTo>
                <a:lnTo>
                  <a:pt x="1647825" y="9525"/>
                </a:lnTo>
                <a:cubicBezTo>
                  <a:pt x="1685583" y="10545"/>
                  <a:pt x="1710579" y="16389"/>
                  <a:pt x="1743075" y="28575"/>
                </a:cubicBezTo>
                <a:cubicBezTo>
                  <a:pt x="1759084" y="34578"/>
                  <a:pt x="1775206" y="40395"/>
                  <a:pt x="1790700" y="47625"/>
                </a:cubicBezTo>
                <a:cubicBezTo>
                  <a:pt x="1822867" y="62636"/>
                  <a:pt x="1857552" y="73951"/>
                  <a:pt x="1885950" y="95250"/>
                </a:cubicBezTo>
                <a:cubicBezTo>
                  <a:pt x="1898650" y="104775"/>
                  <a:pt x="1910588" y="115411"/>
                  <a:pt x="1924050" y="123825"/>
                </a:cubicBezTo>
                <a:cubicBezTo>
                  <a:pt x="2003332" y="173376"/>
                  <a:pt x="1925910" y="119992"/>
                  <a:pt x="1990725" y="152400"/>
                </a:cubicBezTo>
                <a:cubicBezTo>
                  <a:pt x="2064583" y="189329"/>
                  <a:pt x="1976051" y="157034"/>
                  <a:pt x="2047875" y="180975"/>
                </a:cubicBezTo>
                <a:cubicBezTo>
                  <a:pt x="2060575" y="190500"/>
                  <a:pt x="2073922" y="199219"/>
                  <a:pt x="2085975" y="209550"/>
                </a:cubicBezTo>
                <a:cubicBezTo>
                  <a:pt x="2096202" y="218316"/>
                  <a:pt x="2103342" y="230653"/>
                  <a:pt x="2114550" y="238125"/>
                </a:cubicBezTo>
                <a:cubicBezTo>
                  <a:pt x="2122904" y="243694"/>
                  <a:pt x="2133600" y="244475"/>
                  <a:pt x="2143125" y="247650"/>
                </a:cubicBezTo>
                <a:cubicBezTo>
                  <a:pt x="2149475" y="257175"/>
                  <a:pt x="2154846" y="267431"/>
                  <a:pt x="2162175" y="276225"/>
                </a:cubicBezTo>
                <a:cubicBezTo>
                  <a:pt x="2170799" y="286573"/>
                  <a:pt x="2184208" y="293025"/>
                  <a:pt x="2190750" y="304800"/>
                </a:cubicBezTo>
                <a:cubicBezTo>
                  <a:pt x="2200502" y="322353"/>
                  <a:pt x="2203450" y="342900"/>
                  <a:pt x="2209800" y="361950"/>
                </a:cubicBezTo>
                <a:lnTo>
                  <a:pt x="2219325" y="390525"/>
                </a:lnTo>
                <a:cubicBezTo>
                  <a:pt x="2222500" y="400050"/>
                  <a:pt x="2228850" y="409060"/>
                  <a:pt x="2228850" y="419100"/>
                </a:cubicBezTo>
                <a:lnTo>
                  <a:pt x="2228850" y="45720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6915150" y="2533650"/>
            <a:ext cx="1285875" cy="295275"/>
          </a:xfrm>
          <a:custGeom>
            <a:avLst/>
            <a:gdLst>
              <a:gd name="connsiteX0" fmla="*/ 1285875 w 1285875"/>
              <a:gd name="connsiteY0" fmla="*/ 295275 h 295275"/>
              <a:gd name="connsiteX1" fmla="*/ 1228725 w 1285875"/>
              <a:gd name="connsiteY1" fmla="*/ 247650 h 295275"/>
              <a:gd name="connsiteX2" fmla="*/ 1162050 w 1285875"/>
              <a:gd name="connsiteY2" fmla="*/ 180975 h 295275"/>
              <a:gd name="connsiteX3" fmla="*/ 1133475 w 1285875"/>
              <a:gd name="connsiteY3" fmla="*/ 152400 h 295275"/>
              <a:gd name="connsiteX4" fmla="*/ 1028700 w 1285875"/>
              <a:gd name="connsiteY4" fmla="*/ 85725 h 295275"/>
              <a:gd name="connsiteX5" fmla="*/ 933450 w 1285875"/>
              <a:gd name="connsiteY5" fmla="*/ 57150 h 295275"/>
              <a:gd name="connsiteX6" fmla="*/ 895350 w 1285875"/>
              <a:gd name="connsiteY6" fmla="*/ 38100 h 295275"/>
              <a:gd name="connsiteX7" fmla="*/ 857250 w 1285875"/>
              <a:gd name="connsiteY7" fmla="*/ 28575 h 295275"/>
              <a:gd name="connsiteX8" fmla="*/ 666750 w 1285875"/>
              <a:gd name="connsiteY8" fmla="*/ 0 h 295275"/>
              <a:gd name="connsiteX9" fmla="*/ 371475 w 1285875"/>
              <a:gd name="connsiteY9" fmla="*/ 9525 h 295275"/>
              <a:gd name="connsiteX10" fmla="*/ 314325 w 1285875"/>
              <a:gd name="connsiteY10" fmla="*/ 28575 h 295275"/>
              <a:gd name="connsiteX11" fmla="*/ 266700 w 1285875"/>
              <a:gd name="connsiteY11" fmla="*/ 38100 h 295275"/>
              <a:gd name="connsiteX12" fmla="*/ 190500 w 1285875"/>
              <a:gd name="connsiteY12" fmla="*/ 76200 h 295275"/>
              <a:gd name="connsiteX13" fmla="*/ 161925 w 1285875"/>
              <a:gd name="connsiteY13" fmla="*/ 95250 h 295275"/>
              <a:gd name="connsiteX14" fmla="*/ 76200 w 1285875"/>
              <a:gd name="connsiteY14" fmla="*/ 142875 h 295275"/>
              <a:gd name="connsiteX15" fmla="*/ 9525 w 1285875"/>
              <a:gd name="connsiteY15" fmla="*/ 238125 h 295275"/>
              <a:gd name="connsiteX16" fmla="*/ 0 w 1285875"/>
              <a:gd name="connsiteY16" fmla="*/ 26670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85875" h="295275">
                <a:moveTo>
                  <a:pt x="1285875" y="295275"/>
                </a:moveTo>
                <a:cubicBezTo>
                  <a:pt x="1266825" y="279400"/>
                  <a:pt x="1246946" y="264470"/>
                  <a:pt x="1228725" y="247650"/>
                </a:cubicBezTo>
                <a:cubicBezTo>
                  <a:pt x="1205629" y="226331"/>
                  <a:pt x="1184275" y="203200"/>
                  <a:pt x="1162050" y="180975"/>
                </a:cubicBezTo>
                <a:cubicBezTo>
                  <a:pt x="1152525" y="171450"/>
                  <a:pt x="1144683" y="159872"/>
                  <a:pt x="1133475" y="152400"/>
                </a:cubicBezTo>
                <a:cubicBezTo>
                  <a:pt x="1130790" y="150610"/>
                  <a:pt x="1039461" y="88415"/>
                  <a:pt x="1028700" y="85725"/>
                </a:cubicBezTo>
                <a:cubicBezTo>
                  <a:pt x="1001355" y="78889"/>
                  <a:pt x="956640" y="68745"/>
                  <a:pt x="933450" y="57150"/>
                </a:cubicBezTo>
                <a:cubicBezTo>
                  <a:pt x="920750" y="50800"/>
                  <a:pt x="908645" y="43086"/>
                  <a:pt x="895350" y="38100"/>
                </a:cubicBezTo>
                <a:cubicBezTo>
                  <a:pt x="883093" y="33503"/>
                  <a:pt x="870050" y="31318"/>
                  <a:pt x="857250" y="28575"/>
                </a:cubicBezTo>
                <a:cubicBezTo>
                  <a:pt x="746529" y="4849"/>
                  <a:pt x="778631" y="11188"/>
                  <a:pt x="666750" y="0"/>
                </a:cubicBezTo>
                <a:cubicBezTo>
                  <a:pt x="568325" y="3175"/>
                  <a:pt x="469629" y="1567"/>
                  <a:pt x="371475" y="9525"/>
                </a:cubicBezTo>
                <a:cubicBezTo>
                  <a:pt x="351460" y="11148"/>
                  <a:pt x="333698" y="23291"/>
                  <a:pt x="314325" y="28575"/>
                </a:cubicBezTo>
                <a:cubicBezTo>
                  <a:pt x="298706" y="32835"/>
                  <a:pt x="282575" y="34925"/>
                  <a:pt x="266700" y="38100"/>
                </a:cubicBezTo>
                <a:cubicBezTo>
                  <a:pt x="241300" y="50800"/>
                  <a:pt x="214129" y="60448"/>
                  <a:pt x="190500" y="76200"/>
                </a:cubicBezTo>
                <a:cubicBezTo>
                  <a:pt x="180975" y="82550"/>
                  <a:pt x="172164" y="90130"/>
                  <a:pt x="161925" y="95250"/>
                </a:cubicBezTo>
                <a:cubicBezTo>
                  <a:pt x="124551" y="113937"/>
                  <a:pt x="112239" y="94823"/>
                  <a:pt x="76200" y="142875"/>
                </a:cubicBezTo>
                <a:cubicBezTo>
                  <a:pt x="63159" y="160263"/>
                  <a:pt x="14216" y="224053"/>
                  <a:pt x="9525" y="238125"/>
                </a:cubicBezTo>
                <a:lnTo>
                  <a:pt x="0" y="26670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404038" y="2160601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a</a:t>
            </a:r>
            <a:endParaRPr lang="en-US" sz="2000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307898" y="4789343"/>
            <a:ext cx="1581150" cy="6477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 smtClean="0"/>
              <a:t>“</a:t>
            </a:r>
            <a:r>
              <a:rPr lang="en-US" sz="4000" dirty="0" err="1" smtClean="0"/>
              <a:t>aaaa</a:t>
            </a:r>
            <a:r>
              <a:rPr lang="en-US" sz="4000" dirty="0" smtClean="0"/>
              <a:t>”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334000" y="1371600"/>
            <a:ext cx="3048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86400" y="957294"/>
            <a:ext cx="933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START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495800" y="5423621"/>
            <a:ext cx="76200" cy="45720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997533" y="2590800"/>
            <a:ext cx="76200" cy="45720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4759386" y="1790670"/>
            <a:ext cx="704850" cy="704850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438150" y="956622"/>
            <a:ext cx="3981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Alternatively…consider all paths.</a:t>
            </a:r>
          </a:p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Accept if any path accepts.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94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4864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(Nondeterministic)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0000" r="7500" b="43333"/>
          <a:stretch/>
        </p:blipFill>
        <p:spPr>
          <a:xfrm>
            <a:off x="304800" y="1524000"/>
            <a:ext cx="8458200" cy="2514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933575" y="1943040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a</a:t>
            </a:r>
            <a:endParaRPr lang="en-US" sz="2000" dirty="0" smtClean="0"/>
          </a:p>
        </p:txBody>
      </p:sp>
      <p:sp>
        <p:nvSpPr>
          <p:cNvPr id="22" name="Freeform 21"/>
          <p:cNvSpPr/>
          <p:nvPr/>
        </p:nvSpPr>
        <p:spPr>
          <a:xfrm>
            <a:off x="819150" y="2343150"/>
            <a:ext cx="2228850" cy="495300"/>
          </a:xfrm>
          <a:custGeom>
            <a:avLst/>
            <a:gdLst>
              <a:gd name="connsiteX0" fmla="*/ 0 w 2228850"/>
              <a:gd name="connsiteY0" fmla="*/ 495300 h 495300"/>
              <a:gd name="connsiteX1" fmla="*/ 47625 w 2228850"/>
              <a:gd name="connsiteY1" fmla="*/ 457200 h 495300"/>
              <a:gd name="connsiteX2" fmla="*/ 133350 w 2228850"/>
              <a:gd name="connsiteY2" fmla="*/ 371475 h 495300"/>
              <a:gd name="connsiteX3" fmla="*/ 190500 w 2228850"/>
              <a:gd name="connsiteY3" fmla="*/ 314325 h 495300"/>
              <a:gd name="connsiteX4" fmla="*/ 219075 w 2228850"/>
              <a:gd name="connsiteY4" fmla="*/ 285750 h 495300"/>
              <a:gd name="connsiteX5" fmla="*/ 276225 w 2228850"/>
              <a:gd name="connsiteY5" fmla="*/ 238125 h 495300"/>
              <a:gd name="connsiteX6" fmla="*/ 323850 w 2228850"/>
              <a:gd name="connsiteY6" fmla="*/ 209550 h 495300"/>
              <a:gd name="connsiteX7" fmla="*/ 361950 w 2228850"/>
              <a:gd name="connsiteY7" fmla="*/ 190500 h 495300"/>
              <a:gd name="connsiteX8" fmla="*/ 400050 w 2228850"/>
              <a:gd name="connsiteY8" fmla="*/ 152400 h 495300"/>
              <a:gd name="connsiteX9" fmla="*/ 457200 w 2228850"/>
              <a:gd name="connsiteY9" fmla="*/ 133350 h 495300"/>
              <a:gd name="connsiteX10" fmla="*/ 485775 w 2228850"/>
              <a:gd name="connsiteY10" fmla="*/ 114300 h 495300"/>
              <a:gd name="connsiteX11" fmla="*/ 533400 w 2228850"/>
              <a:gd name="connsiteY11" fmla="*/ 95250 h 495300"/>
              <a:gd name="connsiteX12" fmla="*/ 600075 w 2228850"/>
              <a:gd name="connsiteY12" fmla="*/ 66675 h 495300"/>
              <a:gd name="connsiteX13" fmla="*/ 647700 w 2228850"/>
              <a:gd name="connsiteY13" fmla="*/ 57150 h 495300"/>
              <a:gd name="connsiteX14" fmla="*/ 685800 w 2228850"/>
              <a:gd name="connsiteY14" fmla="*/ 47625 h 495300"/>
              <a:gd name="connsiteX15" fmla="*/ 733425 w 2228850"/>
              <a:gd name="connsiteY15" fmla="*/ 38100 h 495300"/>
              <a:gd name="connsiteX16" fmla="*/ 771525 w 2228850"/>
              <a:gd name="connsiteY16" fmla="*/ 28575 h 495300"/>
              <a:gd name="connsiteX17" fmla="*/ 838200 w 2228850"/>
              <a:gd name="connsiteY17" fmla="*/ 19050 h 495300"/>
              <a:gd name="connsiteX18" fmla="*/ 1009650 w 2228850"/>
              <a:gd name="connsiteY18" fmla="*/ 0 h 495300"/>
              <a:gd name="connsiteX19" fmla="*/ 1647825 w 2228850"/>
              <a:gd name="connsiteY19" fmla="*/ 9525 h 495300"/>
              <a:gd name="connsiteX20" fmla="*/ 1743075 w 2228850"/>
              <a:gd name="connsiteY20" fmla="*/ 28575 h 495300"/>
              <a:gd name="connsiteX21" fmla="*/ 1790700 w 2228850"/>
              <a:gd name="connsiteY21" fmla="*/ 47625 h 495300"/>
              <a:gd name="connsiteX22" fmla="*/ 1885950 w 2228850"/>
              <a:gd name="connsiteY22" fmla="*/ 95250 h 495300"/>
              <a:gd name="connsiteX23" fmla="*/ 1924050 w 2228850"/>
              <a:gd name="connsiteY23" fmla="*/ 123825 h 495300"/>
              <a:gd name="connsiteX24" fmla="*/ 1990725 w 2228850"/>
              <a:gd name="connsiteY24" fmla="*/ 152400 h 495300"/>
              <a:gd name="connsiteX25" fmla="*/ 2047875 w 2228850"/>
              <a:gd name="connsiteY25" fmla="*/ 180975 h 495300"/>
              <a:gd name="connsiteX26" fmla="*/ 2085975 w 2228850"/>
              <a:gd name="connsiteY26" fmla="*/ 209550 h 495300"/>
              <a:gd name="connsiteX27" fmla="*/ 2114550 w 2228850"/>
              <a:gd name="connsiteY27" fmla="*/ 238125 h 495300"/>
              <a:gd name="connsiteX28" fmla="*/ 2143125 w 2228850"/>
              <a:gd name="connsiteY28" fmla="*/ 247650 h 495300"/>
              <a:gd name="connsiteX29" fmla="*/ 2162175 w 2228850"/>
              <a:gd name="connsiteY29" fmla="*/ 276225 h 495300"/>
              <a:gd name="connsiteX30" fmla="*/ 2190750 w 2228850"/>
              <a:gd name="connsiteY30" fmla="*/ 304800 h 495300"/>
              <a:gd name="connsiteX31" fmla="*/ 2209800 w 2228850"/>
              <a:gd name="connsiteY31" fmla="*/ 361950 h 495300"/>
              <a:gd name="connsiteX32" fmla="*/ 2219325 w 2228850"/>
              <a:gd name="connsiteY32" fmla="*/ 390525 h 495300"/>
              <a:gd name="connsiteX33" fmla="*/ 2228850 w 2228850"/>
              <a:gd name="connsiteY33" fmla="*/ 419100 h 495300"/>
              <a:gd name="connsiteX34" fmla="*/ 2228850 w 2228850"/>
              <a:gd name="connsiteY34" fmla="*/ 4572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228850" h="495300">
                <a:moveTo>
                  <a:pt x="0" y="495300"/>
                </a:moveTo>
                <a:cubicBezTo>
                  <a:pt x="15875" y="482600"/>
                  <a:pt x="32582" y="470875"/>
                  <a:pt x="47625" y="457200"/>
                </a:cubicBezTo>
                <a:lnTo>
                  <a:pt x="133350" y="371475"/>
                </a:lnTo>
                <a:lnTo>
                  <a:pt x="190500" y="314325"/>
                </a:lnTo>
                <a:cubicBezTo>
                  <a:pt x="200025" y="304800"/>
                  <a:pt x="208727" y="294374"/>
                  <a:pt x="219075" y="285750"/>
                </a:cubicBezTo>
                <a:cubicBezTo>
                  <a:pt x="238125" y="269875"/>
                  <a:pt x="256170" y="252710"/>
                  <a:pt x="276225" y="238125"/>
                </a:cubicBezTo>
                <a:cubicBezTo>
                  <a:pt x="291197" y="227236"/>
                  <a:pt x="307666" y="218541"/>
                  <a:pt x="323850" y="209550"/>
                </a:cubicBezTo>
                <a:cubicBezTo>
                  <a:pt x="336262" y="202654"/>
                  <a:pt x="350591" y="199019"/>
                  <a:pt x="361950" y="190500"/>
                </a:cubicBezTo>
                <a:cubicBezTo>
                  <a:pt x="376318" y="179724"/>
                  <a:pt x="384649" y="161641"/>
                  <a:pt x="400050" y="152400"/>
                </a:cubicBezTo>
                <a:cubicBezTo>
                  <a:pt x="417269" y="142069"/>
                  <a:pt x="438850" y="141505"/>
                  <a:pt x="457200" y="133350"/>
                </a:cubicBezTo>
                <a:cubicBezTo>
                  <a:pt x="467661" y="128701"/>
                  <a:pt x="475536" y="119420"/>
                  <a:pt x="485775" y="114300"/>
                </a:cubicBezTo>
                <a:cubicBezTo>
                  <a:pt x="501068" y="106654"/>
                  <a:pt x="517776" y="102194"/>
                  <a:pt x="533400" y="95250"/>
                </a:cubicBezTo>
                <a:cubicBezTo>
                  <a:pt x="568448" y="79673"/>
                  <a:pt x="566537" y="75059"/>
                  <a:pt x="600075" y="66675"/>
                </a:cubicBezTo>
                <a:cubicBezTo>
                  <a:pt x="615781" y="62748"/>
                  <a:pt x="631896" y="60662"/>
                  <a:pt x="647700" y="57150"/>
                </a:cubicBezTo>
                <a:cubicBezTo>
                  <a:pt x="660479" y="54310"/>
                  <a:pt x="673021" y="50465"/>
                  <a:pt x="685800" y="47625"/>
                </a:cubicBezTo>
                <a:cubicBezTo>
                  <a:pt x="701604" y="44113"/>
                  <a:pt x="717621" y="41612"/>
                  <a:pt x="733425" y="38100"/>
                </a:cubicBezTo>
                <a:cubicBezTo>
                  <a:pt x="746204" y="35260"/>
                  <a:pt x="758645" y="30917"/>
                  <a:pt x="771525" y="28575"/>
                </a:cubicBezTo>
                <a:cubicBezTo>
                  <a:pt x="793614" y="24559"/>
                  <a:pt x="815909" y="21725"/>
                  <a:pt x="838200" y="19050"/>
                </a:cubicBezTo>
                <a:lnTo>
                  <a:pt x="1009650" y="0"/>
                </a:lnTo>
                <a:lnTo>
                  <a:pt x="1647825" y="9525"/>
                </a:lnTo>
                <a:cubicBezTo>
                  <a:pt x="1685583" y="10545"/>
                  <a:pt x="1710579" y="16389"/>
                  <a:pt x="1743075" y="28575"/>
                </a:cubicBezTo>
                <a:cubicBezTo>
                  <a:pt x="1759084" y="34578"/>
                  <a:pt x="1775206" y="40395"/>
                  <a:pt x="1790700" y="47625"/>
                </a:cubicBezTo>
                <a:cubicBezTo>
                  <a:pt x="1822867" y="62636"/>
                  <a:pt x="1857552" y="73951"/>
                  <a:pt x="1885950" y="95250"/>
                </a:cubicBezTo>
                <a:cubicBezTo>
                  <a:pt x="1898650" y="104775"/>
                  <a:pt x="1910588" y="115411"/>
                  <a:pt x="1924050" y="123825"/>
                </a:cubicBezTo>
                <a:cubicBezTo>
                  <a:pt x="2003332" y="173376"/>
                  <a:pt x="1925910" y="119992"/>
                  <a:pt x="1990725" y="152400"/>
                </a:cubicBezTo>
                <a:cubicBezTo>
                  <a:pt x="2064583" y="189329"/>
                  <a:pt x="1976051" y="157034"/>
                  <a:pt x="2047875" y="180975"/>
                </a:cubicBezTo>
                <a:cubicBezTo>
                  <a:pt x="2060575" y="190500"/>
                  <a:pt x="2073922" y="199219"/>
                  <a:pt x="2085975" y="209550"/>
                </a:cubicBezTo>
                <a:cubicBezTo>
                  <a:pt x="2096202" y="218316"/>
                  <a:pt x="2103342" y="230653"/>
                  <a:pt x="2114550" y="238125"/>
                </a:cubicBezTo>
                <a:cubicBezTo>
                  <a:pt x="2122904" y="243694"/>
                  <a:pt x="2133600" y="244475"/>
                  <a:pt x="2143125" y="247650"/>
                </a:cubicBezTo>
                <a:cubicBezTo>
                  <a:pt x="2149475" y="257175"/>
                  <a:pt x="2154846" y="267431"/>
                  <a:pt x="2162175" y="276225"/>
                </a:cubicBezTo>
                <a:cubicBezTo>
                  <a:pt x="2170799" y="286573"/>
                  <a:pt x="2184208" y="293025"/>
                  <a:pt x="2190750" y="304800"/>
                </a:cubicBezTo>
                <a:cubicBezTo>
                  <a:pt x="2200502" y="322353"/>
                  <a:pt x="2203450" y="342900"/>
                  <a:pt x="2209800" y="361950"/>
                </a:cubicBezTo>
                <a:lnTo>
                  <a:pt x="2219325" y="390525"/>
                </a:lnTo>
                <a:cubicBezTo>
                  <a:pt x="2222500" y="400050"/>
                  <a:pt x="2228850" y="409060"/>
                  <a:pt x="2228850" y="419100"/>
                </a:cubicBezTo>
                <a:lnTo>
                  <a:pt x="2228850" y="45720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6915150" y="2533650"/>
            <a:ext cx="1285875" cy="295275"/>
          </a:xfrm>
          <a:custGeom>
            <a:avLst/>
            <a:gdLst>
              <a:gd name="connsiteX0" fmla="*/ 1285875 w 1285875"/>
              <a:gd name="connsiteY0" fmla="*/ 295275 h 295275"/>
              <a:gd name="connsiteX1" fmla="*/ 1228725 w 1285875"/>
              <a:gd name="connsiteY1" fmla="*/ 247650 h 295275"/>
              <a:gd name="connsiteX2" fmla="*/ 1162050 w 1285875"/>
              <a:gd name="connsiteY2" fmla="*/ 180975 h 295275"/>
              <a:gd name="connsiteX3" fmla="*/ 1133475 w 1285875"/>
              <a:gd name="connsiteY3" fmla="*/ 152400 h 295275"/>
              <a:gd name="connsiteX4" fmla="*/ 1028700 w 1285875"/>
              <a:gd name="connsiteY4" fmla="*/ 85725 h 295275"/>
              <a:gd name="connsiteX5" fmla="*/ 933450 w 1285875"/>
              <a:gd name="connsiteY5" fmla="*/ 57150 h 295275"/>
              <a:gd name="connsiteX6" fmla="*/ 895350 w 1285875"/>
              <a:gd name="connsiteY6" fmla="*/ 38100 h 295275"/>
              <a:gd name="connsiteX7" fmla="*/ 857250 w 1285875"/>
              <a:gd name="connsiteY7" fmla="*/ 28575 h 295275"/>
              <a:gd name="connsiteX8" fmla="*/ 666750 w 1285875"/>
              <a:gd name="connsiteY8" fmla="*/ 0 h 295275"/>
              <a:gd name="connsiteX9" fmla="*/ 371475 w 1285875"/>
              <a:gd name="connsiteY9" fmla="*/ 9525 h 295275"/>
              <a:gd name="connsiteX10" fmla="*/ 314325 w 1285875"/>
              <a:gd name="connsiteY10" fmla="*/ 28575 h 295275"/>
              <a:gd name="connsiteX11" fmla="*/ 266700 w 1285875"/>
              <a:gd name="connsiteY11" fmla="*/ 38100 h 295275"/>
              <a:gd name="connsiteX12" fmla="*/ 190500 w 1285875"/>
              <a:gd name="connsiteY12" fmla="*/ 76200 h 295275"/>
              <a:gd name="connsiteX13" fmla="*/ 161925 w 1285875"/>
              <a:gd name="connsiteY13" fmla="*/ 95250 h 295275"/>
              <a:gd name="connsiteX14" fmla="*/ 76200 w 1285875"/>
              <a:gd name="connsiteY14" fmla="*/ 142875 h 295275"/>
              <a:gd name="connsiteX15" fmla="*/ 9525 w 1285875"/>
              <a:gd name="connsiteY15" fmla="*/ 238125 h 295275"/>
              <a:gd name="connsiteX16" fmla="*/ 0 w 1285875"/>
              <a:gd name="connsiteY16" fmla="*/ 26670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85875" h="295275">
                <a:moveTo>
                  <a:pt x="1285875" y="295275"/>
                </a:moveTo>
                <a:cubicBezTo>
                  <a:pt x="1266825" y="279400"/>
                  <a:pt x="1246946" y="264470"/>
                  <a:pt x="1228725" y="247650"/>
                </a:cubicBezTo>
                <a:cubicBezTo>
                  <a:pt x="1205629" y="226331"/>
                  <a:pt x="1184275" y="203200"/>
                  <a:pt x="1162050" y="180975"/>
                </a:cubicBezTo>
                <a:cubicBezTo>
                  <a:pt x="1152525" y="171450"/>
                  <a:pt x="1144683" y="159872"/>
                  <a:pt x="1133475" y="152400"/>
                </a:cubicBezTo>
                <a:cubicBezTo>
                  <a:pt x="1130790" y="150610"/>
                  <a:pt x="1039461" y="88415"/>
                  <a:pt x="1028700" y="85725"/>
                </a:cubicBezTo>
                <a:cubicBezTo>
                  <a:pt x="1001355" y="78889"/>
                  <a:pt x="956640" y="68745"/>
                  <a:pt x="933450" y="57150"/>
                </a:cubicBezTo>
                <a:cubicBezTo>
                  <a:pt x="920750" y="50800"/>
                  <a:pt x="908645" y="43086"/>
                  <a:pt x="895350" y="38100"/>
                </a:cubicBezTo>
                <a:cubicBezTo>
                  <a:pt x="883093" y="33503"/>
                  <a:pt x="870050" y="31318"/>
                  <a:pt x="857250" y="28575"/>
                </a:cubicBezTo>
                <a:cubicBezTo>
                  <a:pt x="746529" y="4849"/>
                  <a:pt x="778631" y="11188"/>
                  <a:pt x="666750" y="0"/>
                </a:cubicBezTo>
                <a:cubicBezTo>
                  <a:pt x="568325" y="3175"/>
                  <a:pt x="469629" y="1567"/>
                  <a:pt x="371475" y="9525"/>
                </a:cubicBezTo>
                <a:cubicBezTo>
                  <a:pt x="351460" y="11148"/>
                  <a:pt x="333698" y="23291"/>
                  <a:pt x="314325" y="28575"/>
                </a:cubicBezTo>
                <a:cubicBezTo>
                  <a:pt x="298706" y="32835"/>
                  <a:pt x="282575" y="34925"/>
                  <a:pt x="266700" y="38100"/>
                </a:cubicBezTo>
                <a:cubicBezTo>
                  <a:pt x="241300" y="50800"/>
                  <a:pt x="214129" y="60448"/>
                  <a:pt x="190500" y="76200"/>
                </a:cubicBezTo>
                <a:cubicBezTo>
                  <a:pt x="180975" y="82550"/>
                  <a:pt x="172164" y="90130"/>
                  <a:pt x="161925" y="95250"/>
                </a:cubicBezTo>
                <a:cubicBezTo>
                  <a:pt x="124551" y="113937"/>
                  <a:pt x="112239" y="94823"/>
                  <a:pt x="76200" y="142875"/>
                </a:cubicBezTo>
                <a:cubicBezTo>
                  <a:pt x="63159" y="160263"/>
                  <a:pt x="14216" y="224053"/>
                  <a:pt x="9525" y="238125"/>
                </a:cubicBezTo>
                <a:lnTo>
                  <a:pt x="0" y="26670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404038" y="2160601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a</a:t>
            </a:r>
            <a:endParaRPr lang="en-US" sz="2000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307898" y="4789343"/>
            <a:ext cx="1581150" cy="6477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 smtClean="0"/>
              <a:t>“</a:t>
            </a:r>
            <a:r>
              <a:rPr lang="en-US" sz="4000" dirty="0" err="1" smtClean="0"/>
              <a:t>aaaa</a:t>
            </a:r>
            <a:r>
              <a:rPr lang="en-US" sz="4000" dirty="0" smtClean="0"/>
              <a:t>”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334000" y="1371600"/>
            <a:ext cx="3048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86400" y="957294"/>
            <a:ext cx="933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START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495800" y="5423621"/>
            <a:ext cx="76200" cy="45720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5407231" y="2785258"/>
            <a:ext cx="704850" cy="704850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5047786" y="3606460"/>
            <a:ext cx="3886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At nondeterministic transitions (epsilon or otherwise), explore all possible paths…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8150" y="956622"/>
            <a:ext cx="3981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Alternatively…consider all paths.</a:t>
            </a:r>
          </a:p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Accept if any path accepts.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3973653" y="2802430"/>
            <a:ext cx="704850" cy="704850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7036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4864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(Nondeterministic)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0000" r="7500" b="43333"/>
          <a:stretch/>
        </p:blipFill>
        <p:spPr>
          <a:xfrm>
            <a:off x="304800" y="1524000"/>
            <a:ext cx="8458200" cy="2514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933575" y="1943040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a</a:t>
            </a:r>
            <a:endParaRPr lang="en-US" sz="2000" dirty="0" smtClean="0"/>
          </a:p>
        </p:txBody>
      </p:sp>
      <p:sp>
        <p:nvSpPr>
          <p:cNvPr id="22" name="Freeform 21"/>
          <p:cNvSpPr/>
          <p:nvPr/>
        </p:nvSpPr>
        <p:spPr>
          <a:xfrm>
            <a:off x="819150" y="2343150"/>
            <a:ext cx="2228850" cy="495300"/>
          </a:xfrm>
          <a:custGeom>
            <a:avLst/>
            <a:gdLst>
              <a:gd name="connsiteX0" fmla="*/ 0 w 2228850"/>
              <a:gd name="connsiteY0" fmla="*/ 495300 h 495300"/>
              <a:gd name="connsiteX1" fmla="*/ 47625 w 2228850"/>
              <a:gd name="connsiteY1" fmla="*/ 457200 h 495300"/>
              <a:gd name="connsiteX2" fmla="*/ 133350 w 2228850"/>
              <a:gd name="connsiteY2" fmla="*/ 371475 h 495300"/>
              <a:gd name="connsiteX3" fmla="*/ 190500 w 2228850"/>
              <a:gd name="connsiteY3" fmla="*/ 314325 h 495300"/>
              <a:gd name="connsiteX4" fmla="*/ 219075 w 2228850"/>
              <a:gd name="connsiteY4" fmla="*/ 285750 h 495300"/>
              <a:gd name="connsiteX5" fmla="*/ 276225 w 2228850"/>
              <a:gd name="connsiteY5" fmla="*/ 238125 h 495300"/>
              <a:gd name="connsiteX6" fmla="*/ 323850 w 2228850"/>
              <a:gd name="connsiteY6" fmla="*/ 209550 h 495300"/>
              <a:gd name="connsiteX7" fmla="*/ 361950 w 2228850"/>
              <a:gd name="connsiteY7" fmla="*/ 190500 h 495300"/>
              <a:gd name="connsiteX8" fmla="*/ 400050 w 2228850"/>
              <a:gd name="connsiteY8" fmla="*/ 152400 h 495300"/>
              <a:gd name="connsiteX9" fmla="*/ 457200 w 2228850"/>
              <a:gd name="connsiteY9" fmla="*/ 133350 h 495300"/>
              <a:gd name="connsiteX10" fmla="*/ 485775 w 2228850"/>
              <a:gd name="connsiteY10" fmla="*/ 114300 h 495300"/>
              <a:gd name="connsiteX11" fmla="*/ 533400 w 2228850"/>
              <a:gd name="connsiteY11" fmla="*/ 95250 h 495300"/>
              <a:gd name="connsiteX12" fmla="*/ 600075 w 2228850"/>
              <a:gd name="connsiteY12" fmla="*/ 66675 h 495300"/>
              <a:gd name="connsiteX13" fmla="*/ 647700 w 2228850"/>
              <a:gd name="connsiteY13" fmla="*/ 57150 h 495300"/>
              <a:gd name="connsiteX14" fmla="*/ 685800 w 2228850"/>
              <a:gd name="connsiteY14" fmla="*/ 47625 h 495300"/>
              <a:gd name="connsiteX15" fmla="*/ 733425 w 2228850"/>
              <a:gd name="connsiteY15" fmla="*/ 38100 h 495300"/>
              <a:gd name="connsiteX16" fmla="*/ 771525 w 2228850"/>
              <a:gd name="connsiteY16" fmla="*/ 28575 h 495300"/>
              <a:gd name="connsiteX17" fmla="*/ 838200 w 2228850"/>
              <a:gd name="connsiteY17" fmla="*/ 19050 h 495300"/>
              <a:gd name="connsiteX18" fmla="*/ 1009650 w 2228850"/>
              <a:gd name="connsiteY18" fmla="*/ 0 h 495300"/>
              <a:gd name="connsiteX19" fmla="*/ 1647825 w 2228850"/>
              <a:gd name="connsiteY19" fmla="*/ 9525 h 495300"/>
              <a:gd name="connsiteX20" fmla="*/ 1743075 w 2228850"/>
              <a:gd name="connsiteY20" fmla="*/ 28575 h 495300"/>
              <a:gd name="connsiteX21" fmla="*/ 1790700 w 2228850"/>
              <a:gd name="connsiteY21" fmla="*/ 47625 h 495300"/>
              <a:gd name="connsiteX22" fmla="*/ 1885950 w 2228850"/>
              <a:gd name="connsiteY22" fmla="*/ 95250 h 495300"/>
              <a:gd name="connsiteX23" fmla="*/ 1924050 w 2228850"/>
              <a:gd name="connsiteY23" fmla="*/ 123825 h 495300"/>
              <a:gd name="connsiteX24" fmla="*/ 1990725 w 2228850"/>
              <a:gd name="connsiteY24" fmla="*/ 152400 h 495300"/>
              <a:gd name="connsiteX25" fmla="*/ 2047875 w 2228850"/>
              <a:gd name="connsiteY25" fmla="*/ 180975 h 495300"/>
              <a:gd name="connsiteX26" fmla="*/ 2085975 w 2228850"/>
              <a:gd name="connsiteY26" fmla="*/ 209550 h 495300"/>
              <a:gd name="connsiteX27" fmla="*/ 2114550 w 2228850"/>
              <a:gd name="connsiteY27" fmla="*/ 238125 h 495300"/>
              <a:gd name="connsiteX28" fmla="*/ 2143125 w 2228850"/>
              <a:gd name="connsiteY28" fmla="*/ 247650 h 495300"/>
              <a:gd name="connsiteX29" fmla="*/ 2162175 w 2228850"/>
              <a:gd name="connsiteY29" fmla="*/ 276225 h 495300"/>
              <a:gd name="connsiteX30" fmla="*/ 2190750 w 2228850"/>
              <a:gd name="connsiteY30" fmla="*/ 304800 h 495300"/>
              <a:gd name="connsiteX31" fmla="*/ 2209800 w 2228850"/>
              <a:gd name="connsiteY31" fmla="*/ 361950 h 495300"/>
              <a:gd name="connsiteX32" fmla="*/ 2219325 w 2228850"/>
              <a:gd name="connsiteY32" fmla="*/ 390525 h 495300"/>
              <a:gd name="connsiteX33" fmla="*/ 2228850 w 2228850"/>
              <a:gd name="connsiteY33" fmla="*/ 419100 h 495300"/>
              <a:gd name="connsiteX34" fmla="*/ 2228850 w 2228850"/>
              <a:gd name="connsiteY34" fmla="*/ 4572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228850" h="495300">
                <a:moveTo>
                  <a:pt x="0" y="495300"/>
                </a:moveTo>
                <a:cubicBezTo>
                  <a:pt x="15875" y="482600"/>
                  <a:pt x="32582" y="470875"/>
                  <a:pt x="47625" y="457200"/>
                </a:cubicBezTo>
                <a:lnTo>
                  <a:pt x="133350" y="371475"/>
                </a:lnTo>
                <a:lnTo>
                  <a:pt x="190500" y="314325"/>
                </a:lnTo>
                <a:cubicBezTo>
                  <a:pt x="200025" y="304800"/>
                  <a:pt x="208727" y="294374"/>
                  <a:pt x="219075" y="285750"/>
                </a:cubicBezTo>
                <a:cubicBezTo>
                  <a:pt x="238125" y="269875"/>
                  <a:pt x="256170" y="252710"/>
                  <a:pt x="276225" y="238125"/>
                </a:cubicBezTo>
                <a:cubicBezTo>
                  <a:pt x="291197" y="227236"/>
                  <a:pt x="307666" y="218541"/>
                  <a:pt x="323850" y="209550"/>
                </a:cubicBezTo>
                <a:cubicBezTo>
                  <a:pt x="336262" y="202654"/>
                  <a:pt x="350591" y="199019"/>
                  <a:pt x="361950" y="190500"/>
                </a:cubicBezTo>
                <a:cubicBezTo>
                  <a:pt x="376318" y="179724"/>
                  <a:pt x="384649" y="161641"/>
                  <a:pt x="400050" y="152400"/>
                </a:cubicBezTo>
                <a:cubicBezTo>
                  <a:pt x="417269" y="142069"/>
                  <a:pt x="438850" y="141505"/>
                  <a:pt x="457200" y="133350"/>
                </a:cubicBezTo>
                <a:cubicBezTo>
                  <a:pt x="467661" y="128701"/>
                  <a:pt x="475536" y="119420"/>
                  <a:pt x="485775" y="114300"/>
                </a:cubicBezTo>
                <a:cubicBezTo>
                  <a:pt x="501068" y="106654"/>
                  <a:pt x="517776" y="102194"/>
                  <a:pt x="533400" y="95250"/>
                </a:cubicBezTo>
                <a:cubicBezTo>
                  <a:pt x="568448" y="79673"/>
                  <a:pt x="566537" y="75059"/>
                  <a:pt x="600075" y="66675"/>
                </a:cubicBezTo>
                <a:cubicBezTo>
                  <a:pt x="615781" y="62748"/>
                  <a:pt x="631896" y="60662"/>
                  <a:pt x="647700" y="57150"/>
                </a:cubicBezTo>
                <a:cubicBezTo>
                  <a:pt x="660479" y="54310"/>
                  <a:pt x="673021" y="50465"/>
                  <a:pt x="685800" y="47625"/>
                </a:cubicBezTo>
                <a:cubicBezTo>
                  <a:pt x="701604" y="44113"/>
                  <a:pt x="717621" y="41612"/>
                  <a:pt x="733425" y="38100"/>
                </a:cubicBezTo>
                <a:cubicBezTo>
                  <a:pt x="746204" y="35260"/>
                  <a:pt x="758645" y="30917"/>
                  <a:pt x="771525" y="28575"/>
                </a:cubicBezTo>
                <a:cubicBezTo>
                  <a:pt x="793614" y="24559"/>
                  <a:pt x="815909" y="21725"/>
                  <a:pt x="838200" y="19050"/>
                </a:cubicBezTo>
                <a:lnTo>
                  <a:pt x="1009650" y="0"/>
                </a:lnTo>
                <a:lnTo>
                  <a:pt x="1647825" y="9525"/>
                </a:lnTo>
                <a:cubicBezTo>
                  <a:pt x="1685583" y="10545"/>
                  <a:pt x="1710579" y="16389"/>
                  <a:pt x="1743075" y="28575"/>
                </a:cubicBezTo>
                <a:cubicBezTo>
                  <a:pt x="1759084" y="34578"/>
                  <a:pt x="1775206" y="40395"/>
                  <a:pt x="1790700" y="47625"/>
                </a:cubicBezTo>
                <a:cubicBezTo>
                  <a:pt x="1822867" y="62636"/>
                  <a:pt x="1857552" y="73951"/>
                  <a:pt x="1885950" y="95250"/>
                </a:cubicBezTo>
                <a:cubicBezTo>
                  <a:pt x="1898650" y="104775"/>
                  <a:pt x="1910588" y="115411"/>
                  <a:pt x="1924050" y="123825"/>
                </a:cubicBezTo>
                <a:cubicBezTo>
                  <a:pt x="2003332" y="173376"/>
                  <a:pt x="1925910" y="119992"/>
                  <a:pt x="1990725" y="152400"/>
                </a:cubicBezTo>
                <a:cubicBezTo>
                  <a:pt x="2064583" y="189329"/>
                  <a:pt x="1976051" y="157034"/>
                  <a:pt x="2047875" y="180975"/>
                </a:cubicBezTo>
                <a:cubicBezTo>
                  <a:pt x="2060575" y="190500"/>
                  <a:pt x="2073922" y="199219"/>
                  <a:pt x="2085975" y="209550"/>
                </a:cubicBezTo>
                <a:cubicBezTo>
                  <a:pt x="2096202" y="218316"/>
                  <a:pt x="2103342" y="230653"/>
                  <a:pt x="2114550" y="238125"/>
                </a:cubicBezTo>
                <a:cubicBezTo>
                  <a:pt x="2122904" y="243694"/>
                  <a:pt x="2133600" y="244475"/>
                  <a:pt x="2143125" y="247650"/>
                </a:cubicBezTo>
                <a:cubicBezTo>
                  <a:pt x="2149475" y="257175"/>
                  <a:pt x="2154846" y="267431"/>
                  <a:pt x="2162175" y="276225"/>
                </a:cubicBezTo>
                <a:cubicBezTo>
                  <a:pt x="2170799" y="286573"/>
                  <a:pt x="2184208" y="293025"/>
                  <a:pt x="2190750" y="304800"/>
                </a:cubicBezTo>
                <a:cubicBezTo>
                  <a:pt x="2200502" y="322353"/>
                  <a:pt x="2203450" y="342900"/>
                  <a:pt x="2209800" y="361950"/>
                </a:cubicBezTo>
                <a:lnTo>
                  <a:pt x="2219325" y="390525"/>
                </a:lnTo>
                <a:cubicBezTo>
                  <a:pt x="2222500" y="400050"/>
                  <a:pt x="2228850" y="409060"/>
                  <a:pt x="2228850" y="419100"/>
                </a:cubicBezTo>
                <a:lnTo>
                  <a:pt x="2228850" y="45720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6915150" y="2533650"/>
            <a:ext cx="1285875" cy="295275"/>
          </a:xfrm>
          <a:custGeom>
            <a:avLst/>
            <a:gdLst>
              <a:gd name="connsiteX0" fmla="*/ 1285875 w 1285875"/>
              <a:gd name="connsiteY0" fmla="*/ 295275 h 295275"/>
              <a:gd name="connsiteX1" fmla="*/ 1228725 w 1285875"/>
              <a:gd name="connsiteY1" fmla="*/ 247650 h 295275"/>
              <a:gd name="connsiteX2" fmla="*/ 1162050 w 1285875"/>
              <a:gd name="connsiteY2" fmla="*/ 180975 h 295275"/>
              <a:gd name="connsiteX3" fmla="*/ 1133475 w 1285875"/>
              <a:gd name="connsiteY3" fmla="*/ 152400 h 295275"/>
              <a:gd name="connsiteX4" fmla="*/ 1028700 w 1285875"/>
              <a:gd name="connsiteY4" fmla="*/ 85725 h 295275"/>
              <a:gd name="connsiteX5" fmla="*/ 933450 w 1285875"/>
              <a:gd name="connsiteY5" fmla="*/ 57150 h 295275"/>
              <a:gd name="connsiteX6" fmla="*/ 895350 w 1285875"/>
              <a:gd name="connsiteY6" fmla="*/ 38100 h 295275"/>
              <a:gd name="connsiteX7" fmla="*/ 857250 w 1285875"/>
              <a:gd name="connsiteY7" fmla="*/ 28575 h 295275"/>
              <a:gd name="connsiteX8" fmla="*/ 666750 w 1285875"/>
              <a:gd name="connsiteY8" fmla="*/ 0 h 295275"/>
              <a:gd name="connsiteX9" fmla="*/ 371475 w 1285875"/>
              <a:gd name="connsiteY9" fmla="*/ 9525 h 295275"/>
              <a:gd name="connsiteX10" fmla="*/ 314325 w 1285875"/>
              <a:gd name="connsiteY10" fmla="*/ 28575 h 295275"/>
              <a:gd name="connsiteX11" fmla="*/ 266700 w 1285875"/>
              <a:gd name="connsiteY11" fmla="*/ 38100 h 295275"/>
              <a:gd name="connsiteX12" fmla="*/ 190500 w 1285875"/>
              <a:gd name="connsiteY12" fmla="*/ 76200 h 295275"/>
              <a:gd name="connsiteX13" fmla="*/ 161925 w 1285875"/>
              <a:gd name="connsiteY13" fmla="*/ 95250 h 295275"/>
              <a:gd name="connsiteX14" fmla="*/ 76200 w 1285875"/>
              <a:gd name="connsiteY14" fmla="*/ 142875 h 295275"/>
              <a:gd name="connsiteX15" fmla="*/ 9525 w 1285875"/>
              <a:gd name="connsiteY15" fmla="*/ 238125 h 295275"/>
              <a:gd name="connsiteX16" fmla="*/ 0 w 1285875"/>
              <a:gd name="connsiteY16" fmla="*/ 26670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85875" h="295275">
                <a:moveTo>
                  <a:pt x="1285875" y="295275"/>
                </a:moveTo>
                <a:cubicBezTo>
                  <a:pt x="1266825" y="279400"/>
                  <a:pt x="1246946" y="264470"/>
                  <a:pt x="1228725" y="247650"/>
                </a:cubicBezTo>
                <a:cubicBezTo>
                  <a:pt x="1205629" y="226331"/>
                  <a:pt x="1184275" y="203200"/>
                  <a:pt x="1162050" y="180975"/>
                </a:cubicBezTo>
                <a:cubicBezTo>
                  <a:pt x="1152525" y="171450"/>
                  <a:pt x="1144683" y="159872"/>
                  <a:pt x="1133475" y="152400"/>
                </a:cubicBezTo>
                <a:cubicBezTo>
                  <a:pt x="1130790" y="150610"/>
                  <a:pt x="1039461" y="88415"/>
                  <a:pt x="1028700" y="85725"/>
                </a:cubicBezTo>
                <a:cubicBezTo>
                  <a:pt x="1001355" y="78889"/>
                  <a:pt x="956640" y="68745"/>
                  <a:pt x="933450" y="57150"/>
                </a:cubicBezTo>
                <a:cubicBezTo>
                  <a:pt x="920750" y="50800"/>
                  <a:pt x="908645" y="43086"/>
                  <a:pt x="895350" y="38100"/>
                </a:cubicBezTo>
                <a:cubicBezTo>
                  <a:pt x="883093" y="33503"/>
                  <a:pt x="870050" y="31318"/>
                  <a:pt x="857250" y="28575"/>
                </a:cubicBezTo>
                <a:cubicBezTo>
                  <a:pt x="746529" y="4849"/>
                  <a:pt x="778631" y="11188"/>
                  <a:pt x="666750" y="0"/>
                </a:cubicBezTo>
                <a:cubicBezTo>
                  <a:pt x="568325" y="3175"/>
                  <a:pt x="469629" y="1567"/>
                  <a:pt x="371475" y="9525"/>
                </a:cubicBezTo>
                <a:cubicBezTo>
                  <a:pt x="351460" y="11148"/>
                  <a:pt x="333698" y="23291"/>
                  <a:pt x="314325" y="28575"/>
                </a:cubicBezTo>
                <a:cubicBezTo>
                  <a:pt x="298706" y="32835"/>
                  <a:pt x="282575" y="34925"/>
                  <a:pt x="266700" y="38100"/>
                </a:cubicBezTo>
                <a:cubicBezTo>
                  <a:pt x="241300" y="50800"/>
                  <a:pt x="214129" y="60448"/>
                  <a:pt x="190500" y="76200"/>
                </a:cubicBezTo>
                <a:cubicBezTo>
                  <a:pt x="180975" y="82550"/>
                  <a:pt x="172164" y="90130"/>
                  <a:pt x="161925" y="95250"/>
                </a:cubicBezTo>
                <a:cubicBezTo>
                  <a:pt x="124551" y="113937"/>
                  <a:pt x="112239" y="94823"/>
                  <a:pt x="76200" y="142875"/>
                </a:cubicBezTo>
                <a:cubicBezTo>
                  <a:pt x="63159" y="160263"/>
                  <a:pt x="14216" y="224053"/>
                  <a:pt x="9525" y="238125"/>
                </a:cubicBezTo>
                <a:lnTo>
                  <a:pt x="0" y="26670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404038" y="2160601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a</a:t>
            </a:r>
            <a:endParaRPr lang="en-US" sz="2000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307898" y="4789343"/>
            <a:ext cx="1581150" cy="6477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 smtClean="0"/>
              <a:t>“</a:t>
            </a:r>
            <a:r>
              <a:rPr lang="en-US" sz="4000" dirty="0" err="1" smtClean="0"/>
              <a:t>aaaa</a:t>
            </a:r>
            <a:r>
              <a:rPr lang="en-US" sz="4000" dirty="0" smtClean="0"/>
              <a:t>”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334000" y="1371600"/>
            <a:ext cx="3048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86400" y="957294"/>
            <a:ext cx="933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START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800600" y="5423621"/>
            <a:ext cx="76200" cy="45720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6562725" y="2785258"/>
            <a:ext cx="704850" cy="704850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14" name="Oval 13"/>
          <p:cNvSpPr/>
          <p:nvPr/>
        </p:nvSpPr>
        <p:spPr>
          <a:xfrm>
            <a:off x="2733675" y="2781300"/>
            <a:ext cx="704850" cy="704850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3547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4864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(Nondeterministic)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0000" r="7500" b="43333"/>
          <a:stretch/>
        </p:blipFill>
        <p:spPr>
          <a:xfrm>
            <a:off x="304800" y="1524000"/>
            <a:ext cx="8458200" cy="2514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933575" y="1943040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a</a:t>
            </a:r>
            <a:endParaRPr lang="en-US" sz="2000" dirty="0" smtClean="0"/>
          </a:p>
        </p:txBody>
      </p:sp>
      <p:sp>
        <p:nvSpPr>
          <p:cNvPr id="22" name="Freeform 21"/>
          <p:cNvSpPr/>
          <p:nvPr/>
        </p:nvSpPr>
        <p:spPr>
          <a:xfrm>
            <a:off x="819150" y="2343150"/>
            <a:ext cx="2228850" cy="495300"/>
          </a:xfrm>
          <a:custGeom>
            <a:avLst/>
            <a:gdLst>
              <a:gd name="connsiteX0" fmla="*/ 0 w 2228850"/>
              <a:gd name="connsiteY0" fmla="*/ 495300 h 495300"/>
              <a:gd name="connsiteX1" fmla="*/ 47625 w 2228850"/>
              <a:gd name="connsiteY1" fmla="*/ 457200 h 495300"/>
              <a:gd name="connsiteX2" fmla="*/ 133350 w 2228850"/>
              <a:gd name="connsiteY2" fmla="*/ 371475 h 495300"/>
              <a:gd name="connsiteX3" fmla="*/ 190500 w 2228850"/>
              <a:gd name="connsiteY3" fmla="*/ 314325 h 495300"/>
              <a:gd name="connsiteX4" fmla="*/ 219075 w 2228850"/>
              <a:gd name="connsiteY4" fmla="*/ 285750 h 495300"/>
              <a:gd name="connsiteX5" fmla="*/ 276225 w 2228850"/>
              <a:gd name="connsiteY5" fmla="*/ 238125 h 495300"/>
              <a:gd name="connsiteX6" fmla="*/ 323850 w 2228850"/>
              <a:gd name="connsiteY6" fmla="*/ 209550 h 495300"/>
              <a:gd name="connsiteX7" fmla="*/ 361950 w 2228850"/>
              <a:gd name="connsiteY7" fmla="*/ 190500 h 495300"/>
              <a:gd name="connsiteX8" fmla="*/ 400050 w 2228850"/>
              <a:gd name="connsiteY8" fmla="*/ 152400 h 495300"/>
              <a:gd name="connsiteX9" fmla="*/ 457200 w 2228850"/>
              <a:gd name="connsiteY9" fmla="*/ 133350 h 495300"/>
              <a:gd name="connsiteX10" fmla="*/ 485775 w 2228850"/>
              <a:gd name="connsiteY10" fmla="*/ 114300 h 495300"/>
              <a:gd name="connsiteX11" fmla="*/ 533400 w 2228850"/>
              <a:gd name="connsiteY11" fmla="*/ 95250 h 495300"/>
              <a:gd name="connsiteX12" fmla="*/ 600075 w 2228850"/>
              <a:gd name="connsiteY12" fmla="*/ 66675 h 495300"/>
              <a:gd name="connsiteX13" fmla="*/ 647700 w 2228850"/>
              <a:gd name="connsiteY13" fmla="*/ 57150 h 495300"/>
              <a:gd name="connsiteX14" fmla="*/ 685800 w 2228850"/>
              <a:gd name="connsiteY14" fmla="*/ 47625 h 495300"/>
              <a:gd name="connsiteX15" fmla="*/ 733425 w 2228850"/>
              <a:gd name="connsiteY15" fmla="*/ 38100 h 495300"/>
              <a:gd name="connsiteX16" fmla="*/ 771525 w 2228850"/>
              <a:gd name="connsiteY16" fmla="*/ 28575 h 495300"/>
              <a:gd name="connsiteX17" fmla="*/ 838200 w 2228850"/>
              <a:gd name="connsiteY17" fmla="*/ 19050 h 495300"/>
              <a:gd name="connsiteX18" fmla="*/ 1009650 w 2228850"/>
              <a:gd name="connsiteY18" fmla="*/ 0 h 495300"/>
              <a:gd name="connsiteX19" fmla="*/ 1647825 w 2228850"/>
              <a:gd name="connsiteY19" fmla="*/ 9525 h 495300"/>
              <a:gd name="connsiteX20" fmla="*/ 1743075 w 2228850"/>
              <a:gd name="connsiteY20" fmla="*/ 28575 h 495300"/>
              <a:gd name="connsiteX21" fmla="*/ 1790700 w 2228850"/>
              <a:gd name="connsiteY21" fmla="*/ 47625 h 495300"/>
              <a:gd name="connsiteX22" fmla="*/ 1885950 w 2228850"/>
              <a:gd name="connsiteY22" fmla="*/ 95250 h 495300"/>
              <a:gd name="connsiteX23" fmla="*/ 1924050 w 2228850"/>
              <a:gd name="connsiteY23" fmla="*/ 123825 h 495300"/>
              <a:gd name="connsiteX24" fmla="*/ 1990725 w 2228850"/>
              <a:gd name="connsiteY24" fmla="*/ 152400 h 495300"/>
              <a:gd name="connsiteX25" fmla="*/ 2047875 w 2228850"/>
              <a:gd name="connsiteY25" fmla="*/ 180975 h 495300"/>
              <a:gd name="connsiteX26" fmla="*/ 2085975 w 2228850"/>
              <a:gd name="connsiteY26" fmla="*/ 209550 h 495300"/>
              <a:gd name="connsiteX27" fmla="*/ 2114550 w 2228850"/>
              <a:gd name="connsiteY27" fmla="*/ 238125 h 495300"/>
              <a:gd name="connsiteX28" fmla="*/ 2143125 w 2228850"/>
              <a:gd name="connsiteY28" fmla="*/ 247650 h 495300"/>
              <a:gd name="connsiteX29" fmla="*/ 2162175 w 2228850"/>
              <a:gd name="connsiteY29" fmla="*/ 276225 h 495300"/>
              <a:gd name="connsiteX30" fmla="*/ 2190750 w 2228850"/>
              <a:gd name="connsiteY30" fmla="*/ 304800 h 495300"/>
              <a:gd name="connsiteX31" fmla="*/ 2209800 w 2228850"/>
              <a:gd name="connsiteY31" fmla="*/ 361950 h 495300"/>
              <a:gd name="connsiteX32" fmla="*/ 2219325 w 2228850"/>
              <a:gd name="connsiteY32" fmla="*/ 390525 h 495300"/>
              <a:gd name="connsiteX33" fmla="*/ 2228850 w 2228850"/>
              <a:gd name="connsiteY33" fmla="*/ 419100 h 495300"/>
              <a:gd name="connsiteX34" fmla="*/ 2228850 w 2228850"/>
              <a:gd name="connsiteY34" fmla="*/ 4572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228850" h="495300">
                <a:moveTo>
                  <a:pt x="0" y="495300"/>
                </a:moveTo>
                <a:cubicBezTo>
                  <a:pt x="15875" y="482600"/>
                  <a:pt x="32582" y="470875"/>
                  <a:pt x="47625" y="457200"/>
                </a:cubicBezTo>
                <a:lnTo>
                  <a:pt x="133350" y="371475"/>
                </a:lnTo>
                <a:lnTo>
                  <a:pt x="190500" y="314325"/>
                </a:lnTo>
                <a:cubicBezTo>
                  <a:pt x="200025" y="304800"/>
                  <a:pt x="208727" y="294374"/>
                  <a:pt x="219075" y="285750"/>
                </a:cubicBezTo>
                <a:cubicBezTo>
                  <a:pt x="238125" y="269875"/>
                  <a:pt x="256170" y="252710"/>
                  <a:pt x="276225" y="238125"/>
                </a:cubicBezTo>
                <a:cubicBezTo>
                  <a:pt x="291197" y="227236"/>
                  <a:pt x="307666" y="218541"/>
                  <a:pt x="323850" y="209550"/>
                </a:cubicBezTo>
                <a:cubicBezTo>
                  <a:pt x="336262" y="202654"/>
                  <a:pt x="350591" y="199019"/>
                  <a:pt x="361950" y="190500"/>
                </a:cubicBezTo>
                <a:cubicBezTo>
                  <a:pt x="376318" y="179724"/>
                  <a:pt x="384649" y="161641"/>
                  <a:pt x="400050" y="152400"/>
                </a:cubicBezTo>
                <a:cubicBezTo>
                  <a:pt x="417269" y="142069"/>
                  <a:pt x="438850" y="141505"/>
                  <a:pt x="457200" y="133350"/>
                </a:cubicBezTo>
                <a:cubicBezTo>
                  <a:pt x="467661" y="128701"/>
                  <a:pt x="475536" y="119420"/>
                  <a:pt x="485775" y="114300"/>
                </a:cubicBezTo>
                <a:cubicBezTo>
                  <a:pt x="501068" y="106654"/>
                  <a:pt x="517776" y="102194"/>
                  <a:pt x="533400" y="95250"/>
                </a:cubicBezTo>
                <a:cubicBezTo>
                  <a:pt x="568448" y="79673"/>
                  <a:pt x="566537" y="75059"/>
                  <a:pt x="600075" y="66675"/>
                </a:cubicBezTo>
                <a:cubicBezTo>
                  <a:pt x="615781" y="62748"/>
                  <a:pt x="631896" y="60662"/>
                  <a:pt x="647700" y="57150"/>
                </a:cubicBezTo>
                <a:cubicBezTo>
                  <a:pt x="660479" y="54310"/>
                  <a:pt x="673021" y="50465"/>
                  <a:pt x="685800" y="47625"/>
                </a:cubicBezTo>
                <a:cubicBezTo>
                  <a:pt x="701604" y="44113"/>
                  <a:pt x="717621" y="41612"/>
                  <a:pt x="733425" y="38100"/>
                </a:cubicBezTo>
                <a:cubicBezTo>
                  <a:pt x="746204" y="35260"/>
                  <a:pt x="758645" y="30917"/>
                  <a:pt x="771525" y="28575"/>
                </a:cubicBezTo>
                <a:cubicBezTo>
                  <a:pt x="793614" y="24559"/>
                  <a:pt x="815909" y="21725"/>
                  <a:pt x="838200" y="19050"/>
                </a:cubicBezTo>
                <a:lnTo>
                  <a:pt x="1009650" y="0"/>
                </a:lnTo>
                <a:lnTo>
                  <a:pt x="1647825" y="9525"/>
                </a:lnTo>
                <a:cubicBezTo>
                  <a:pt x="1685583" y="10545"/>
                  <a:pt x="1710579" y="16389"/>
                  <a:pt x="1743075" y="28575"/>
                </a:cubicBezTo>
                <a:cubicBezTo>
                  <a:pt x="1759084" y="34578"/>
                  <a:pt x="1775206" y="40395"/>
                  <a:pt x="1790700" y="47625"/>
                </a:cubicBezTo>
                <a:cubicBezTo>
                  <a:pt x="1822867" y="62636"/>
                  <a:pt x="1857552" y="73951"/>
                  <a:pt x="1885950" y="95250"/>
                </a:cubicBezTo>
                <a:cubicBezTo>
                  <a:pt x="1898650" y="104775"/>
                  <a:pt x="1910588" y="115411"/>
                  <a:pt x="1924050" y="123825"/>
                </a:cubicBezTo>
                <a:cubicBezTo>
                  <a:pt x="2003332" y="173376"/>
                  <a:pt x="1925910" y="119992"/>
                  <a:pt x="1990725" y="152400"/>
                </a:cubicBezTo>
                <a:cubicBezTo>
                  <a:pt x="2064583" y="189329"/>
                  <a:pt x="1976051" y="157034"/>
                  <a:pt x="2047875" y="180975"/>
                </a:cubicBezTo>
                <a:cubicBezTo>
                  <a:pt x="2060575" y="190500"/>
                  <a:pt x="2073922" y="199219"/>
                  <a:pt x="2085975" y="209550"/>
                </a:cubicBezTo>
                <a:cubicBezTo>
                  <a:pt x="2096202" y="218316"/>
                  <a:pt x="2103342" y="230653"/>
                  <a:pt x="2114550" y="238125"/>
                </a:cubicBezTo>
                <a:cubicBezTo>
                  <a:pt x="2122904" y="243694"/>
                  <a:pt x="2133600" y="244475"/>
                  <a:pt x="2143125" y="247650"/>
                </a:cubicBezTo>
                <a:cubicBezTo>
                  <a:pt x="2149475" y="257175"/>
                  <a:pt x="2154846" y="267431"/>
                  <a:pt x="2162175" y="276225"/>
                </a:cubicBezTo>
                <a:cubicBezTo>
                  <a:pt x="2170799" y="286573"/>
                  <a:pt x="2184208" y="293025"/>
                  <a:pt x="2190750" y="304800"/>
                </a:cubicBezTo>
                <a:cubicBezTo>
                  <a:pt x="2200502" y="322353"/>
                  <a:pt x="2203450" y="342900"/>
                  <a:pt x="2209800" y="361950"/>
                </a:cubicBezTo>
                <a:lnTo>
                  <a:pt x="2219325" y="390525"/>
                </a:lnTo>
                <a:cubicBezTo>
                  <a:pt x="2222500" y="400050"/>
                  <a:pt x="2228850" y="409060"/>
                  <a:pt x="2228850" y="419100"/>
                </a:cubicBezTo>
                <a:lnTo>
                  <a:pt x="2228850" y="45720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6915150" y="2533650"/>
            <a:ext cx="1285875" cy="295275"/>
          </a:xfrm>
          <a:custGeom>
            <a:avLst/>
            <a:gdLst>
              <a:gd name="connsiteX0" fmla="*/ 1285875 w 1285875"/>
              <a:gd name="connsiteY0" fmla="*/ 295275 h 295275"/>
              <a:gd name="connsiteX1" fmla="*/ 1228725 w 1285875"/>
              <a:gd name="connsiteY1" fmla="*/ 247650 h 295275"/>
              <a:gd name="connsiteX2" fmla="*/ 1162050 w 1285875"/>
              <a:gd name="connsiteY2" fmla="*/ 180975 h 295275"/>
              <a:gd name="connsiteX3" fmla="*/ 1133475 w 1285875"/>
              <a:gd name="connsiteY3" fmla="*/ 152400 h 295275"/>
              <a:gd name="connsiteX4" fmla="*/ 1028700 w 1285875"/>
              <a:gd name="connsiteY4" fmla="*/ 85725 h 295275"/>
              <a:gd name="connsiteX5" fmla="*/ 933450 w 1285875"/>
              <a:gd name="connsiteY5" fmla="*/ 57150 h 295275"/>
              <a:gd name="connsiteX6" fmla="*/ 895350 w 1285875"/>
              <a:gd name="connsiteY6" fmla="*/ 38100 h 295275"/>
              <a:gd name="connsiteX7" fmla="*/ 857250 w 1285875"/>
              <a:gd name="connsiteY7" fmla="*/ 28575 h 295275"/>
              <a:gd name="connsiteX8" fmla="*/ 666750 w 1285875"/>
              <a:gd name="connsiteY8" fmla="*/ 0 h 295275"/>
              <a:gd name="connsiteX9" fmla="*/ 371475 w 1285875"/>
              <a:gd name="connsiteY9" fmla="*/ 9525 h 295275"/>
              <a:gd name="connsiteX10" fmla="*/ 314325 w 1285875"/>
              <a:gd name="connsiteY10" fmla="*/ 28575 h 295275"/>
              <a:gd name="connsiteX11" fmla="*/ 266700 w 1285875"/>
              <a:gd name="connsiteY11" fmla="*/ 38100 h 295275"/>
              <a:gd name="connsiteX12" fmla="*/ 190500 w 1285875"/>
              <a:gd name="connsiteY12" fmla="*/ 76200 h 295275"/>
              <a:gd name="connsiteX13" fmla="*/ 161925 w 1285875"/>
              <a:gd name="connsiteY13" fmla="*/ 95250 h 295275"/>
              <a:gd name="connsiteX14" fmla="*/ 76200 w 1285875"/>
              <a:gd name="connsiteY14" fmla="*/ 142875 h 295275"/>
              <a:gd name="connsiteX15" fmla="*/ 9525 w 1285875"/>
              <a:gd name="connsiteY15" fmla="*/ 238125 h 295275"/>
              <a:gd name="connsiteX16" fmla="*/ 0 w 1285875"/>
              <a:gd name="connsiteY16" fmla="*/ 26670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85875" h="295275">
                <a:moveTo>
                  <a:pt x="1285875" y="295275"/>
                </a:moveTo>
                <a:cubicBezTo>
                  <a:pt x="1266825" y="279400"/>
                  <a:pt x="1246946" y="264470"/>
                  <a:pt x="1228725" y="247650"/>
                </a:cubicBezTo>
                <a:cubicBezTo>
                  <a:pt x="1205629" y="226331"/>
                  <a:pt x="1184275" y="203200"/>
                  <a:pt x="1162050" y="180975"/>
                </a:cubicBezTo>
                <a:cubicBezTo>
                  <a:pt x="1152525" y="171450"/>
                  <a:pt x="1144683" y="159872"/>
                  <a:pt x="1133475" y="152400"/>
                </a:cubicBezTo>
                <a:cubicBezTo>
                  <a:pt x="1130790" y="150610"/>
                  <a:pt x="1039461" y="88415"/>
                  <a:pt x="1028700" y="85725"/>
                </a:cubicBezTo>
                <a:cubicBezTo>
                  <a:pt x="1001355" y="78889"/>
                  <a:pt x="956640" y="68745"/>
                  <a:pt x="933450" y="57150"/>
                </a:cubicBezTo>
                <a:cubicBezTo>
                  <a:pt x="920750" y="50800"/>
                  <a:pt x="908645" y="43086"/>
                  <a:pt x="895350" y="38100"/>
                </a:cubicBezTo>
                <a:cubicBezTo>
                  <a:pt x="883093" y="33503"/>
                  <a:pt x="870050" y="31318"/>
                  <a:pt x="857250" y="28575"/>
                </a:cubicBezTo>
                <a:cubicBezTo>
                  <a:pt x="746529" y="4849"/>
                  <a:pt x="778631" y="11188"/>
                  <a:pt x="666750" y="0"/>
                </a:cubicBezTo>
                <a:cubicBezTo>
                  <a:pt x="568325" y="3175"/>
                  <a:pt x="469629" y="1567"/>
                  <a:pt x="371475" y="9525"/>
                </a:cubicBezTo>
                <a:cubicBezTo>
                  <a:pt x="351460" y="11148"/>
                  <a:pt x="333698" y="23291"/>
                  <a:pt x="314325" y="28575"/>
                </a:cubicBezTo>
                <a:cubicBezTo>
                  <a:pt x="298706" y="32835"/>
                  <a:pt x="282575" y="34925"/>
                  <a:pt x="266700" y="38100"/>
                </a:cubicBezTo>
                <a:cubicBezTo>
                  <a:pt x="241300" y="50800"/>
                  <a:pt x="214129" y="60448"/>
                  <a:pt x="190500" y="76200"/>
                </a:cubicBezTo>
                <a:cubicBezTo>
                  <a:pt x="180975" y="82550"/>
                  <a:pt x="172164" y="90130"/>
                  <a:pt x="161925" y="95250"/>
                </a:cubicBezTo>
                <a:cubicBezTo>
                  <a:pt x="124551" y="113937"/>
                  <a:pt x="112239" y="94823"/>
                  <a:pt x="76200" y="142875"/>
                </a:cubicBezTo>
                <a:cubicBezTo>
                  <a:pt x="63159" y="160263"/>
                  <a:pt x="14216" y="224053"/>
                  <a:pt x="9525" y="238125"/>
                </a:cubicBezTo>
                <a:lnTo>
                  <a:pt x="0" y="26670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404038" y="2160601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a</a:t>
            </a:r>
            <a:endParaRPr lang="en-US" sz="2000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307898" y="4789343"/>
            <a:ext cx="1581150" cy="6477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 smtClean="0"/>
              <a:t>“</a:t>
            </a:r>
            <a:r>
              <a:rPr lang="en-US" sz="4000" dirty="0" err="1" smtClean="0"/>
              <a:t>aaaa</a:t>
            </a:r>
            <a:r>
              <a:rPr lang="en-US" sz="4000" dirty="0" smtClean="0"/>
              <a:t>”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334000" y="1371600"/>
            <a:ext cx="3048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86400" y="957294"/>
            <a:ext cx="933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START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986178" y="5423621"/>
            <a:ext cx="76200" cy="45720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7867650" y="2797290"/>
            <a:ext cx="704850" cy="729467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14" name="Oval 13"/>
          <p:cNvSpPr/>
          <p:nvPr/>
        </p:nvSpPr>
        <p:spPr>
          <a:xfrm>
            <a:off x="1581150" y="2797290"/>
            <a:ext cx="704850" cy="704850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4657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4864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(Nondeterministic)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0000" r="7500" b="43333"/>
          <a:stretch/>
        </p:blipFill>
        <p:spPr>
          <a:xfrm>
            <a:off x="304800" y="1524000"/>
            <a:ext cx="8458200" cy="2514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933575" y="1943040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a</a:t>
            </a:r>
            <a:endParaRPr lang="en-US" sz="2000" dirty="0" smtClean="0"/>
          </a:p>
        </p:txBody>
      </p:sp>
      <p:sp>
        <p:nvSpPr>
          <p:cNvPr id="22" name="Freeform 21"/>
          <p:cNvSpPr/>
          <p:nvPr/>
        </p:nvSpPr>
        <p:spPr>
          <a:xfrm>
            <a:off x="819150" y="2343150"/>
            <a:ext cx="2228850" cy="495300"/>
          </a:xfrm>
          <a:custGeom>
            <a:avLst/>
            <a:gdLst>
              <a:gd name="connsiteX0" fmla="*/ 0 w 2228850"/>
              <a:gd name="connsiteY0" fmla="*/ 495300 h 495300"/>
              <a:gd name="connsiteX1" fmla="*/ 47625 w 2228850"/>
              <a:gd name="connsiteY1" fmla="*/ 457200 h 495300"/>
              <a:gd name="connsiteX2" fmla="*/ 133350 w 2228850"/>
              <a:gd name="connsiteY2" fmla="*/ 371475 h 495300"/>
              <a:gd name="connsiteX3" fmla="*/ 190500 w 2228850"/>
              <a:gd name="connsiteY3" fmla="*/ 314325 h 495300"/>
              <a:gd name="connsiteX4" fmla="*/ 219075 w 2228850"/>
              <a:gd name="connsiteY4" fmla="*/ 285750 h 495300"/>
              <a:gd name="connsiteX5" fmla="*/ 276225 w 2228850"/>
              <a:gd name="connsiteY5" fmla="*/ 238125 h 495300"/>
              <a:gd name="connsiteX6" fmla="*/ 323850 w 2228850"/>
              <a:gd name="connsiteY6" fmla="*/ 209550 h 495300"/>
              <a:gd name="connsiteX7" fmla="*/ 361950 w 2228850"/>
              <a:gd name="connsiteY7" fmla="*/ 190500 h 495300"/>
              <a:gd name="connsiteX8" fmla="*/ 400050 w 2228850"/>
              <a:gd name="connsiteY8" fmla="*/ 152400 h 495300"/>
              <a:gd name="connsiteX9" fmla="*/ 457200 w 2228850"/>
              <a:gd name="connsiteY9" fmla="*/ 133350 h 495300"/>
              <a:gd name="connsiteX10" fmla="*/ 485775 w 2228850"/>
              <a:gd name="connsiteY10" fmla="*/ 114300 h 495300"/>
              <a:gd name="connsiteX11" fmla="*/ 533400 w 2228850"/>
              <a:gd name="connsiteY11" fmla="*/ 95250 h 495300"/>
              <a:gd name="connsiteX12" fmla="*/ 600075 w 2228850"/>
              <a:gd name="connsiteY12" fmla="*/ 66675 h 495300"/>
              <a:gd name="connsiteX13" fmla="*/ 647700 w 2228850"/>
              <a:gd name="connsiteY13" fmla="*/ 57150 h 495300"/>
              <a:gd name="connsiteX14" fmla="*/ 685800 w 2228850"/>
              <a:gd name="connsiteY14" fmla="*/ 47625 h 495300"/>
              <a:gd name="connsiteX15" fmla="*/ 733425 w 2228850"/>
              <a:gd name="connsiteY15" fmla="*/ 38100 h 495300"/>
              <a:gd name="connsiteX16" fmla="*/ 771525 w 2228850"/>
              <a:gd name="connsiteY16" fmla="*/ 28575 h 495300"/>
              <a:gd name="connsiteX17" fmla="*/ 838200 w 2228850"/>
              <a:gd name="connsiteY17" fmla="*/ 19050 h 495300"/>
              <a:gd name="connsiteX18" fmla="*/ 1009650 w 2228850"/>
              <a:gd name="connsiteY18" fmla="*/ 0 h 495300"/>
              <a:gd name="connsiteX19" fmla="*/ 1647825 w 2228850"/>
              <a:gd name="connsiteY19" fmla="*/ 9525 h 495300"/>
              <a:gd name="connsiteX20" fmla="*/ 1743075 w 2228850"/>
              <a:gd name="connsiteY20" fmla="*/ 28575 h 495300"/>
              <a:gd name="connsiteX21" fmla="*/ 1790700 w 2228850"/>
              <a:gd name="connsiteY21" fmla="*/ 47625 h 495300"/>
              <a:gd name="connsiteX22" fmla="*/ 1885950 w 2228850"/>
              <a:gd name="connsiteY22" fmla="*/ 95250 h 495300"/>
              <a:gd name="connsiteX23" fmla="*/ 1924050 w 2228850"/>
              <a:gd name="connsiteY23" fmla="*/ 123825 h 495300"/>
              <a:gd name="connsiteX24" fmla="*/ 1990725 w 2228850"/>
              <a:gd name="connsiteY24" fmla="*/ 152400 h 495300"/>
              <a:gd name="connsiteX25" fmla="*/ 2047875 w 2228850"/>
              <a:gd name="connsiteY25" fmla="*/ 180975 h 495300"/>
              <a:gd name="connsiteX26" fmla="*/ 2085975 w 2228850"/>
              <a:gd name="connsiteY26" fmla="*/ 209550 h 495300"/>
              <a:gd name="connsiteX27" fmla="*/ 2114550 w 2228850"/>
              <a:gd name="connsiteY27" fmla="*/ 238125 h 495300"/>
              <a:gd name="connsiteX28" fmla="*/ 2143125 w 2228850"/>
              <a:gd name="connsiteY28" fmla="*/ 247650 h 495300"/>
              <a:gd name="connsiteX29" fmla="*/ 2162175 w 2228850"/>
              <a:gd name="connsiteY29" fmla="*/ 276225 h 495300"/>
              <a:gd name="connsiteX30" fmla="*/ 2190750 w 2228850"/>
              <a:gd name="connsiteY30" fmla="*/ 304800 h 495300"/>
              <a:gd name="connsiteX31" fmla="*/ 2209800 w 2228850"/>
              <a:gd name="connsiteY31" fmla="*/ 361950 h 495300"/>
              <a:gd name="connsiteX32" fmla="*/ 2219325 w 2228850"/>
              <a:gd name="connsiteY32" fmla="*/ 390525 h 495300"/>
              <a:gd name="connsiteX33" fmla="*/ 2228850 w 2228850"/>
              <a:gd name="connsiteY33" fmla="*/ 419100 h 495300"/>
              <a:gd name="connsiteX34" fmla="*/ 2228850 w 2228850"/>
              <a:gd name="connsiteY34" fmla="*/ 4572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228850" h="495300">
                <a:moveTo>
                  <a:pt x="0" y="495300"/>
                </a:moveTo>
                <a:cubicBezTo>
                  <a:pt x="15875" y="482600"/>
                  <a:pt x="32582" y="470875"/>
                  <a:pt x="47625" y="457200"/>
                </a:cubicBezTo>
                <a:lnTo>
                  <a:pt x="133350" y="371475"/>
                </a:lnTo>
                <a:lnTo>
                  <a:pt x="190500" y="314325"/>
                </a:lnTo>
                <a:cubicBezTo>
                  <a:pt x="200025" y="304800"/>
                  <a:pt x="208727" y="294374"/>
                  <a:pt x="219075" y="285750"/>
                </a:cubicBezTo>
                <a:cubicBezTo>
                  <a:pt x="238125" y="269875"/>
                  <a:pt x="256170" y="252710"/>
                  <a:pt x="276225" y="238125"/>
                </a:cubicBezTo>
                <a:cubicBezTo>
                  <a:pt x="291197" y="227236"/>
                  <a:pt x="307666" y="218541"/>
                  <a:pt x="323850" y="209550"/>
                </a:cubicBezTo>
                <a:cubicBezTo>
                  <a:pt x="336262" y="202654"/>
                  <a:pt x="350591" y="199019"/>
                  <a:pt x="361950" y="190500"/>
                </a:cubicBezTo>
                <a:cubicBezTo>
                  <a:pt x="376318" y="179724"/>
                  <a:pt x="384649" y="161641"/>
                  <a:pt x="400050" y="152400"/>
                </a:cubicBezTo>
                <a:cubicBezTo>
                  <a:pt x="417269" y="142069"/>
                  <a:pt x="438850" y="141505"/>
                  <a:pt x="457200" y="133350"/>
                </a:cubicBezTo>
                <a:cubicBezTo>
                  <a:pt x="467661" y="128701"/>
                  <a:pt x="475536" y="119420"/>
                  <a:pt x="485775" y="114300"/>
                </a:cubicBezTo>
                <a:cubicBezTo>
                  <a:pt x="501068" y="106654"/>
                  <a:pt x="517776" y="102194"/>
                  <a:pt x="533400" y="95250"/>
                </a:cubicBezTo>
                <a:cubicBezTo>
                  <a:pt x="568448" y="79673"/>
                  <a:pt x="566537" y="75059"/>
                  <a:pt x="600075" y="66675"/>
                </a:cubicBezTo>
                <a:cubicBezTo>
                  <a:pt x="615781" y="62748"/>
                  <a:pt x="631896" y="60662"/>
                  <a:pt x="647700" y="57150"/>
                </a:cubicBezTo>
                <a:cubicBezTo>
                  <a:pt x="660479" y="54310"/>
                  <a:pt x="673021" y="50465"/>
                  <a:pt x="685800" y="47625"/>
                </a:cubicBezTo>
                <a:cubicBezTo>
                  <a:pt x="701604" y="44113"/>
                  <a:pt x="717621" y="41612"/>
                  <a:pt x="733425" y="38100"/>
                </a:cubicBezTo>
                <a:cubicBezTo>
                  <a:pt x="746204" y="35260"/>
                  <a:pt x="758645" y="30917"/>
                  <a:pt x="771525" y="28575"/>
                </a:cubicBezTo>
                <a:cubicBezTo>
                  <a:pt x="793614" y="24559"/>
                  <a:pt x="815909" y="21725"/>
                  <a:pt x="838200" y="19050"/>
                </a:cubicBezTo>
                <a:lnTo>
                  <a:pt x="1009650" y="0"/>
                </a:lnTo>
                <a:lnTo>
                  <a:pt x="1647825" y="9525"/>
                </a:lnTo>
                <a:cubicBezTo>
                  <a:pt x="1685583" y="10545"/>
                  <a:pt x="1710579" y="16389"/>
                  <a:pt x="1743075" y="28575"/>
                </a:cubicBezTo>
                <a:cubicBezTo>
                  <a:pt x="1759084" y="34578"/>
                  <a:pt x="1775206" y="40395"/>
                  <a:pt x="1790700" y="47625"/>
                </a:cubicBezTo>
                <a:cubicBezTo>
                  <a:pt x="1822867" y="62636"/>
                  <a:pt x="1857552" y="73951"/>
                  <a:pt x="1885950" y="95250"/>
                </a:cubicBezTo>
                <a:cubicBezTo>
                  <a:pt x="1898650" y="104775"/>
                  <a:pt x="1910588" y="115411"/>
                  <a:pt x="1924050" y="123825"/>
                </a:cubicBezTo>
                <a:cubicBezTo>
                  <a:pt x="2003332" y="173376"/>
                  <a:pt x="1925910" y="119992"/>
                  <a:pt x="1990725" y="152400"/>
                </a:cubicBezTo>
                <a:cubicBezTo>
                  <a:pt x="2064583" y="189329"/>
                  <a:pt x="1976051" y="157034"/>
                  <a:pt x="2047875" y="180975"/>
                </a:cubicBezTo>
                <a:cubicBezTo>
                  <a:pt x="2060575" y="190500"/>
                  <a:pt x="2073922" y="199219"/>
                  <a:pt x="2085975" y="209550"/>
                </a:cubicBezTo>
                <a:cubicBezTo>
                  <a:pt x="2096202" y="218316"/>
                  <a:pt x="2103342" y="230653"/>
                  <a:pt x="2114550" y="238125"/>
                </a:cubicBezTo>
                <a:cubicBezTo>
                  <a:pt x="2122904" y="243694"/>
                  <a:pt x="2133600" y="244475"/>
                  <a:pt x="2143125" y="247650"/>
                </a:cubicBezTo>
                <a:cubicBezTo>
                  <a:pt x="2149475" y="257175"/>
                  <a:pt x="2154846" y="267431"/>
                  <a:pt x="2162175" y="276225"/>
                </a:cubicBezTo>
                <a:cubicBezTo>
                  <a:pt x="2170799" y="286573"/>
                  <a:pt x="2184208" y="293025"/>
                  <a:pt x="2190750" y="304800"/>
                </a:cubicBezTo>
                <a:cubicBezTo>
                  <a:pt x="2200502" y="322353"/>
                  <a:pt x="2203450" y="342900"/>
                  <a:pt x="2209800" y="361950"/>
                </a:cubicBezTo>
                <a:lnTo>
                  <a:pt x="2219325" y="390525"/>
                </a:lnTo>
                <a:cubicBezTo>
                  <a:pt x="2222500" y="400050"/>
                  <a:pt x="2228850" y="409060"/>
                  <a:pt x="2228850" y="419100"/>
                </a:cubicBezTo>
                <a:lnTo>
                  <a:pt x="2228850" y="45720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6915150" y="2533650"/>
            <a:ext cx="1285875" cy="295275"/>
          </a:xfrm>
          <a:custGeom>
            <a:avLst/>
            <a:gdLst>
              <a:gd name="connsiteX0" fmla="*/ 1285875 w 1285875"/>
              <a:gd name="connsiteY0" fmla="*/ 295275 h 295275"/>
              <a:gd name="connsiteX1" fmla="*/ 1228725 w 1285875"/>
              <a:gd name="connsiteY1" fmla="*/ 247650 h 295275"/>
              <a:gd name="connsiteX2" fmla="*/ 1162050 w 1285875"/>
              <a:gd name="connsiteY2" fmla="*/ 180975 h 295275"/>
              <a:gd name="connsiteX3" fmla="*/ 1133475 w 1285875"/>
              <a:gd name="connsiteY3" fmla="*/ 152400 h 295275"/>
              <a:gd name="connsiteX4" fmla="*/ 1028700 w 1285875"/>
              <a:gd name="connsiteY4" fmla="*/ 85725 h 295275"/>
              <a:gd name="connsiteX5" fmla="*/ 933450 w 1285875"/>
              <a:gd name="connsiteY5" fmla="*/ 57150 h 295275"/>
              <a:gd name="connsiteX6" fmla="*/ 895350 w 1285875"/>
              <a:gd name="connsiteY6" fmla="*/ 38100 h 295275"/>
              <a:gd name="connsiteX7" fmla="*/ 857250 w 1285875"/>
              <a:gd name="connsiteY7" fmla="*/ 28575 h 295275"/>
              <a:gd name="connsiteX8" fmla="*/ 666750 w 1285875"/>
              <a:gd name="connsiteY8" fmla="*/ 0 h 295275"/>
              <a:gd name="connsiteX9" fmla="*/ 371475 w 1285875"/>
              <a:gd name="connsiteY9" fmla="*/ 9525 h 295275"/>
              <a:gd name="connsiteX10" fmla="*/ 314325 w 1285875"/>
              <a:gd name="connsiteY10" fmla="*/ 28575 h 295275"/>
              <a:gd name="connsiteX11" fmla="*/ 266700 w 1285875"/>
              <a:gd name="connsiteY11" fmla="*/ 38100 h 295275"/>
              <a:gd name="connsiteX12" fmla="*/ 190500 w 1285875"/>
              <a:gd name="connsiteY12" fmla="*/ 76200 h 295275"/>
              <a:gd name="connsiteX13" fmla="*/ 161925 w 1285875"/>
              <a:gd name="connsiteY13" fmla="*/ 95250 h 295275"/>
              <a:gd name="connsiteX14" fmla="*/ 76200 w 1285875"/>
              <a:gd name="connsiteY14" fmla="*/ 142875 h 295275"/>
              <a:gd name="connsiteX15" fmla="*/ 9525 w 1285875"/>
              <a:gd name="connsiteY15" fmla="*/ 238125 h 295275"/>
              <a:gd name="connsiteX16" fmla="*/ 0 w 1285875"/>
              <a:gd name="connsiteY16" fmla="*/ 26670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85875" h="295275">
                <a:moveTo>
                  <a:pt x="1285875" y="295275"/>
                </a:moveTo>
                <a:cubicBezTo>
                  <a:pt x="1266825" y="279400"/>
                  <a:pt x="1246946" y="264470"/>
                  <a:pt x="1228725" y="247650"/>
                </a:cubicBezTo>
                <a:cubicBezTo>
                  <a:pt x="1205629" y="226331"/>
                  <a:pt x="1184275" y="203200"/>
                  <a:pt x="1162050" y="180975"/>
                </a:cubicBezTo>
                <a:cubicBezTo>
                  <a:pt x="1152525" y="171450"/>
                  <a:pt x="1144683" y="159872"/>
                  <a:pt x="1133475" y="152400"/>
                </a:cubicBezTo>
                <a:cubicBezTo>
                  <a:pt x="1130790" y="150610"/>
                  <a:pt x="1039461" y="88415"/>
                  <a:pt x="1028700" y="85725"/>
                </a:cubicBezTo>
                <a:cubicBezTo>
                  <a:pt x="1001355" y="78889"/>
                  <a:pt x="956640" y="68745"/>
                  <a:pt x="933450" y="57150"/>
                </a:cubicBezTo>
                <a:cubicBezTo>
                  <a:pt x="920750" y="50800"/>
                  <a:pt x="908645" y="43086"/>
                  <a:pt x="895350" y="38100"/>
                </a:cubicBezTo>
                <a:cubicBezTo>
                  <a:pt x="883093" y="33503"/>
                  <a:pt x="870050" y="31318"/>
                  <a:pt x="857250" y="28575"/>
                </a:cubicBezTo>
                <a:cubicBezTo>
                  <a:pt x="746529" y="4849"/>
                  <a:pt x="778631" y="11188"/>
                  <a:pt x="666750" y="0"/>
                </a:cubicBezTo>
                <a:cubicBezTo>
                  <a:pt x="568325" y="3175"/>
                  <a:pt x="469629" y="1567"/>
                  <a:pt x="371475" y="9525"/>
                </a:cubicBezTo>
                <a:cubicBezTo>
                  <a:pt x="351460" y="11148"/>
                  <a:pt x="333698" y="23291"/>
                  <a:pt x="314325" y="28575"/>
                </a:cubicBezTo>
                <a:cubicBezTo>
                  <a:pt x="298706" y="32835"/>
                  <a:pt x="282575" y="34925"/>
                  <a:pt x="266700" y="38100"/>
                </a:cubicBezTo>
                <a:cubicBezTo>
                  <a:pt x="241300" y="50800"/>
                  <a:pt x="214129" y="60448"/>
                  <a:pt x="190500" y="76200"/>
                </a:cubicBezTo>
                <a:cubicBezTo>
                  <a:pt x="180975" y="82550"/>
                  <a:pt x="172164" y="90130"/>
                  <a:pt x="161925" y="95250"/>
                </a:cubicBezTo>
                <a:cubicBezTo>
                  <a:pt x="124551" y="113937"/>
                  <a:pt x="112239" y="94823"/>
                  <a:pt x="76200" y="142875"/>
                </a:cubicBezTo>
                <a:cubicBezTo>
                  <a:pt x="63159" y="160263"/>
                  <a:pt x="14216" y="224053"/>
                  <a:pt x="9525" y="238125"/>
                </a:cubicBezTo>
                <a:lnTo>
                  <a:pt x="0" y="26670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404038" y="2160601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a</a:t>
            </a:r>
            <a:endParaRPr lang="en-US" sz="2000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307898" y="4789343"/>
            <a:ext cx="1581150" cy="6477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 smtClean="0"/>
              <a:t>“</a:t>
            </a:r>
            <a:r>
              <a:rPr lang="en-US" sz="4000" dirty="0" err="1" smtClean="0"/>
              <a:t>aaaa</a:t>
            </a:r>
            <a:r>
              <a:rPr lang="en-US" sz="4000" dirty="0" smtClean="0"/>
              <a:t>”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334000" y="1371600"/>
            <a:ext cx="3048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86400" y="957294"/>
            <a:ext cx="933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START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5229726" y="5423621"/>
            <a:ext cx="76200" cy="45720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6562725" y="2797290"/>
            <a:ext cx="704850" cy="729467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14" name="Oval 13"/>
          <p:cNvSpPr/>
          <p:nvPr/>
        </p:nvSpPr>
        <p:spPr>
          <a:xfrm>
            <a:off x="457200" y="2801279"/>
            <a:ext cx="704850" cy="704850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28649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4864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(Nondeterministic)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0000" r="7500" b="43333"/>
          <a:stretch/>
        </p:blipFill>
        <p:spPr>
          <a:xfrm>
            <a:off x="304800" y="1524000"/>
            <a:ext cx="8458200" cy="2514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933575" y="1943040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a</a:t>
            </a:r>
            <a:endParaRPr lang="en-US" sz="2000" dirty="0" smtClean="0"/>
          </a:p>
        </p:txBody>
      </p:sp>
      <p:sp>
        <p:nvSpPr>
          <p:cNvPr id="22" name="Freeform 21"/>
          <p:cNvSpPr/>
          <p:nvPr/>
        </p:nvSpPr>
        <p:spPr>
          <a:xfrm>
            <a:off x="819150" y="2343150"/>
            <a:ext cx="2228850" cy="495300"/>
          </a:xfrm>
          <a:custGeom>
            <a:avLst/>
            <a:gdLst>
              <a:gd name="connsiteX0" fmla="*/ 0 w 2228850"/>
              <a:gd name="connsiteY0" fmla="*/ 495300 h 495300"/>
              <a:gd name="connsiteX1" fmla="*/ 47625 w 2228850"/>
              <a:gd name="connsiteY1" fmla="*/ 457200 h 495300"/>
              <a:gd name="connsiteX2" fmla="*/ 133350 w 2228850"/>
              <a:gd name="connsiteY2" fmla="*/ 371475 h 495300"/>
              <a:gd name="connsiteX3" fmla="*/ 190500 w 2228850"/>
              <a:gd name="connsiteY3" fmla="*/ 314325 h 495300"/>
              <a:gd name="connsiteX4" fmla="*/ 219075 w 2228850"/>
              <a:gd name="connsiteY4" fmla="*/ 285750 h 495300"/>
              <a:gd name="connsiteX5" fmla="*/ 276225 w 2228850"/>
              <a:gd name="connsiteY5" fmla="*/ 238125 h 495300"/>
              <a:gd name="connsiteX6" fmla="*/ 323850 w 2228850"/>
              <a:gd name="connsiteY6" fmla="*/ 209550 h 495300"/>
              <a:gd name="connsiteX7" fmla="*/ 361950 w 2228850"/>
              <a:gd name="connsiteY7" fmla="*/ 190500 h 495300"/>
              <a:gd name="connsiteX8" fmla="*/ 400050 w 2228850"/>
              <a:gd name="connsiteY8" fmla="*/ 152400 h 495300"/>
              <a:gd name="connsiteX9" fmla="*/ 457200 w 2228850"/>
              <a:gd name="connsiteY9" fmla="*/ 133350 h 495300"/>
              <a:gd name="connsiteX10" fmla="*/ 485775 w 2228850"/>
              <a:gd name="connsiteY10" fmla="*/ 114300 h 495300"/>
              <a:gd name="connsiteX11" fmla="*/ 533400 w 2228850"/>
              <a:gd name="connsiteY11" fmla="*/ 95250 h 495300"/>
              <a:gd name="connsiteX12" fmla="*/ 600075 w 2228850"/>
              <a:gd name="connsiteY12" fmla="*/ 66675 h 495300"/>
              <a:gd name="connsiteX13" fmla="*/ 647700 w 2228850"/>
              <a:gd name="connsiteY13" fmla="*/ 57150 h 495300"/>
              <a:gd name="connsiteX14" fmla="*/ 685800 w 2228850"/>
              <a:gd name="connsiteY14" fmla="*/ 47625 h 495300"/>
              <a:gd name="connsiteX15" fmla="*/ 733425 w 2228850"/>
              <a:gd name="connsiteY15" fmla="*/ 38100 h 495300"/>
              <a:gd name="connsiteX16" fmla="*/ 771525 w 2228850"/>
              <a:gd name="connsiteY16" fmla="*/ 28575 h 495300"/>
              <a:gd name="connsiteX17" fmla="*/ 838200 w 2228850"/>
              <a:gd name="connsiteY17" fmla="*/ 19050 h 495300"/>
              <a:gd name="connsiteX18" fmla="*/ 1009650 w 2228850"/>
              <a:gd name="connsiteY18" fmla="*/ 0 h 495300"/>
              <a:gd name="connsiteX19" fmla="*/ 1647825 w 2228850"/>
              <a:gd name="connsiteY19" fmla="*/ 9525 h 495300"/>
              <a:gd name="connsiteX20" fmla="*/ 1743075 w 2228850"/>
              <a:gd name="connsiteY20" fmla="*/ 28575 h 495300"/>
              <a:gd name="connsiteX21" fmla="*/ 1790700 w 2228850"/>
              <a:gd name="connsiteY21" fmla="*/ 47625 h 495300"/>
              <a:gd name="connsiteX22" fmla="*/ 1885950 w 2228850"/>
              <a:gd name="connsiteY22" fmla="*/ 95250 h 495300"/>
              <a:gd name="connsiteX23" fmla="*/ 1924050 w 2228850"/>
              <a:gd name="connsiteY23" fmla="*/ 123825 h 495300"/>
              <a:gd name="connsiteX24" fmla="*/ 1990725 w 2228850"/>
              <a:gd name="connsiteY24" fmla="*/ 152400 h 495300"/>
              <a:gd name="connsiteX25" fmla="*/ 2047875 w 2228850"/>
              <a:gd name="connsiteY25" fmla="*/ 180975 h 495300"/>
              <a:gd name="connsiteX26" fmla="*/ 2085975 w 2228850"/>
              <a:gd name="connsiteY26" fmla="*/ 209550 h 495300"/>
              <a:gd name="connsiteX27" fmla="*/ 2114550 w 2228850"/>
              <a:gd name="connsiteY27" fmla="*/ 238125 h 495300"/>
              <a:gd name="connsiteX28" fmla="*/ 2143125 w 2228850"/>
              <a:gd name="connsiteY28" fmla="*/ 247650 h 495300"/>
              <a:gd name="connsiteX29" fmla="*/ 2162175 w 2228850"/>
              <a:gd name="connsiteY29" fmla="*/ 276225 h 495300"/>
              <a:gd name="connsiteX30" fmla="*/ 2190750 w 2228850"/>
              <a:gd name="connsiteY30" fmla="*/ 304800 h 495300"/>
              <a:gd name="connsiteX31" fmla="*/ 2209800 w 2228850"/>
              <a:gd name="connsiteY31" fmla="*/ 361950 h 495300"/>
              <a:gd name="connsiteX32" fmla="*/ 2219325 w 2228850"/>
              <a:gd name="connsiteY32" fmla="*/ 390525 h 495300"/>
              <a:gd name="connsiteX33" fmla="*/ 2228850 w 2228850"/>
              <a:gd name="connsiteY33" fmla="*/ 419100 h 495300"/>
              <a:gd name="connsiteX34" fmla="*/ 2228850 w 2228850"/>
              <a:gd name="connsiteY34" fmla="*/ 4572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228850" h="495300">
                <a:moveTo>
                  <a:pt x="0" y="495300"/>
                </a:moveTo>
                <a:cubicBezTo>
                  <a:pt x="15875" y="482600"/>
                  <a:pt x="32582" y="470875"/>
                  <a:pt x="47625" y="457200"/>
                </a:cubicBezTo>
                <a:lnTo>
                  <a:pt x="133350" y="371475"/>
                </a:lnTo>
                <a:lnTo>
                  <a:pt x="190500" y="314325"/>
                </a:lnTo>
                <a:cubicBezTo>
                  <a:pt x="200025" y="304800"/>
                  <a:pt x="208727" y="294374"/>
                  <a:pt x="219075" y="285750"/>
                </a:cubicBezTo>
                <a:cubicBezTo>
                  <a:pt x="238125" y="269875"/>
                  <a:pt x="256170" y="252710"/>
                  <a:pt x="276225" y="238125"/>
                </a:cubicBezTo>
                <a:cubicBezTo>
                  <a:pt x="291197" y="227236"/>
                  <a:pt x="307666" y="218541"/>
                  <a:pt x="323850" y="209550"/>
                </a:cubicBezTo>
                <a:cubicBezTo>
                  <a:pt x="336262" y="202654"/>
                  <a:pt x="350591" y="199019"/>
                  <a:pt x="361950" y="190500"/>
                </a:cubicBezTo>
                <a:cubicBezTo>
                  <a:pt x="376318" y="179724"/>
                  <a:pt x="384649" y="161641"/>
                  <a:pt x="400050" y="152400"/>
                </a:cubicBezTo>
                <a:cubicBezTo>
                  <a:pt x="417269" y="142069"/>
                  <a:pt x="438850" y="141505"/>
                  <a:pt x="457200" y="133350"/>
                </a:cubicBezTo>
                <a:cubicBezTo>
                  <a:pt x="467661" y="128701"/>
                  <a:pt x="475536" y="119420"/>
                  <a:pt x="485775" y="114300"/>
                </a:cubicBezTo>
                <a:cubicBezTo>
                  <a:pt x="501068" y="106654"/>
                  <a:pt x="517776" y="102194"/>
                  <a:pt x="533400" y="95250"/>
                </a:cubicBezTo>
                <a:cubicBezTo>
                  <a:pt x="568448" y="79673"/>
                  <a:pt x="566537" y="75059"/>
                  <a:pt x="600075" y="66675"/>
                </a:cubicBezTo>
                <a:cubicBezTo>
                  <a:pt x="615781" y="62748"/>
                  <a:pt x="631896" y="60662"/>
                  <a:pt x="647700" y="57150"/>
                </a:cubicBezTo>
                <a:cubicBezTo>
                  <a:pt x="660479" y="54310"/>
                  <a:pt x="673021" y="50465"/>
                  <a:pt x="685800" y="47625"/>
                </a:cubicBezTo>
                <a:cubicBezTo>
                  <a:pt x="701604" y="44113"/>
                  <a:pt x="717621" y="41612"/>
                  <a:pt x="733425" y="38100"/>
                </a:cubicBezTo>
                <a:cubicBezTo>
                  <a:pt x="746204" y="35260"/>
                  <a:pt x="758645" y="30917"/>
                  <a:pt x="771525" y="28575"/>
                </a:cubicBezTo>
                <a:cubicBezTo>
                  <a:pt x="793614" y="24559"/>
                  <a:pt x="815909" y="21725"/>
                  <a:pt x="838200" y="19050"/>
                </a:cubicBezTo>
                <a:lnTo>
                  <a:pt x="1009650" y="0"/>
                </a:lnTo>
                <a:lnTo>
                  <a:pt x="1647825" y="9525"/>
                </a:lnTo>
                <a:cubicBezTo>
                  <a:pt x="1685583" y="10545"/>
                  <a:pt x="1710579" y="16389"/>
                  <a:pt x="1743075" y="28575"/>
                </a:cubicBezTo>
                <a:cubicBezTo>
                  <a:pt x="1759084" y="34578"/>
                  <a:pt x="1775206" y="40395"/>
                  <a:pt x="1790700" y="47625"/>
                </a:cubicBezTo>
                <a:cubicBezTo>
                  <a:pt x="1822867" y="62636"/>
                  <a:pt x="1857552" y="73951"/>
                  <a:pt x="1885950" y="95250"/>
                </a:cubicBezTo>
                <a:cubicBezTo>
                  <a:pt x="1898650" y="104775"/>
                  <a:pt x="1910588" y="115411"/>
                  <a:pt x="1924050" y="123825"/>
                </a:cubicBezTo>
                <a:cubicBezTo>
                  <a:pt x="2003332" y="173376"/>
                  <a:pt x="1925910" y="119992"/>
                  <a:pt x="1990725" y="152400"/>
                </a:cubicBezTo>
                <a:cubicBezTo>
                  <a:pt x="2064583" y="189329"/>
                  <a:pt x="1976051" y="157034"/>
                  <a:pt x="2047875" y="180975"/>
                </a:cubicBezTo>
                <a:cubicBezTo>
                  <a:pt x="2060575" y="190500"/>
                  <a:pt x="2073922" y="199219"/>
                  <a:pt x="2085975" y="209550"/>
                </a:cubicBezTo>
                <a:cubicBezTo>
                  <a:pt x="2096202" y="218316"/>
                  <a:pt x="2103342" y="230653"/>
                  <a:pt x="2114550" y="238125"/>
                </a:cubicBezTo>
                <a:cubicBezTo>
                  <a:pt x="2122904" y="243694"/>
                  <a:pt x="2133600" y="244475"/>
                  <a:pt x="2143125" y="247650"/>
                </a:cubicBezTo>
                <a:cubicBezTo>
                  <a:pt x="2149475" y="257175"/>
                  <a:pt x="2154846" y="267431"/>
                  <a:pt x="2162175" y="276225"/>
                </a:cubicBezTo>
                <a:cubicBezTo>
                  <a:pt x="2170799" y="286573"/>
                  <a:pt x="2184208" y="293025"/>
                  <a:pt x="2190750" y="304800"/>
                </a:cubicBezTo>
                <a:cubicBezTo>
                  <a:pt x="2200502" y="322353"/>
                  <a:pt x="2203450" y="342900"/>
                  <a:pt x="2209800" y="361950"/>
                </a:cubicBezTo>
                <a:lnTo>
                  <a:pt x="2219325" y="390525"/>
                </a:lnTo>
                <a:cubicBezTo>
                  <a:pt x="2222500" y="400050"/>
                  <a:pt x="2228850" y="409060"/>
                  <a:pt x="2228850" y="419100"/>
                </a:cubicBezTo>
                <a:lnTo>
                  <a:pt x="2228850" y="45720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6915150" y="2533650"/>
            <a:ext cx="1285875" cy="295275"/>
          </a:xfrm>
          <a:custGeom>
            <a:avLst/>
            <a:gdLst>
              <a:gd name="connsiteX0" fmla="*/ 1285875 w 1285875"/>
              <a:gd name="connsiteY0" fmla="*/ 295275 h 295275"/>
              <a:gd name="connsiteX1" fmla="*/ 1228725 w 1285875"/>
              <a:gd name="connsiteY1" fmla="*/ 247650 h 295275"/>
              <a:gd name="connsiteX2" fmla="*/ 1162050 w 1285875"/>
              <a:gd name="connsiteY2" fmla="*/ 180975 h 295275"/>
              <a:gd name="connsiteX3" fmla="*/ 1133475 w 1285875"/>
              <a:gd name="connsiteY3" fmla="*/ 152400 h 295275"/>
              <a:gd name="connsiteX4" fmla="*/ 1028700 w 1285875"/>
              <a:gd name="connsiteY4" fmla="*/ 85725 h 295275"/>
              <a:gd name="connsiteX5" fmla="*/ 933450 w 1285875"/>
              <a:gd name="connsiteY5" fmla="*/ 57150 h 295275"/>
              <a:gd name="connsiteX6" fmla="*/ 895350 w 1285875"/>
              <a:gd name="connsiteY6" fmla="*/ 38100 h 295275"/>
              <a:gd name="connsiteX7" fmla="*/ 857250 w 1285875"/>
              <a:gd name="connsiteY7" fmla="*/ 28575 h 295275"/>
              <a:gd name="connsiteX8" fmla="*/ 666750 w 1285875"/>
              <a:gd name="connsiteY8" fmla="*/ 0 h 295275"/>
              <a:gd name="connsiteX9" fmla="*/ 371475 w 1285875"/>
              <a:gd name="connsiteY9" fmla="*/ 9525 h 295275"/>
              <a:gd name="connsiteX10" fmla="*/ 314325 w 1285875"/>
              <a:gd name="connsiteY10" fmla="*/ 28575 h 295275"/>
              <a:gd name="connsiteX11" fmla="*/ 266700 w 1285875"/>
              <a:gd name="connsiteY11" fmla="*/ 38100 h 295275"/>
              <a:gd name="connsiteX12" fmla="*/ 190500 w 1285875"/>
              <a:gd name="connsiteY12" fmla="*/ 76200 h 295275"/>
              <a:gd name="connsiteX13" fmla="*/ 161925 w 1285875"/>
              <a:gd name="connsiteY13" fmla="*/ 95250 h 295275"/>
              <a:gd name="connsiteX14" fmla="*/ 76200 w 1285875"/>
              <a:gd name="connsiteY14" fmla="*/ 142875 h 295275"/>
              <a:gd name="connsiteX15" fmla="*/ 9525 w 1285875"/>
              <a:gd name="connsiteY15" fmla="*/ 238125 h 295275"/>
              <a:gd name="connsiteX16" fmla="*/ 0 w 1285875"/>
              <a:gd name="connsiteY16" fmla="*/ 26670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85875" h="295275">
                <a:moveTo>
                  <a:pt x="1285875" y="295275"/>
                </a:moveTo>
                <a:cubicBezTo>
                  <a:pt x="1266825" y="279400"/>
                  <a:pt x="1246946" y="264470"/>
                  <a:pt x="1228725" y="247650"/>
                </a:cubicBezTo>
                <a:cubicBezTo>
                  <a:pt x="1205629" y="226331"/>
                  <a:pt x="1184275" y="203200"/>
                  <a:pt x="1162050" y="180975"/>
                </a:cubicBezTo>
                <a:cubicBezTo>
                  <a:pt x="1152525" y="171450"/>
                  <a:pt x="1144683" y="159872"/>
                  <a:pt x="1133475" y="152400"/>
                </a:cubicBezTo>
                <a:cubicBezTo>
                  <a:pt x="1130790" y="150610"/>
                  <a:pt x="1039461" y="88415"/>
                  <a:pt x="1028700" y="85725"/>
                </a:cubicBezTo>
                <a:cubicBezTo>
                  <a:pt x="1001355" y="78889"/>
                  <a:pt x="956640" y="68745"/>
                  <a:pt x="933450" y="57150"/>
                </a:cubicBezTo>
                <a:cubicBezTo>
                  <a:pt x="920750" y="50800"/>
                  <a:pt x="908645" y="43086"/>
                  <a:pt x="895350" y="38100"/>
                </a:cubicBezTo>
                <a:cubicBezTo>
                  <a:pt x="883093" y="33503"/>
                  <a:pt x="870050" y="31318"/>
                  <a:pt x="857250" y="28575"/>
                </a:cubicBezTo>
                <a:cubicBezTo>
                  <a:pt x="746529" y="4849"/>
                  <a:pt x="778631" y="11188"/>
                  <a:pt x="666750" y="0"/>
                </a:cubicBezTo>
                <a:cubicBezTo>
                  <a:pt x="568325" y="3175"/>
                  <a:pt x="469629" y="1567"/>
                  <a:pt x="371475" y="9525"/>
                </a:cubicBezTo>
                <a:cubicBezTo>
                  <a:pt x="351460" y="11148"/>
                  <a:pt x="333698" y="23291"/>
                  <a:pt x="314325" y="28575"/>
                </a:cubicBezTo>
                <a:cubicBezTo>
                  <a:pt x="298706" y="32835"/>
                  <a:pt x="282575" y="34925"/>
                  <a:pt x="266700" y="38100"/>
                </a:cubicBezTo>
                <a:cubicBezTo>
                  <a:pt x="241300" y="50800"/>
                  <a:pt x="214129" y="60448"/>
                  <a:pt x="190500" y="76200"/>
                </a:cubicBezTo>
                <a:cubicBezTo>
                  <a:pt x="180975" y="82550"/>
                  <a:pt x="172164" y="90130"/>
                  <a:pt x="161925" y="95250"/>
                </a:cubicBezTo>
                <a:cubicBezTo>
                  <a:pt x="124551" y="113937"/>
                  <a:pt x="112239" y="94823"/>
                  <a:pt x="76200" y="142875"/>
                </a:cubicBezTo>
                <a:cubicBezTo>
                  <a:pt x="63159" y="160263"/>
                  <a:pt x="14216" y="224053"/>
                  <a:pt x="9525" y="238125"/>
                </a:cubicBezTo>
                <a:lnTo>
                  <a:pt x="0" y="26670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404038" y="2160601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a</a:t>
            </a:r>
            <a:endParaRPr lang="en-US" sz="2000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307898" y="4789343"/>
            <a:ext cx="1581150" cy="6477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 smtClean="0"/>
              <a:t>“</a:t>
            </a:r>
            <a:r>
              <a:rPr lang="en-US" sz="4000" dirty="0" err="1" smtClean="0"/>
              <a:t>aaaa</a:t>
            </a:r>
            <a:r>
              <a:rPr lang="en-US" sz="4000" dirty="0" smtClean="0"/>
              <a:t>”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334000" y="1371600"/>
            <a:ext cx="3048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86400" y="957294"/>
            <a:ext cx="933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START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5486400" y="5423621"/>
            <a:ext cx="76200" cy="45720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7872413" y="2797290"/>
            <a:ext cx="704850" cy="729467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5130557" y="4096529"/>
            <a:ext cx="3886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End-of-input + final state = </a:t>
            </a:r>
            <a:r>
              <a:rPr lang="en-US" sz="2000" b="1" dirty="0" smtClean="0">
                <a:latin typeface="Calibri" charset="0"/>
                <a:ea typeface="Calibri" charset="0"/>
                <a:cs typeface="Calibri" charset="0"/>
              </a:rPr>
              <a:t>accept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5524501" y="4496639"/>
            <a:ext cx="196857" cy="456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302508" y="3526757"/>
            <a:ext cx="569905" cy="620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2750344" y="2802866"/>
            <a:ext cx="704850" cy="704850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2241673" y="3570557"/>
            <a:ext cx="569905" cy="620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22015" y="4174410"/>
            <a:ext cx="3886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Not a final state but it doesn’t matter…</a:t>
            </a:r>
            <a:r>
              <a:rPr lang="en-US" sz="2000" b="1" dirty="0" smtClean="0">
                <a:latin typeface="Calibri" charset="0"/>
                <a:ea typeface="Calibri" charset="0"/>
                <a:cs typeface="Calibri" charset="0"/>
              </a:rPr>
              <a:t>accept 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if at least one path accepts.</a:t>
            </a:r>
            <a:endParaRPr lang="en-US" sz="2000" b="1" dirty="0" smtClean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13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Slightly Better Implementation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38200"/>
                <a:ext cx="8229600" cy="60198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0" dirty="0" smtClean="0"/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𝑒𝑚𝑝𝑡𝑦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         = ∅</m:t>
                    </m:r>
                  </m:oMath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    </m:t>
                      </m:r>
                      <m:r>
                        <a:rPr lang="en-US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𝜖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                    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 “” </m:t>
                          </m:r>
                        </m:e>
                      </m:d>
                    </m:oMath>
                  </m:oMathPara>
                </a14:m>
                <a:endParaRPr lang="en-US" b="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    </m:t>
                      </m:r>
                      <m:r>
                        <a:rPr lang="en-US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                    ={ “</m:t>
                      </m:r>
                      <m:r>
                        <a:rPr lang="en-US" b="0" i="1" smtClean="0">
                          <a:latin typeface="Cambria Math" charset="0"/>
                        </a:rPr>
                        <m:t>𝑐</m:t>
                      </m:r>
                      <m:r>
                        <a:rPr lang="en-US" b="0" i="1" smtClean="0">
                          <a:latin typeface="Cambria Math" charset="0"/>
                        </a:rPr>
                        <m:t>” }</m:t>
                      </m:r>
                    </m:oMath>
                  </m:oMathPara>
                </a14:m>
                <a:endParaRPr lang="en-US" b="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lang="en-US" b="0" dirty="0" smtClean="0"/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1 .  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         =</m:t>
                    </m:r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1 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charset="0"/>
                          </a:rPr>
                          <m:t>^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2 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latin typeface="Cambria Math" charset="0"/>
                      </a:rPr>
                      <m:t>1∈</m:t>
                    </m:r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𝑎𝑛𝑑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latin typeface="Cambria Math" charset="0"/>
                      </a:rPr>
                      <m:t>2∈</m:t>
                    </m:r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 }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    </m:t>
                      </m:r>
                      <m:r>
                        <a:rPr lang="en-US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                  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 “”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∪</m:t>
                      </m:r>
                      <m:r>
                        <a:rPr lang="en-US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.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:r>
                  <a:rPr lang="en-US" b="0" dirty="0" smtClean="0"/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1 </m:t>
                        </m:r>
                      </m:e>
                    </m:d>
                    <m:d>
                      <m:dPr>
                        <m:begChr m:val="|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2 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       =</m:t>
                    </m:r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∪</m:t>
                    </m:r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    </m:t>
                      </m:r>
                      <m:r>
                        <a:rPr lang="en-US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 &amp;&amp;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     =</m:t>
                      </m:r>
                      <m:r>
                        <a:rPr lang="en-US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∩</m:t>
                      </m:r>
                      <m:r>
                        <a:rPr lang="en-US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    </m:t>
                      </m:r>
                      <m:r>
                        <a:rPr lang="en-US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¬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                 = 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Σ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 −</m:t>
                      </m:r>
                      <m:r>
                        <a:rPr lang="en-US" b="0" i="1" smtClean="0">
                          <a:latin typeface="Cambria Math" charset="0"/>
                        </a:rPr>
                        <m:t>𝐿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𝑟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38200"/>
                <a:ext cx="8229600" cy="6019800"/>
              </a:xfrm>
              <a:blipFill rotWithShape="0">
                <a:blip r:embed="rId2"/>
                <a:stretch>
                  <a:fillRect l="-741" t="-80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477001" y="907382"/>
                <a:ext cx="2488450" cy="4572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Regexp</m:t>
                      </m:r>
                      <m:r>
                        <a:rPr lang="en-US" sz="24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Semantics</m:t>
                      </m:r>
                    </m:oMath>
                  </m:oMathPara>
                </a14:m>
                <a:endParaRPr lang="en-US" sz="2400" dirty="0" smtClean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1" y="907382"/>
                <a:ext cx="2488450" cy="4572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609600" y="919414"/>
            <a:ext cx="3581400" cy="11811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613611" y="2390273"/>
            <a:ext cx="4712368" cy="16764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609600" y="2017295"/>
            <a:ext cx="7543800" cy="4572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304800" y="2847473"/>
            <a:ext cx="8534400" cy="37856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Problem:</a:t>
            </a:r>
            <a:r>
              <a:rPr lang="en-US" sz="2400" dirty="0" smtClean="0"/>
              <a:t> Is string s in the language of r1 . r2?</a:t>
            </a:r>
          </a:p>
          <a:p>
            <a:endParaRPr lang="en-US" sz="2400" b="1" dirty="0"/>
          </a:p>
          <a:p>
            <a:r>
              <a:rPr lang="en-US" sz="2400" b="1" dirty="0" smtClean="0"/>
              <a:t>Slightly Better Approach: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Consider all </a:t>
            </a:r>
            <a:r>
              <a:rPr lang="en-US" sz="2400" i="1" dirty="0" err="1" smtClean="0">
                <a:solidFill>
                  <a:srgbClr val="C00000"/>
                </a:solidFill>
              </a:rPr>
              <a:t>splittings</a:t>
            </a:r>
            <a:r>
              <a:rPr lang="en-US" sz="2400" dirty="0" smtClean="0"/>
              <a:t> of s = s1 ^ s2. E.g.,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/>
              <a:t>If s = “hello”, then</a:t>
            </a:r>
          </a:p>
          <a:p>
            <a:pPr lvl="1"/>
            <a:r>
              <a:rPr lang="en-US" sz="2400" dirty="0"/>
              <a:t> </a:t>
            </a:r>
            <a:r>
              <a:rPr lang="en-US" sz="2400" dirty="0" smtClean="0"/>
              <a:t>    </a:t>
            </a:r>
            <a:r>
              <a:rPr lang="en-US" sz="2400" dirty="0" err="1" smtClean="0"/>
              <a:t>splittings</a:t>
            </a:r>
            <a:r>
              <a:rPr lang="en-US" sz="2400" dirty="0" smtClean="0"/>
              <a:t> = {(“”, “hello”), (“h”,“</a:t>
            </a:r>
            <a:r>
              <a:rPr lang="en-US" sz="2400" dirty="0" err="1" smtClean="0"/>
              <a:t>ello</a:t>
            </a:r>
            <a:r>
              <a:rPr lang="en-US" sz="2400" dirty="0" smtClean="0"/>
              <a:t>”), (“he”,“</a:t>
            </a:r>
            <a:r>
              <a:rPr lang="en-US" sz="2400" dirty="0" err="1" smtClean="0"/>
              <a:t>llo</a:t>
            </a:r>
            <a:r>
              <a:rPr lang="en-US" sz="2400" dirty="0" smtClean="0"/>
              <a:t>”), …}.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String s is in L(r1 . r2) </a:t>
            </a:r>
            <a:r>
              <a:rPr lang="en-US" sz="2400" dirty="0" err="1" smtClean="0"/>
              <a:t>iff</a:t>
            </a:r>
            <a:r>
              <a:rPr lang="en-US" sz="2400" dirty="0" smtClean="0"/>
              <a:t> there exists a splitting (s1, s2) such that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/>
              <a:t>s1 is in L(r1) and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/>
              <a:t>s2 is in L(r2).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How many </a:t>
            </a:r>
            <a:r>
              <a:rPr lang="en-US" sz="2400" dirty="0" err="1" smtClean="0"/>
              <a:t>splittings</a:t>
            </a:r>
            <a:r>
              <a:rPr lang="en-US" sz="2400" dirty="0" smtClean="0"/>
              <a:t> of a string of length </a:t>
            </a:r>
            <a:r>
              <a:rPr lang="en-US" sz="2400" b="1" i="1" dirty="0" smtClean="0"/>
              <a:t>n</a:t>
            </a:r>
            <a:r>
              <a:rPr lang="en-US" sz="2400" dirty="0" smtClean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595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116887" cy="1765300"/>
          </a:xfrm>
        </p:spPr>
        <p:txBody>
          <a:bodyPr>
            <a:normAutofit/>
          </a:bodyPr>
          <a:lstStyle/>
          <a:p>
            <a:r>
              <a:rPr lang="en-US" dirty="0" smtClean="0"/>
              <a:t>Nondeterminism without epsilon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5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Nondeterminism without Epsilon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2500" t="17778" r="28333" b="37778"/>
          <a:stretch/>
        </p:blipFill>
        <p:spPr>
          <a:xfrm>
            <a:off x="381000" y="843290"/>
            <a:ext cx="3581400" cy="304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12577" y="2024390"/>
            <a:ext cx="5431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Which </a:t>
            </a:r>
            <a:r>
              <a:rPr lang="en-US" sz="2800" dirty="0" smtClean="0"/>
              <a:t>strings does this NFA accept</a:t>
            </a:r>
            <a:r>
              <a:rPr lang="en-US" sz="2800" dirty="0" smtClean="0"/>
              <a:t>?</a:t>
            </a:r>
            <a:endParaRPr lang="en-US" sz="2800" dirty="0" smtClean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14992" y="1392551"/>
            <a:ext cx="299408" cy="89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54499" y="1010571"/>
            <a:ext cx="920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INITIAL</a:t>
            </a:r>
            <a:endParaRPr lang="en-US" sz="2000" b="1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76400" y="4267200"/>
            <a:ext cx="126028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“b”</a:t>
            </a:r>
          </a:p>
          <a:p>
            <a:r>
              <a:rPr lang="en-US" sz="2800" dirty="0" smtClean="0"/>
              <a:t>“</a:t>
            </a:r>
            <a:r>
              <a:rPr lang="en-US" sz="2800" dirty="0" err="1" smtClean="0"/>
              <a:t>ba</a:t>
            </a:r>
            <a:r>
              <a:rPr lang="en-US" sz="2800" dirty="0" smtClean="0"/>
              <a:t>”</a:t>
            </a:r>
          </a:p>
          <a:p>
            <a:r>
              <a:rPr lang="en-US" sz="2800" dirty="0" smtClean="0"/>
              <a:t>”baa”</a:t>
            </a:r>
          </a:p>
          <a:p>
            <a:r>
              <a:rPr lang="en-US" sz="2800" dirty="0" smtClean="0"/>
              <a:t>”baa…”</a:t>
            </a:r>
            <a:endParaRPr lang="en-US" sz="28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419600" y="4267200"/>
            <a:ext cx="144943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“bb”</a:t>
            </a:r>
          </a:p>
          <a:p>
            <a:r>
              <a:rPr lang="en-US" sz="2800" dirty="0" smtClean="0"/>
              <a:t>“</a:t>
            </a:r>
            <a:r>
              <a:rPr lang="en-US" sz="2800" dirty="0" err="1" smtClean="0"/>
              <a:t>bba</a:t>
            </a:r>
            <a:r>
              <a:rPr lang="en-US" sz="2800" dirty="0" smtClean="0"/>
              <a:t>”</a:t>
            </a:r>
          </a:p>
          <a:p>
            <a:r>
              <a:rPr lang="en-US" sz="2800" dirty="0" smtClean="0"/>
              <a:t>“</a:t>
            </a:r>
            <a:r>
              <a:rPr lang="en-US" sz="2800" dirty="0" err="1" smtClean="0"/>
              <a:t>bbaa</a:t>
            </a:r>
            <a:r>
              <a:rPr lang="en-US" sz="2800" dirty="0" smtClean="0"/>
              <a:t>”</a:t>
            </a:r>
          </a:p>
          <a:p>
            <a:r>
              <a:rPr lang="en-US" sz="2800" dirty="0" smtClean="0"/>
              <a:t>“</a:t>
            </a:r>
            <a:r>
              <a:rPr lang="en-US" sz="2800" dirty="0" err="1" smtClean="0"/>
              <a:t>bbaa</a:t>
            </a:r>
            <a:r>
              <a:rPr lang="en-US" sz="2800" dirty="0" smtClean="0"/>
              <a:t>…”</a:t>
            </a:r>
            <a:endParaRPr lang="en-US" sz="28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1429928" y="3879229"/>
            <a:ext cx="1506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Path Lower</a:t>
            </a:r>
            <a:endParaRPr lang="en-US" sz="2000" b="1" dirty="0" smtClean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19600" y="3915451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Path Upper</a:t>
            </a:r>
            <a:endParaRPr lang="en-US" sz="2000" b="1" dirty="0" smtClean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5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DFAs vs. NFAs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DFA: A </a:t>
            </a:r>
            <a:r>
              <a:rPr lang="en-US" b="1" i="1" dirty="0" smtClean="0">
                <a:solidFill>
                  <a:srgbClr val="C00000"/>
                </a:solidFill>
              </a:rPr>
              <a:t>deterministic</a:t>
            </a:r>
            <a:r>
              <a:rPr lang="en-US" b="1" i="1" dirty="0" smtClean="0"/>
              <a:t> </a:t>
            </a:r>
            <a:r>
              <a:rPr lang="en-US" dirty="0" smtClean="0"/>
              <a:t>finite automaton is characterized by</a:t>
            </a:r>
          </a:p>
          <a:p>
            <a:pPr lvl="1"/>
            <a:r>
              <a:rPr lang="en-US" b="1" i="1" dirty="0" smtClean="0"/>
              <a:t>Deterministic transition relation: </a:t>
            </a:r>
            <a:r>
              <a:rPr lang="en-US" dirty="0" smtClean="0"/>
              <a:t>For each state and input character, at most one next state</a:t>
            </a:r>
          </a:p>
          <a:p>
            <a:pPr lvl="1"/>
            <a:r>
              <a:rPr lang="en-US" dirty="0" smtClean="0"/>
              <a:t>Exactly one </a:t>
            </a:r>
            <a:r>
              <a:rPr lang="en-US" b="1" i="1" dirty="0" smtClean="0"/>
              <a:t>initial state</a:t>
            </a:r>
            <a:endParaRPr lang="en-US" dirty="0" smtClean="0"/>
          </a:p>
          <a:p>
            <a:pPr lvl="1"/>
            <a:r>
              <a:rPr lang="en-US" dirty="0" smtClean="0"/>
              <a:t>Typically not drawn with epsilon transitions</a:t>
            </a:r>
          </a:p>
          <a:p>
            <a:pPr lvl="1"/>
            <a:endParaRPr lang="en-US" dirty="0"/>
          </a:p>
          <a:p>
            <a:r>
              <a:rPr lang="en-US" dirty="0" smtClean="0"/>
              <a:t>NFA: A </a:t>
            </a:r>
            <a:r>
              <a:rPr lang="en-US" b="1" i="1" dirty="0" smtClean="0">
                <a:solidFill>
                  <a:srgbClr val="C00000"/>
                </a:solidFill>
              </a:rPr>
              <a:t>nondeterministic</a:t>
            </a:r>
            <a:r>
              <a:rPr lang="en-US" b="1" i="1" dirty="0" smtClean="0"/>
              <a:t> </a:t>
            </a:r>
            <a:r>
              <a:rPr lang="en-US" dirty="0" smtClean="0"/>
              <a:t>finite automaton is characterized by</a:t>
            </a:r>
          </a:p>
          <a:p>
            <a:pPr lvl="1"/>
            <a:r>
              <a:rPr lang="en-US" dirty="0" smtClean="0"/>
              <a:t>A (potentially) </a:t>
            </a:r>
            <a:r>
              <a:rPr lang="en-US" b="1" i="1" dirty="0" smtClean="0"/>
              <a:t>nondeterministic transition relation</a:t>
            </a:r>
            <a:r>
              <a:rPr lang="en-US" dirty="0" smtClean="0"/>
              <a:t>: For each state and input character, possibly more than one next state</a:t>
            </a:r>
          </a:p>
          <a:p>
            <a:pPr lvl="1"/>
            <a:r>
              <a:rPr lang="en-US" dirty="0" smtClean="0"/>
              <a:t>Possibly many </a:t>
            </a:r>
            <a:r>
              <a:rPr lang="en-US" b="1" i="1" dirty="0" smtClean="0"/>
              <a:t>initial states</a:t>
            </a:r>
          </a:p>
          <a:p>
            <a:pPr lvl="1"/>
            <a:r>
              <a:rPr lang="en-US" dirty="0" smtClean="0"/>
              <a:t>Typically drawn using epsilon transitions, though an automaton may be nondeterministic even without epsilon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</a:p>
          <a:p>
            <a:pPr lvl="1"/>
            <a:endParaRPr lang="en-US" dirty="0">
              <a:solidFill>
                <a:srgbClr val="C00000"/>
              </a:solidFill>
            </a:endParaRPr>
          </a:p>
          <a:p>
            <a:r>
              <a:rPr lang="en-US" dirty="0" smtClean="0">
                <a:solidFill>
                  <a:srgbClr val="C00000"/>
                </a:solidFill>
              </a:rPr>
              <a:t>Every DFA is trivially also an NFA. 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87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116887" cy="1765300"/>
          </a:xfrm>
        </p:spPr>
        <p:txBody>
          <a:bodyPr>
            <a:normAutofit/>
          </a:bodyPr>
          <a:lstStyle/>
          <a:p>
            <a:r>
              <a:rPr lang="en-US" dirty="0" smtClean="0"/>
              <a:t>NFA-&gt;</a:t>
            </a:r>
            <a:r>
              <a:rPr lang="en-US" dirty="0" smtClean="0"/>
              <a:t>DFA: </a:t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 err="1" smtClean="0"/>
              <a:t>Powerset</a:t>
            </a:r>
            <a:r>
              <a:rPr lang="en-US" dirty="0" smtClean="0"/>
              <a:t>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47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4864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Reducing NFAs to DFAs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0000" r="7500" b="43333"/>
          <a:stretch/>
        </p:blipFill>
        <p:spPr>
          <a:xfrm>
            <a:off x="304800" y="1524000"/>
            <a:ext cx="8458200" cy="2514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933575" y="1943040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a</a:t>
            </a:r>
            <a:endParaRPr lang="en-US" sz="2000" dirty="0" smtClean="0"/>
          </a:p>
        </p:txBody>
      </p:sp>
      <p:sp>
        <p:nvSpPr>
          <p:cNvPr id="22" name="Freeform 21"/>
          <p:cNvSpPr/>
          <p:nvPr/>
        </p:nvSpPr>
        <p:spPr>
          <a:xfrm>
            <a:off x="819150" y="2343150"/>
            <a:ext cx="2228850" cy="495300"/>
          </a:xfrm>
          <a:custGeom>
            <a:avLst/>
            <a:gdLst>
              <a:gd name="connsiteX0" fmla="*/ 0 w 2228850"/>
              <a:gd name="connsiteY0" fmla="*/ 495300 h 495300"/>
              <a:gd name="connsiteX1" fmla="*/ 47625 w 2228850"/>
              <a:gd name="connsiteY1" fmla="*/ 457200 h 495300"/>
              <a:gd name="connsiteX2" fmla="*/ 133350 w 2228850"/>
              <a:gd name="connsiteY2" fmla="*/ 371475 h 495300"/>
              <a:gd name="connsiteX3" fmla="*/ 190500 w 2228850"/>
              <a:gd name="connsiteY3" fmla="*/ 314325 h 495300"/>
              <a:gd name="connsiteX4" fmla="*/ 219075 w 2228850"/>
              <a:gd name="connsiteY4" fmla="*/ 285750 h 495300"/>
              <a:gd name="connsiteX5" fmla="*/ 276225 w 2228850"/>
              <a:gd name="connsiteY5" fmla="*/ 238125 h 495300"/>
              <a:gd name="connsiteX6" fmla="*/ 323850 w 2228850"/>
              <a:gd name="connsiteY6" fmla="*/ 209550 h 495300"/>
              <a:gd name="connsiteX7" fmla="*/ 361950 w 2228850"/>
              <a:gd name="connsiteY7" fmla="*/ 190500 h 495300"/>
              <a:gd name="connsiteX8" fmla="*/ 400050 w 2228850"/>
              <a:gd name="connsiteY8" fmla="*/ 152400 h 495300"/>
              <a:gd name="connsiteX9" fmla="*/ 457200 w 2228850"/>
              <a:gd name="connsiteY9" fmla="*/ 133350 h 495300"/>
              <a:gd name="connsiteX10" fmla="*/ 485775 w 2228850"/>
              <a:gd name="connsiteY10" fmla="*/ 114300 h 495300"/>
              <a:gd name="connsiteX11" fmla="*/ 533400 w 2228850"/>
              <a:gd name="connsiteY11" fmla="*/ 95250 h 495300"/>
              <a:gd name="connsiteX12" fmla="*/ 600075 w 2228850"/>
              <a:gd name="connsiteY12" fmla="*/ 66675 h 495300"/>
              <a:gd name="connsiteX13" fmla="*/ 647700 w 2228850"/>
              <a:gd name="connsiteY13" fmla="*/ 57150 h 495300"/>
              <a:gd name="connsiteX14" fmla="*/ 685800 w 2228850"/>
              <a:gd name="connsiteY14" fmla="*/ 47625 h 495300"/>
              <a:gd name="connsiteX15" fmla="*/ 733425 w 2228850"/>
              <a:gd name="connsiteY15" fmla="*/ 38100 h 495300"/>
              <a:gd name="connsiteX16" fmla="*/ 771525 w 2228850"/>
              <a:gd name="connsiteY16" fmla="*/ 28575 h 495300"/>
              <a:gd name="connsiteX17" fmla="*/ 838200 w 2228850"/>
              <a:gd name="connsiteY17" fmla="*/ 19050 h 495300"/>
              <a:gd name="connsiteX18" fmla="*/ 1009650 w 2228850"/>
              <a:gd name="connsiteY18" fmla="*/ 0 h 495300"/>
              <a:gd name="connsiteX19" fmla="*/ 1647825 w 2228850"/>
              <a:gd name="connsiteY19" fmla="*/ 9525 h 495300"/>
              <a:gd name="connsiteX20" fmla="*/ 1743075 w 2228850"/>
              <a:gd name="connsiteY20" fmla="*/ 28575 h 495300"/>
              <a:gd name="connsiteX21" fmla="*/ 1790700 w 2228850"/>
              <a:gd name="connsiteY21" fmla="*/ 47625 h 495300"/>
              <a:gd name="connsiteX22" fmla="*/ 1885950 w 2228850"/>
              <a:gd name="connsiteY22" fmla="*/ 95250 h 495300"/>
              <a:gd name="connsiteX23" fmla="*/ 1924050 w 2228850"/>
              <a:gd name="connsiteY23" fmla="*/ 123825 h 495300"/>
              <a:gd name="connsiteX24" fmla="*/ 1990725 w 2228850"/>
              <a:gd name="connsiteY24" fmla="*/ 152400 h 495300"/>
              <a:gd name="connsiteX25" fmla="*/ 2047875 w 2228850"/>
              <a:gd name="connsiteY25" fmla="*/ 180975 h 495300"/>
              <a:gd name="connsiteX26" fmla="*/ 2085975 w 2228850"/>
              <a:gd name="connsiteY26" fmla="*/ 209550 h 495300"/>
              <a:gd name="connsiteX27" fmla="*/ 2114550 w 2228850"/>
              <a:gd name="connsiteY27" fmla="*/ 238125 h 495300"/>
              <a:gd name="connsiteX28" fmla="*/ 2143125 w 2228850"/>
              <a:gd name="connsiteY28" fmla="*/ 247650 h 495300"/>
              <a:gd name="connsiteX29" fmla="*/ 2162175 w 2228850"/>
              <a:gd name="connsiteY29" fmla="*/ 276225 h 495300"/>
              <a:gd name="connsiteX30" fmla="*/ 2190750 w 2228850"/>
              <a:gd name="connsiteY30" fmla="*/ 304800 h 495300"/>
              <a:gd name="connsiteX31" fmla="*/ 2209800 w 2228850"/>
              <a:gd name="connsiteY31" fmla="*/ 361950 h 495300"/>
              <a:gd name="connsiteX32" fmla="*/ 2219325 w 2228850"/>
              <a:gd name="connsiteY32" fmla="*/ 390525 h 495300"/>
              <a:gd name="connsiteX33" fmla="*/ 2228850 w 2228850"/>
              <a:gd name="connsiteY33" fmla="*/ 419100 h 495300"/>
              <a:gd name="connsiteX34" fmla="*/ 2228850 w 2228850"/>
              <a:gd name="connsiteY34" fmla="*/ 4572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228850" h="495300">
                <a:moveTo>
                  <a:pt x="0" y="495300"/>
                </a:moveTo>
                <a:cubicBezTo>
                  <a:pt x="15875" y="482600"/>
                  <a:pt x="32582" y="470875"/>
                  <a:pt x="47625" y="457200"/>
                </a:cubicBezTo>
                <a:lnTo>
                  <a:pt x="133350" y="371475"/>
                </a:lnTo>
                <a:lnTo>
                  <a:pt x="190500" y="314325"/>
                </a:lnTo>
                <a:cubicBezTo>
                  <a:pt x="200025" y="304800"/>
                  <a:pt x="208727" y="294374"/>
                  <a:pt x="219075" y="285750"/>
                </a:cubicBezTo>
                <a:cubicBezTo>
                  <a:pt x="238125" y="269875"/>
                  <a:pt x="256170" y="252710"/>
                  <a:pt x="276225" y="238125"/>
                </a:cubicBezTo>
                <a:cubicBezTo>
                  <a:pt x="291197" y="227236"/>
                  <a:pt x="307666" y="218541"/>
                  <a:pt x="323850" y="209550"/>
                </a:cubicBezTo>
                <a:cubicBezTo>
                  <a:pt x="336262" y="202654"/>
                  <a:pt x="350591" y="199019"/>
                  <a:pt x="361950" y="190500"/>
                </a:cubicBezTo>
                <a:cubicBezTo>
                  <a:pt x="376318" y="179724"/>
                  <a:pt x="384649" y="161641"/>
                  <a:pt x="400050" y="152400"/>
                </a:cubicBezTo>
                <a:cubicBezTo>
                  <a:pt x="417269" y="142069"/>
                  <a:pt x="438850" y="141505"/>
                  <a:pt x="457200" y="133350"/>
                </a:cubicBezTo>
                <a:cubicBezTo>
                  <a:pt x="467661" y="128701"/>
                  <a:pt x="475536" y="119420"/>
                  <a:pt x="485775" y="114300"/>
                </a:cubicBezTo>
                <a:cubicBezTo>
                  <a:pt x="501068" y="106654"/>
                  <a:pt x="517776" y="102194"/>
                  <a:pt x="533400" y="95250"/>
                </a:cubicBezTo>
                <a:cubicBezTo>
                  <a:pt x="568448" y="79673"/>
                  <a:pt x="566537" y="75059"/>
                  <a:pt x="600075" y="66675"/>
                </a:cubicBezTo>
                <a:cubicBezTo>
                  <a:pt x="615781" y="62748"/>
                  <a:pt x="631896" y="60662"/>
                  <a:pt x="647700" y="57150"/>
                </a:cubicBezTo>
                <a:cubicBezTo>
                  <a:pt x="660479" y="54310"/>
                  <a:pt x="673021" y="50465"/>
                  <a:pt x="685800" y="47625"/>
                </a:cubicBezTo>
                <a:cubicBezTo>
                  <a:pt x="701604" y="44113"/>
                  <a:pt x="717621" y="41612"/>
                  <a:pt x="733425" y="38100"/>
                </a:cubicBezTo>
                <a:cubicBezTo>
                  <a:pt x="746204" y="35260"/>
                  <a:pt x="758645" y="30917"/>
                  <a:pt x="771525" y="28575"/>
                </a:cubicBezTo>
                <a:cubicBezTo>
                  <a:pt x="793614" y="24559"/>
                  <a:pt x="815909" y="21725"/>
                  <a:pt x="838200" y="19050"/>
                </a:cubicBezTo>
                <a:lnTo>
                  <a:pt x="1009650" y="0"/>
                </a:lnTo>
                <a:lnTo>
                  <a:pt x="1647825" y="9525"/>
                </a:lnTo>
                <a:cubicBezTo>
                  <a:pt x="1685583" y="10545"/>
                  <a:pt x="1710579" y="16389"/>
                  <a:pt x="1743075" y="28575"/>
                </a:cubicBezTo>
                <a:cubicBezTo>
                  <a:pt x="1759084" y="34578"/>
                  <a:pt x="1775206" y="40395"/>
                  <a:pt x="1790700" y="47625"/>
                </a:cubicBezTo>
                <a:cubicBezTo>
                  <a:pt x="1822867" y="62636"/>
                  <a:pt x="1857552" y="73951"/>
                  <a:pt x="1885950" y="95250"/>
                </a:cubicBezTo>
                <a:cubicBezTo>
                  <a:pt x="1898650" y="104775"/>
                  <a:pt x="1910588" y="115411"/>
                  <a:pt x="1924050" y="123825"/>
                </a:cubicBezTo>
                <a:cubicBezTo>
                  <a:pt x="2003332" y="173376"/>
                  <a:pt x="1925910" y="119992"/>
                  <a:pt x="1990725" y="152400"/>
                </a:cubicBezTo>
                <a:cubicBezTo>
                  <a:pt x="2064583" y="189329"/>
                  <a:pt x="1976051" y="157034"/>
                  <a:pt x="2047875" y="180975"/>
                </a:cubicBezTo>
                <a:cubicBezTo>
                  <a:pt x="2060575" y="190500"/>
                  <a:pt x="2073922" y="199219"/>
                  <a:pt x="2085975" y="209550"/>
                </a:cubicBezTo>
                <a:cubicBezTo>
                  <a:pt x="2096202" y="218316"/>
                  <a:pt x="2103342" y="230653"/>
                  <a:pt x="2114550" y="238125"/>
                </a:cubicBezTo>
                <a:cubicBezTo>
                  <a:pt x="2122904" y="243694"/>
                  <a:pt x="2133600" y="244475"/>
                  <a:pt x="2143125" y="247650"/>
                </a:cubicBezTo>
                <a:cubicBezTo>
                  <a:pt x="2149475" y="257175"/>
                  <a:pt x="2154846" y="267431"/>
                  <a:pt x="2162175" y="276225"/>
                </a:cubicBezTo>
                <a:cubicBezTo>
                  <a:pt x="2170799" y="286573"/>
                  <a:pt x="2184208" y="293025"/>
                  <a:pt x="2190750" y="304800"/>
                </a:cubicBezTo>
                <a:cubicBezTo>
                  <a:pt x="2200502" y="322353"/>
                  <a:pt x="2203450" y="342900"/>
                  <a:pt x="2209800" y="361950"/>
                </a:cubicBezTo>
                <a:lnTo>
                  <a:pt x="2219325" y="390525"/>
                </a:lnTo>
                <a:cubicBezTo>
                  <a:pt x="2222500" y="400050"/>
                  <a:pt x="2228850" y="409060"/>
                  <a:pt x="2228850" y="419100"/>
                </a:cubicBezTo>
                <a:lnTo>
                  <a:pt x="2228850" y="45720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6915150" y="2533650"/>
            <a:ext cx="1285875" cy="295275"/>
          </a:xfrm>
          <a:custGeom>
            <a:avLst/>
            <a:gdLst>
              <a:gd name="connsiteX0" fmla="*/ 1285875 w 1285875"/>
              <a:gd name="connsiteY0" fmla="*/ 295275 h 295275"/>
              <a:gd name="connsiteX1" fmla="*/ 1228725 w 1285875"/>
              <a:gd name="connsiteY1" fmla="*/ 247650 h 295275"/>
              <a:gd name="connsiteX2" fmla="*/ 1162050 w 1285875"/>
              <a:gd name="connsiteY2" fmla="*/ 180975 h 295275"/>
              <a:gd name="connsiteX3" fmla="*/ 1133475 w 1285875"/>
              <a:gd name="connsiteY3" fmla="*/ 152400 h 295275"/>
              <a:gd name="connsiteX4" fmla="*/ 1028700 w 1285875"/>
              <a:gd name="connsiteY4" fmla="*/ 85725 h 295275"/>
              <a:gd name="connsiteX5" fmla="*/ 933450 w 1285875"/>
              <a:gd name="connsiteY5" fmla="*/ 57150 h 295275"/>
              <a:gd name="connsiteX6" fmla="*/ 895350 w 1285875"/>
              <a:gd name="connsiteY6" fmla="*/ 38100 h 295275"/>
              <a:gd name="connsiteX7" fmla="*/ 857250 w 1285875"/>
              <a:gd name="connsiteY7" fmla="*/ 28575 h 295275"/>
              <a:gd name="connsiteX8" fmla="*/ 666750 w 1285875"/>
              <a:gd name="connsiteY8" fmla="*/ 0 h 295275"/>
              <a:gd name="connsiteX9" fmla="*/ 371475 w 1285875"/>
              <a:gd name="connsiteY9" fmla="*/ 9525 h 295275"/>
              <a:gd name="connsiteX10" fmla="*/ 314325 w 1285875"/>
              <a:gd name="connsiteY10" fmla="*/ 28575 h 295275"/>
              <a:gd name="connsiteX11" fmla="*/ 266700 w 1285875"/>
              <a:gd name="connsiteY11" fmla="*/ 38100 h 295275"/>
              <a:gd name="connsiteX12" fmla="*/ 190500 w 1285875"/>
              <a:gd name="connsiteY12" fmla="*/ 76200 h 295275"/>
              <a:gd name="connsiteX13" fmla="*/ 161925 w 1285875"/>
              <a:gd name="connsiteY13" fmla="*/ 95250 h 295275"/>
              <a:gd name="connsiteX14" fmla="*/ 76200 w 1285875"/>
              <a:gd name="connsiteY14" fmla="*/ 142875 h 295275"/>
              <a:gd name="connsiteX15" fmla="*/ 9525 w 1285875"/>
              <a:gd name="connsiteY15" fmla="*/ 238125 h 295275"/>
              <a:gd name="connsiteX16" fmla="*/ 0 w 1285875"/>
              <a:gd name="connsiteY16" fmla="*/ 26670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85875" h="295275">
                <a:moveTo>
                  <a:pt x="1285875" y="295275"/>
                </a:moveTo>
                <a:cubicBezTo>
                  <a:pt x="1266825" y="279400"/>
                  <a:pt x="1246946" y="264470"/>
                  <a:pt x="1228725" y="247650"/>
                </a:cubicBezTo>
                <a:cubicBezTo>
                  <a:pt x="1205629" y="226331"/>
                  <a:pt x="1184275" y="203200"/>
                  <a:pt x="1162050" y="180975"/>
                </a:cubicBezTo>
                <a:cubicBezTo>
                  <a:pt x="1152525" y="171450"/>
                  <a:pt x="1144683" y="159872"/>
                  <a:pt x="1133475" y="152400"/>
                </a:cubicBezTo>
                <a:cubicBezTo>
                  <a:pt x="1130790" y="150610"/>
                  <a:pt x="1039461" y="88415"/>
                  <a:pt x="1028700" y="85725"/>
                </a:cubicBezTo>
                <a:cubicBezTo>
                  <a:pt x="1001355" y="78889"/>
                  <a:pt x="956640" y="68745"/>
                  <a:pt x="933450" y="57150"/>
                </a:cubicBezTo>
                <a:cubicBezTo>
                  <a:pt x="920750" y="50800"/>
                  <a:pt x="908645" y="43086"/>
                  <a:pt x="895350" y="38100"/>
                </a:cubicBezTo>
                <a:cubicBezTo>
                  <a:pt x="883093" y="33503"/>
                  <a:pt x="870050" y="31318"/>
                  <a:pt x="857250" y="28575"/>
                </a:cubicBezTo>
                <a:cubicBezTo>
                  <a:pt x="746529" y="4849"/>
                  <a:pt x="778631" y="11188"/>
                  <a:pt x="666750" y="0"/>
                </a:cubicBezTo>
                <a:cubicBezTo>
                  <a:pt x="568325" y="3175"/>
                  <a:pt x="469629" y="1567"/>
                  <a:pt x="371475" y="9525"/>
                </a:cubicBezTo>
                <a:cubicBezTo>
                  <a:pt x="351460" y="11148"/>
                  <a:pt x="333698" y="23291"/>
                  <a:pt x="314325" y="28575"/>
                </a:cubicBezTo>
                <a:cubicBezTo>
                  <a:pt x="298706" y="32835"/>
                  <a:pt x="282575" y="34925"/>
                  <a:pt x="266700" y="38100"/>
                </a:cubicBezTo>
                <a:cubicBezTo>
                  <a:pt x="241300" y="50800"/>
                  <a:pt x="214129" y="60448"/>
                  <a:pt x="190500" y="76200"/>
                </a:cubicBezTo>
                <a:cubicBezTo>
                  <a:pt x="180975" y="82550"/>
                  <a:pt x="172164" y="90130"/>
                  <a:pt x="161925" y="95250"/>
                </a:cubicBezTo>
                <a:cubicBezTo>
                  <a:pt x="124551" y="113937"/>
                  <a:pt x="112239" y="94823"/>
                  <a:pt x="76200" y="142875"/>
                </a:cubicBezTo>
                <a:cubicBezTo>
                  <a:pt x="63159" y="160263"/>
                  <a:pt x="14216" y="224053"/>
                  <a:pt x="9525" y="238125"/>
                </a:cubicBezTo>
                <a:lnTo>
                  <a:pt x="0" y="26670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404038" y="2160601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a</a:t>
            </a:r>
            <a:endParaRPr lang="en-US" sz="2000" dirty="0" smtClean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334000" y="1371600"/>
            <a:ext cx="3048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86400" y="957294"/>
            <a:ext cx="933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START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9100" y="4083159"/>
            <a:ext cx="38861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It might seem like NFAs are strictly more powerful than DFAs – they can guess! </a:t>
            </a:r>
            <a:endParaRPr lang="en-US" sz="2800" b="1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24452" y="4031901"/>
            <a:ext cx="38861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In fact, they recognize exactly the same set of languages.</a:t>
            </a:r>
          </a:p>
          <a:p>
            <a:endParaRPr lang="en-US" sz="2800" b="1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800" b="1" dirty="0" smtClean="0">
                <a:latin typeface="Calibri" charset="0"/>
                <a:ea typeface="Calibri" charset="0"/>
                <a:cs typeface="Calibri" charset="0"/>
              </a:rPr>
              <a:t>Skeptical?</a:t>
            </a:r>
            <a:endParaRPr 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5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4864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Epsilon Closure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0000" r="7500" b="43333"/>
          <a:stretch/>
        </p:blipFill>
        <p:spPr>
          <a:xfrm>
            <a:off x="304800" y="1524000"/>
            <a:ext cx="8458200" cy="2514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933575" y="1943040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a</a:t>
            </a:r>
            <a:endParaRPr lang="en-US" sz="2000" dirty="0" smtClean="0"/>
          </a:p>
        </p:txBody>
      </p:sp>
      <p:sp>
        <p:nvSpPr>
          <p:cNvPr id="22" name="Freeform 21"/>
          <p:cNvSpPr/>
          <p:nvPr/>
        </p:nvSpPr>
        <p:spPr>
          <a:xfrm>
            <a:off x="819150" y="2343150"/>
            <a:ext cx="2228850" cy="495300"/>
          </a:xfrm>
          <a:custGeom>
            <a:avLst/>
            <a:gdLst>
              <a:gd name="connsiteX0" fmla="*/ 0 w 2228850"/>
              <a:gd name="connsiteY0" fmla="*/ 495300 h 495300"/>
              <a:gd name="connsiteX1" fmla="*/ 47625 w 2228850"/>
              <a:gd name="connsiteY1" fmla="*/ 457200 h 495300"/>
              <a:gd name="connsiteX2" fmla="*/ 133350 w 2228850"/>
              <a:gd name="connsiteY2" fmla="*/ 371475 h 495300"/>
              <a:gd name="connsiteX3" fmla="*/ 190500 w 2228850"/>
              <a:gd name="connsiteY3" fmla="*/ 314325 h 495300"/>
              <a:gd name="connsiteX4" fmla="*/ 219075 w 2228850"/>
              <a:gd name="connsiteY4" fmla="*/ 285750 h 495300"/>
              <a:gd name="connsiteX5" fmla="*/ 276225 w 2228850"/>
              <a:gd name="connsiteY5" fmla="*/ 238125 h 495300"/>
              <a:gd name="connsiteX6" fmla="*/ 323850 w 2228850"/>
              <a:gd name="connsiteY6" fmla="*/ 209550 h 495300"/>
              <a:gd name="connsiteX7" fmla="*/ 361950 w 2228850"/>
              <a:gd name="connsiteY7" fmla="*/ 190500 h 495300"/>
              <a:gd name="connsiteX8" fmla="*/ 400050 w 2228850"/>
              <a:gd name="connsiteY8" fmla="*/ 152400 h 495300"/>
              <a:gd name="connsiteX9" fmla="*/ 457200 w 2228850"/>
              <a:gd name="connsiteY9" fmla="*/ 133350 h 495300"/>
              <a:gd name="connsiteX10" fmla="*/ 485775 w 2228850"/>
              <a:gd name="connsiteY10" fmla="*/ 114300 h 495300"/>
              <a:gd name="connsiteX11" fmla="*/ 533400 w 2228850"/>
              <a:gd name="connsiteY11" fmla="*/ 95250 h 495300"/>
              <a:gd name="connsiteX12" fmla="*/ 600075 w 2228850"/>
              <a:gd name="connsiteY12" fmla="*/ 66675 h 495300"/>
              <a:gd name="connsiteX13" fmla="*/ 647700 w 2228850"/>
              <a:gd name="connsiteY13" fmla="*/ 57150 h 495300"/>
              <a:gd name="connsiteX14" fmla="*/ 685800 w 2228850"/>
              <a:gd name="connsiteY14" fmla="*/ 47625 h 495300"/>
              <a:gd name="connsiteX15" fmla="*/ 733425 w 2228850"/>
              <a:gd name="connsiteY15" fmla="*/ 38100 h 495300"/>
              <a:gd name="connsiteX16" fmla="*/ 771525 w 2228850"/>
              <a:gd name="connsiteY16" fmla="*/ 28575 h 495300"/>
              <a:gd name="connsiteX17" fmla="*/ 838200 w 2228850"/>
              <a:gd name="connsiteY17" fmla="*/ 19050 h 495300"/>
              <a:gd name="connsiteX18" fmla="*/ 1009650 w 2228850"/>
              <a:gd name="connsiteY18" fmla="*/ 0 h 495300"/>
              <a:gd name="connsiteX19" fmla="*/ 1647825 w 2228850"/>
              <a:gd name="connsiteY19" fmla="*/ 9525 h 495300"/>
              <a:gd name="connsiteX20" fmla="*/ 1743075 w 2228850"/>
              <a:gd name="connsiteY20" fmla="*/ 28575 h 495300"/>
              <a:gd name="connsiteX21" fmla="*/ 1790700 w 2228850"/>
              <a:gd name="connsiteY21" fmla="*/ 47625 h 495300"/>
              <a:gd name="connsiteX22" fmla="*/ 1885950 w 2228850"/>
              <a:gd name="connsiteY22" fmla="*/ 95250 h 495300"/>
              <a:gd name="connsiteX23" fmla="*/ 1924050 w 2228850"/>
              <a:gd name="connsiteY23" fmla="*/ 123825 h 495300"/>
              <a:gd name="connsiteX24" fmla="*/ 1990725 w 2228850"/>
              <a:gd name="connsiteY24" fmla="*/ 152400 h 495300"/>
              <a:gd name="connsiteX25" fmla="*/ 2047875 w 2228850"/>
              <a:gd name="connsiteY25" fmla="*/ 180975 h 495300"/>
              <a:gd name="connsiteX26" fmla="*/ 2085975 w 2228850"/>
              <a:gd name="connsiteY26" fmla="*/ 209550 h 495300"/>
              <a:gd name="connsiteX27" fmla="*/ 2114550 w 2228850"/>
              <a:gd name="connsiteY27" fmla="*/ 238125 h 495300"/>
              <a:gd name="connsiteX28" fmla="*/ 2143125 w 2228850"/>
              <a:gd name="connsiteY28" fmla="*/ 247650 h 495300"/>
              <a:gd name="connsiteX29" fmla="*/ 2162175 w 2228850"/>
              <a:gd name="connsiteY29" fmla="*/ 276225 h 495300"/>
              <a:gd name="connsiteX30" fmla="*/ 2190750 w 2228850"/>
              <a:gd name="connsiteY30" fmla="*/ 304800 h 495300"/>
              <a:gd name="connsiteX31" fmla="*/ 2209800 w 2228850"/>
              <a:gd name="connsiteY31" fmla="*/ 361950 h 495300"/>
              <a:gd name="connsiteX32" fmla="*/ 2219325 w 2228850"/>
              <a:gd name="connsiteY32" fmla="*/ 390525 h 495300"/>
              <a:gd name="connsiteX33" fmla="*/ 2228850 w 2228850"/>
              <a:gd name="connsiteY33" fmla="*/ 419100 h 495300"/>
              <a:gd name="connsiteX34" fmla="*/ 2228850 w 2228850"/>
              <a:gd name="connsiteY34" fmla="*/ 4572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228850" h="495300">
                <a:moveTo>
                  <a:pt x="0" y="495300"/>
                </a:moveTo>
                <a:cubicBezTo>
                  <a:pt x="15875" y="482600"/>
                  <a:pt x="32582" y="470875"/>
                  <a:pt x="47625" y="457200"/>
                </a:cubicBezTo>
                <a:lnTo>
                  <a:pt x="133350" y="371475"/>
                </a:lnTo>
                <a:lnTo>
                  <a:pt x="190500" y="314325"/>
                </a:lnTo>
                <a:cubicBezTo>
                  <a:pt x="200025" y="304800"/>
                  <a:pt x="208727" y="294374"/>
                  <a:pt x="219075" y="285750"/>
                </a:cubicBezTo>
                <a:cubicBezTo>
                  <a:pt x="238125" y="269875"/>
                  <a:pt x="256170" y="252710"/>
                  <a:pt x="276225" y="238125"/>
                </a:cubicBezTo>
                <a:cubicBezTo>
                  <a:pt x="291197" y="227236"/>
                  <a:pt x="307666" y="218541"/>
                  <a:pt x="323850" y="209550"/>
                </a:cubicBezTo>
                <a:cubicBezTo>
                  <a:pt x="336262" y="202654"/>
                  <a:pt x="350591" y="199019"/>
                  <a:pt x="361950" y="190500"/>
                </a:cubicBezTo>
                <a:cubicBezTo>
                  <a:pt x="376318" y="179724"/>
                  <a:pt x="384649" y="161641"/>
                  <a:pt x="400050" y="152400"/>
                </a:cubicBezTo>
                <a:cubicBezTo>
                  <a:pt x="417269" y="142069"/>
                  <a:pt x="438850" y="141505"/>
                  <a:pt x="457200" y="133350"/>
                </a:cubicBezTo>
                <a:cubicBezTo>
                  <a:pt x="467661" y="128701"/>
                  <a:pt x="475536" y="119420"/>
                  <a:pt x="485775" y="114300"/>
                </a:cubicBezTo>
                <a:cubicBezTo>
                  <a:pt x="501068" y="106654"/>
                  <a:pt x="517776" y="102194"/>
                  <a:pt x="533400" y="95250"/>
                </a:cubicBezTo>
                <a:cubicBezTo>
                  <a:pt x="568448" y="79673"/>
                  <a:pt x="566537" y="75059"/>
                  <a:pt x="600075" y="66675"/>
                </a:cubicBezTo>
                <a:cubicBezTo>
                  <a:pt x="615781" y="62748"/>
                  <a:pt x="631896" y="60662"/>
                  <a:pt x="647700" y="57150"/>
                </a:cubicBezTo>
                <a:cubicBezTo>
                  <a:pt x="660479" y="54310"/>
                  <a:pt x="673021" y="50465"/>
                  <a:pt x="685800" y="47625"/>
                </a:cubicBezTo>
                <a:cubicBezTo>
                  <a:pt x="701604" y="44113"/>
                  <a:pt x="717621" y="41612"/>
                  <a:pt x="733425" y="38100"/>
                </a:cubicBezTo>
                <a:cubicBezTo>
                  <a:pt x="746204" y="35260"/>
                  <a:pt x="758645" y="30917"/>
                  <a:pt x="771525" y="28575"/>
                </a:cubicBezTo>
                <a:cubicBezTo>
                  <a:pt x="793614" y="24559"/>
                  <a:pt x="815909" y="21725"/>
                  <a:pt x="838200" y="19050"/>
                </a:cubicBezTo>
                <a:lnTo>
                  <a:pt x="1009650" y="0"/>
                </a:lnTo>
                <a:lnTo>
                  <a:pt x="1647825" y="9525"/>
                </a:lnTo>
                <a:cubicBezTo>
                  <a:pt x="1685583" y="10545"/>
                  <a:pt x="1710579" y="16389"/>
                  <a:pt x="1743075" y="28575"/>
                </a:cubicBezTo>
                <a:cubicBezTo>
                  <a:pt x="1759084" y="34578"/>
                  <a:pt x="1775206" y="40395"/>
                  <a:pt x="1790700" y="47625"/>
                </a:cubicBezTo>
                <a:cubicBezTo>
                  <a:pt x="1822867" y="62636"/>
                  <a:pt x="1857552" y="73951"/>
                  <a:pt x="1885950" y="95250"/>
                </a:cubicBezTo>
                <a:cubicBezTo>
                  <a:pt x="1898650" y="104775"/>
                  <a:pt x="1910588" y="115411"/>
                  <a:pt x="1924050" y="123825"/>
                </a:cubicBezTo>
                <a:cubicBezTo>
                  <a:pt x="2003332" y="173376"/>
                  <a:pt x="1925910" y="119992"/>
                  <a:pt x="1990725" y="152400"/>
                </a:cubicBezTo>
                <a:cubicBezTo>
                  <a:pt x="2064583" y="189329"/>
                  <a:pt x="1976051" y="157034"/>
                  <a:pt x="2047875" y="180975"/>
                </a:cubicBezTo>
                <a:cubicBezTo>
                  <a:pt x="2060575" y="190500"/>
                  <a:pt x="2073922" y="199219"/>
                  <a:pt x="2085975" y="209550"/>
                </a:cubicBezTo>
                <a:cubicBezTo>
                  <a:pt x="2096202" y="218316"/>
                  <a:pt x="2103342" y="230653"/>
                  <a:pt x="2114550" y="238125"/>
                </a:cubicBezTo>
                <a:cubicBezTo>
                  <a:pt x="2122904" y="243694"/>
                  <a:pt x="2133600" y="244475"/>
                  <a:pt x="2143125" y="247650"/>
                </a:cubicBezTo>
                <a:cubicBezTo>
                  <a:pt x="2149475" y="257175"/>
                  <a:pt x="2154846" y="267431"/>
                  <a:pt x="2162175" y="276225"/>
                </a:cubicBezTo>
                <a:cubicBezTo>
                  <a:pt x="2170799" y="286573"/>
                  <a:pt x="2184208" y="293025"/>
                  <a:pt x="2190750" y="304800"/>
                </a:cubicBezTo>
                <a:cubicBezTo>
                  <a:pt x="2200502" y="322353"/>
                  <a:pt x="2203450" y="342900"/>
                  <a:pt x="2209800" y="361950"/>
                </a:cubicBezTo>
                <a:lnTo>
                  <a:pt x="2219325" y="390525"/>
                </a:lnTo>
                <a:cubicBezTo>
                  <a:pt x="2222500" y="400050"/>
                  <a:pt x="2228850" y="409060"/>
                  <a:pt x="2228850" y="419100"/>
                </a:cubicBezTo>
                <a:lnTo>
                  <a:pt x="2228850" y="45720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6915150" y="2533650"/>
            <a:ext cx="1285875" cy="295275"/>
          </a:xfrm>
          <a:custGeom>
            <a:avLst/>
            <a:gdLst>
              <a:gd name="connsiteX0" fmla="*/ 1285875 w 1285875"/>
              <a:gd name="connsiteY0" fmla="*/ 295275 h 295275"/>
              <a:gd name="connsiteX1" fmla="*/ 1228725 w 1285875"/>
              <a:gd name="connsiteY1" fmla="*/ 247650 h 295275"/>
              <a:gd name="connsiteX2" fmla="*/ 1162050 w 1285875"/>
              <a:gd name="connsiteY2" fmla="*/ 180975 h 295275"/>
              <a:gd name="connsiteX3" fmla="*/ 1133475 w 1285875"/>
              <a:gd name="connsiteY3" fmla="*/ 152400 h 295275"/>
              <a:gd name="connsiteX4" fmla="*/ 1028700 w 1285875"/>
              <a:gd name="connsiteY4" fmla="*/ 85725 h 295275"/>
              <a:gd name="connsiteX5" fmla="*/ 933450 w 1285875"/>
              <a:gd name="connsiteY5" fmla="*/ 57150 h 295275"/>
              <a:gd name="connsiteX6" fmla="*/ 895350 w 1285875"/>
              <a:gd name="connsiteY6" fmla="*/ 38100 h 295275"/>
              <a:gd name="connsiteX7" fmla="*/ 857250 w 1285875"/>
              <a:gd name="connsiteY7" fmla="*/ 28575 h 295275"/>
              <a:gd name="connsiteX8" fmla="*/ 666750 w 1285875"/>
              <a:gd name="connsiteY8" fmla="*/ 0 h 295275"/>
              <a:gd name="connsiteX9" fmla="*/ 371475 w 1285875"/>
              <a:gd name="connsiteY9" fmla="*/ 9525 h 295275"/>
              <a:gd name="connsiteX10" fmla="*/ 314325 w 1285875"/>
              <a:gd name="connsiteY10" fmla="*/ 28575 h 295275"/>
              <a:gd name="connsiteX11" fmla="*/ 266700 w 1285875"/>
              <a:gd name="connsiteY11" fmla="*/ 38100 h 295275"/>
              <a:gd name="connsiteX12" fmla="*/ 190500 w 1285875"/>
              <a:gd name="connsiteY12" fmla="*/ 76200 h 295275"/>
              <a:gd name="connsiteX13" fmla="*/ 161925 w 1285875"/>
              <a:gd name="connsiteY13" fmla="*/ 95250 h 295275"/>
              <a:gd name="connsiteX14" fmla="*/ 76200 w 1285875"/>
              <a:gd name="connsiteY14" fmla="*/ 142875 h 295275"/>
              <a:gd name="connsiteX15" fmla="*/ 9525 w 1285875"/>
              <a:gd name="connsiteY15" fmla="*/ 238125 h 295275"/>
              <a:gd name="connsiteX16" fmla="*/ 0 w 1285875"/>
              <a:gd name="connsiteY16" fmla="*/ 26670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85875" h="295275">
                <a:moveTo>
                  <a:pt x="1285875" y="295275"/>
                </a:moveTo>
                <a:cubicBezTo>
                  <a:pt x="1266825" y="279400"/>
                  <a:pt x="1246946" y="264470"/>
                  <a:pt x="1228725" y="247650"/>
                </a:cubicBezTo>
                <a:cubicBezTo>
                  <a:pt x="1205629" y="226331"/>
                  <a:pt x="1184275" y="203200"/>
                  <a:pt x="1162050" y="180975"/>
                </a:cubicBezTo>
                <a:cubicBezTo>
                  <a:pt x="1152525" y="171450"/>
                  <a:pt x="1144683" y="159872"/>
                  <a:pt x="1133475" y="152400"/>
                </a:cubicBezTo>
                <a:cubicBezTo>
                  <a:pt x="1130790" y="150610"/>
                  <a:pt x="1039461" y="88415"/>
                  <a:pt x="1028700" y="85725"/>
                </a:cubicBezTo>
                <a:cubicBezTo>
                  <a:pt x="1001355" y="78889"/>
                  <a:pt x="956640" y="68745"/>
                  <a:pt x="933450" y="57150"/>
                </a:cubicBezTo>
                <a:cubicBezTo>
                  <a:pt x="920750" y="50800"/>
                  <a:pt x="908645" y="43086"/>
                  <a:pt x="895350" y="38100"/>
                </a:cubicBezTo>
                <a:cubicBezTo>
                  <a:pt x="883093" y="33503"/>
                  <a:pt x="870050" y="31318"/>
                  <a:pt x="857250" y="28575"/>
                </a:cubicBezTo>
                <a:cubicBezTo>
                  <a:pt x="746529" y="4849"/>
                  <a:pt x="778631" y="11188"/>
                  <a:pt x="666750" y="0"/>
                </a:cubicBezTo>
                <a:cubicBezTo>
                  <a:pt x="568325" y="3175"/>
                  <a:pt x="469629" y="1567"/>
                  <a:pt x="371475" y="9525"/>
                </a:cubicBezTo>
                <a:cubicBezTo>
                  <a:pt x="351460" y="11148"/>
                  <a:pt x="333698" y="23291"/>
                  <a:pt x="314325" y="28575"/>
                </a:cubicBezTo>
                <a:cubicBezTo>
                  <a:pt x="298706" y="32835"/>
                  <a:pt x="282575" y="34925"/>
                  <a:pt x="266700" y="38100"/>
                </a:cubicBezTo>
                <a:cubicBezTo>
                  <a:pt x="241300" y="50800"/>
                  <a:pt x="214129" y="60448"/>
                  <a:pt x="190500" y="76200"/>
                </a:cubicBezTo>
                <a:cubicBezTo>
                  <a:pt x="180975" y="82550"/>
                  <a:pt x="172164" y="90130"/>
                  <a:pt x="161925" y="95250"/>
                </a:cubicBezTo>
                <a:cubicBezTo>
                  <a:pt x="124551" y="113937"/>
                  <a:pt x="112239" y="94823"/>
                  <a:pt x="76200" y="142875"/>
                </a:cubicBezTo>
                <a:cubicBezTo>
                  <a:pt x="63159" y="160263"/>
                  <a:pt x="14216" y="224053"/>
                  <a:pt x="9525" y="238125"/>
                </a:cubicBezTo>
                <a:lnTo>
                  <a:pt x="0" y="26670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404038" y="2160601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a</a:t>
            </a:r>
            <a:endParaRPr lang="en-US" sz="2000" dirty="0" smtClean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334000" y="1371600"/>
            <a:ext cx="3048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86400" y="957294"/>
            <a:ext cx="933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START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04800" y="3778687"/>
                <a:ext cx="3886199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latin typeface="Calibri" charset="0"/>
                    <a:ea typeface="Calibri" charset="0"/>
                    <a:cs typeface="Calibri" charset="0"/>
                  </a:rPr>
                  <a:t>The “epsilon closure” of a state </a:t>
                </a:r>
                <a:r>
                  <a:rPr lang="en-US" sz="2800" b="1" i="1" dirty="0" smtClean="0">
                    <a:latin typeface="Calibri" charset="0"/>
                    <a:ea typeface="Calibri" charset="0"/>
                    <a:cs typeface="Calibri" charset="0"/>
                  </a:rPr>
                  <a:t>s </a:t>
                </a:r>
                <a:r>
                  <a:rPr lang="en-US" sz="2800" dirty="0" smtClean="0">
                    <a:latin typeface="Calibri" charset="0"/>
                    <a:ea typeface="Calibri" charset="0"/>
                    <a:cs typeface="Calibri" charset="0"/>
                  </a:rPr>
                  <a:t>is the set of states (including </a:t>
                </a:r>
                <a:r>
                  <a:rPr lang="en-US" sz="2800" b="1" i="1" dirty="0" smtClean="0">
                    <a:latin typeface="Calibri" charset="0"/>
                    <a:ea typeface="Calibri" charset="0"/>
                    <a:cs typeface="Calibri" charset="0"/>
                  </a:rPr>
                  <a:t>s</a:t>
                </a:r>
                <a:r>
                  <a:rPr lang="en-US" sz="2800" dirty="0">
                    <a:latin typeface="Calibri" charset="0"/>
                    <a:ea typeface="Calibri" charset="0"/>
                    <a:cs typeface="Calibri" charset="0"/>
                  </a:rPr>
                  <a:t>)</a:t>
                </a:r>
                <a:r>
                  <a:rPr lang="en-US" sz="2800" dirty="0" smtClean="0">
                    <a:latin typeface="Calibri" charset="0"/>
                    <a:ea typeface="Calibri" charset="0"/>
                    <a:cs typeface="Calibri" charset="0"/>
                  </a:rPr>
                  <a:t> reachable from </a:t>
                </a:r>
                <a:r>
                  <a:rPr lang="en-US" sz="2800" b="1" i="1" dirty="0" smtClean="0">
                    <a:latin typeface="Calibri" charset="0"/>
                    <a:ea typeface="Calibri" charset="0"/>
                    <a:cs typeface="Calibri" charset="0"/>
                  </a:rPr>
                  <a:t>s</a:t>
                </a:r>
                <a:r>
                  <a:rPr lang="en-US" sz="2800" dirty="0" smtClean="0">
                    <a:latin typeface="Calibri" charset="0"/>
                    <a:ea typeface="Calibri" charset="0"/>
                    <a:cs typeface="Calibri" charset="0"/>
                  </a:rPr>
                  <a:t> by following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ϵ</m:t>
                    </m:r>
                  </m:oMath>
                </a14:m>
                <a:r>
                  <a:rPr lang="en-US" sz="2800" b="0" dirty="0" smtClean="0">
                    <a:latin typeface="Calibri" charset="0"/>
                    <a:ea typeface="Calibri" charset="0"/>
                    <a:cs typeface="Calibri" charset="0"/>
                  </a:rPr>
                  <a:t> transitions (i.e., without reading any input).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3778687"/>
                <a:ext cx="3886199" cy="2677656"/>
              </a:xfrm>
              <a:prstGeom prst="rect">
                <a:avLst/>
              </a:prstGeom>
              <a:blipFill rotWithShape="0">
                <a:blip r:embed="rId3"/>
                <a:stretch>
                  <a:fillRect l="-3140" t="-2278" r="-4867" b="-5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4921316" y="1887336"/>
            <a:ext cx="361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Calibri" charset="0"/>
                <a:ea typeface="Calibri" charset="0"/>
                <a:cs typeface="Calibri" charset="0"/>
              </a:rPr>
              <a:t>1</a:t>
            </a:r>
            <a:endParaRPr 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24325" y="2838450"/>
            <a:ext cx="361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2</a:t>
            </a:r>
            <a:endParaRPr 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62597" y="2842690"/>
            <a:ext cx="361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3</a:t>
            </a:r>
            <a:endParaRPr 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972050" y="3766655"/>
                <a:ext cx="3886199" cy="2667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latin typeface="Calibri" charset="0"/>
                    <a:ea typeface="Calibri" charset="0"/>
                    <a:cs typeface="Calibri" charset="0"/>
                  </a:rPr>
                  <a:t>E(s) = {s}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∪</m:t>
                    </m:r>
                    <m:r>
                      <a:rPr lang="en-US" sz="28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𝑎𝑛𝑦</m:t>
                    </m:r>
                    <m:r>
                      <a:rPr lang="en-US" sz="28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a:rPr lang="en-US" sz="28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𝑠𝑡𝑎𝑡𝑒𝑠</m:t>
                    </m:r>
                    <m:r>
                      <a:rPr lang="en-US" sz="28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a:rPr lang="en-US" sz="28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𝜖</m:t>
                    </m:r>
                    <m:r>
                      <a:rPr lang="en-US" sz="28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−</m:t>
                    </m:r>
                    <m:r>
                      <a:rPr lang="en-US" sz="28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𝑟𝑒𝑎𝑐h𝑎𝑏𝑙𝑒</m:t>
                    </m:r>
                    <m:r>
                      <a:rPr lang="en-US" sz="28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a:rPr lang="en-US" sz="28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𝑓𝑟𝑜𝑚</m:t>
                    </m:r>
                    <m:r>
                      <a:rPr lang="en-US" sz="28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a:rPr lang="en-US" sz="2800" b="1" i="0" smtClean="0">
                        <a:latin typeface="Cambria Math" charset="0"/>
                        <a:ea typeface="Calibri" charset="0"/>
                        <a:cs typeface="Calibri" charset="0"/>
                      </a:rPr>
                      <m:t>𝐬</m:t>
                    </m:r>
                  </m:oMath>
                </a14:m>
                <a:endParaRPr lang="en-US" sz="2800" b="1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endParaRPr lang="en-US" sz="2800" b="1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r>
                  <a:rPr lang="en-US" sz="2800" b="1" dirty="0" smtClean="0">
                    <a:latin typeface="Calibri" charset="0"/>
                    <a:ea typeface="Calibri" charset="0"/>
                    <a:cs typeface="Calibri" charset="0"/>
                  </a:rPr>
                  <a:t>Example:</a:t>
                </a:r>
              </a:p>
              <a:p>
                <a:r>
                  <a:rPr lang="en-US" sz="2800" dirty="0" smtClean="0">
                    <a:latin typeface="Calibri" charset="0"/>
                    <a:ea typeface="Calibri" charset="0"/>
                    <a:cs typeface="Calibri" charset="0"/>
                  </a:rPr>
                  <a:t>E(1) = {1, 2, 3}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050" y="3766655"/>
                <a:ext cx="3886199" cy="2667718"/>
              </a:xfrm>
              <a:prstGeom prst="rect">
                <a:avLst/>
              </a:prstGeom>
              <a:blipFill rotWithShape="0">
                <a:blip r:embed="rId4"/>
                <a:stretch>
                  <a:fillRect l="-3297" t="-2283" b="-5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920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38200"/>
                <a:ext cx="8229600" cy="5486400"/>
              </a:xfrm>
            </p:spPr>
            <p:txBody>
              <a:bodyPr/>
              <a:lstStyle/>
              <a:p>
                <a:endParaRPr lang="en-US" dirty="0" smtClean="0"/>
              </a:p>
              <a:p>
                <a:pPr marL="0" indent="0">
                  <a:buNone/>
                </a:pPr>
                <a:r>
                  <a:rPr lang="en-US" b="1" dirty="0" smtClean="0"/>
                  <a:t>Goal: </a:t>
                </a:r>
                <a:r>
                  <a:rPr lang="en-US" dirty="0" smtClean="0"/>
                  <a:t>Given an NFA </a:t>
                </a:r>
                <a:r>
                  <a:rPr lang="en-US" b="1" i="1" dirty="0" smtClean="0"/>
                  <a:t>N</a:t>
                </a:r>
                <a:r>
                  <a:rPr lang="en-US" dirty="0" smtClean="0"/>
                  <a:t>, construct an equivalent DFA </a:t>
                </a:r>
                <a:r>
                  <a:rPr lang="en-US" b="1" i="1" dirty="0"/>
                  <a:t>D</a:t>
                </a:r>
                <a:r>
                  <a:rPr lang="en-US" dirty="0" smtClean="0"/>
                  <a:t>.</a:t>
                </a:r>
              </a:p>
              <a:p>
                <a:pPr marL="400050" lvl="1" indent="0">
                  <a:buNone/>
                </a:pPr>
                <a:r>
                  <a:rPr lang="en-US" dirty="0" smtClean="0"/>
                  <a:t>Equivalent? Recognizes exactly the same set of strings</a:t>
                </a:r>
              </a:p>
              <a:p>
                <a:pPr marL="40005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 smtClean="0"/>
                  <a:t>Algorithm: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 smtClean="0"/>
                  <a:t>Let S = the states of </a:t>
                </a:r>
                <a:r>
                  <a:rPr lang="en-US" b="1" i="1" dirty="0" smtClean="0"/>
                  <a:t>N</a:t>
                </a:r>
                <a:r>
                  <a:rPr lang="en-US" dirty="0" smtClean="0"/>
                  <a:t>. Draw the states S’ of </a:t>
                </a:r>
                <a:r>
                  <a:rPr lang="en-US" b="1" i="1" dirty="0" smtClean="0"/>
                  <a:t>D </a:t>
                </a:r>
                <a:r>
                  <a:rPr lang="en-US" dirty="0" smtClean="0"/>
                  <a:t>to correspond to each possible subset of S.  </a:t>
                </a:r>
              </a:p>
              <a:p>
                <a:pPr marL="857250" lvl="1" indent="-457200"/>
                <a:r>
                  <a:rPr lang="en-US" dirty="0" smtClean="0"/>
                  <a:t>For example, if S = {1, 2}, then S’ = {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∅</m:t>
                    </m:r>
                    <m:r>
                      <a:rPr lang="en-US" b="0" i="0" smtClean="0">
                        <a:latin typeface="Cambria Math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charset="0"/>
                          </a:rPr>
                          <m:t>2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, {1,2}}</m:t>
                    </m:r>
                  </m:oMath>
                </a14:m>
                <a:endParaRPr lang="en-US" b="0" dirty="0" smtClean="0"/>
              </a:p>
              <a:p>
                <a:pPr marL="857250" lvl="1" indent="-457200"/>
                <a:endParaRPr lang="en-US" b="0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 smtClean="0"/>
                  <a:t>Let INITIAL = the start states of </a:t>
                </a:r>
                <a:r>
                  <a:rPr lang="en-US" b="1" i="1" dirty="0" smtClean="0"/>
                  <a:t>N</a:t>
                </a:r>
                <a:r>
                  <a:rPr lang="en-US" dirty="0" smtClean="0"/>
                  <a:t>. Mark as the </a:t>
                </a:r>
                <a:r>
                  <a:rPr lang="en-US" i="1" dirty="0" smtClean="0">
                    <a:solidFill>
                      <a:srgbClr val="C00000"/>
                    </a:solidFill>
                  </a:rPr>
                  <a:t>start state </a:t>
                </a:r>
                <a:r>
                  <a:rPr lang="en-US" dirty="0" smtClean="0"/>
                  <a:t>of </a:t>
                </a:r>
                <a:r>
                  <a:rPr lang="en-US" b="1" i="1" dirty="0" smtClean="0"/>
                  <a:t>D </a:t>
                </a:r>
                <a:r>
                  <a:rPr lang="en-US" dirty="0" smtClean="0"/>
                  <a:t>the state in S’ given by E(INITIAL). 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 smtClean="0"/>
                  <a:t>Let FINAL = the accept states of </a:t>
                </a:r>
                <a:r>
                  <a:rPr lang="en-US" b="1" i="1" dirty="0" smtClean="0"/>
                  <a:t>N</a:t>
                </a:r>
                <a:r>
                  <a:rPr lang="en-US" dirty="0" smtClean="0"/>
                  <a:t>. Mark as </a:t>
                </a:r>
                <a:r>
                  <a:rPr lang="en-US" i="1" dirty="0" smtClean="0">
                    <a:solidFill>
                      <a:srgbClr val="C00000"/>
                    </a:solidFill>
                  </a:rPr>
                  <a:t>accept states </a:t>
                </a:r>
                <a:r>
                  <a:rPr lang="en-US" dirty="0" smtClean="0"/>
                  <a:t>of </a:t>
                </a:r>
                <a:r>
                  <a:rPr lang="en-US" b="1" i="1" dirty="0" smtClean="0"/>
                  <a:t>D any subset </a:t>
                </a:r>
                <a:r>
                  <a:rPr lang="en-US" dirty="0" smtClean="0"/>
                  <a:t>of states that contains a FINAL state.</a:t>
                </a:r>
              </a:p>
            </p:txBody>
          </p:sp>
        </mc:Choice>
        <mc:Fallback xmlns="">
          <p:sp>
            <p:nvSpPr>
              <p:cNvPr id="1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38200"/>
                <a:ext cx="8229600" cy="5486400"/>
              </a:xfrm>
              <a:blipFill rotWithShape="0">
                <a:blip r:embed="rId2"/>
                <a:stretch>
                  <a:fillRect l="-1185" r="-1778" b="-8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NFA-&gt;DFA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30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38200"/>
                <a:ext cx="8229600" cy="5486400"/>
              </a:xfrm>
            </p:spPr>
            <p:txBody>
              <a:bodyPr/>
              <a:lstStyle/>
              <a:p>
                <a:endParaRPr lang="en-US" dirty="0" smtClean="0"/>
              </a:p>
              <a:p>
                <a:pPr marL="0" indent="0">
                  <a:buNone/>
                </a:pPr>
                <a:r>
                  <a:rPr lang="en-US" b="1" dirty="0" smtClean="0"/>
                  <a:t>Goal: </a:t>
                </a:r>
                <a:r>
                  <a:rPr lang="en-US" dirty="0" smtClean="0"/>
                  <a:t>Given an NFA </a:t>
                </a:r>
                <a:r>
                  <a:rPr lang="en-US" b="1" i="1" dirty="0" smtClean="0"/>
                  <a:t>N</a:t>
                </a:r>
                <a:r>
                  <a:rPr lang="en-US" dirty="0" smtClean="0"/>
                  <a:t>, construct an equivalent DFA </a:t>
                </a:r>
                <a:r>
                  <a:rPr lang="en-US" b="1" i="1" dirty="0"/>
                  <a:t>D</a:t>
                </a:r>
                <a:r>
                  <a:rPr lang="en-US" dirty="0" smtClean="0"/>
                  <a:t>.</a:t>
                </a:r>
              </a:p>
              <a:p>
                <a:pPr marL="400050" lvl="1" indent="0">
                  <a:buNone/>
                </a:pPr>
                <a:r>
                  <a:rPr lang="en-US" dirty="0" smtClean="0"/>
                  <a:t>Equivalent? Recognizes exactly the same set of strings</a:t>
                </a:r>
              </a:p>
              <a:p>
                <a:pPr marL="40005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 smtClean="0"/>
                  <a:t>Algorithm Continued:</a:t>
                </a:r>
              </a:p>
              <a:p>
                <a:pPr marL="457200" indent="-457200">
                  <a:buFont typeface="+mj-lt"/>
                  <a:buAutoNum type="arabicPeriod" startAt="4"/>
                </a:pPr>
                <a:r>
                  <a:rPr lang="en-US" dirty="0" smtClean="0"/>
                  <a:t>Draw the transition arrows of </a:t>
                </a:r>
                <a:r>
                  <a:rPr lang="en-US" b="1" i="1" dirty="0" smtClean="0"/>
                  <a:t>D </a:t>
                </a:r>
                <a:r>
                  <a:rPr lang="en-US" dirty="0" smtClean="0"/>
                  <a:t>as follows:</a:t>
                </a:r>
              </a:p>
              <a:p>
                <a:pPr marL="400050" lvl="1" indent="0">
                  <a:buNone/>
                </a:pPr>
                <a:r>
                  <a:rPr lang="en-US" dirty="0" smtClean="0"/>
                  <a:t>For every state </a:t>
                </a:r>
                <a:r>
                  <a:rPr lang="en-US" b="1" i="1" dirty="0" smtClean="0"/>
                  <a:t>s </a:t>
                </a:r>
                <a:r>
                  <a:rPr lang="en-US" dirty="0" smtClean="0"/>
                  <a:t>in </a:t>
                </a:r>
                <a:r>
                  <a:rPr lang="en-US" b="1" i="1" dirty="0" smtClean="0"/>
                  <a:t>D</a:t>
                </a:r>
                <a:r>
                  <a:rPr lang="en-US" dirty="0"/>
                  <a:t> </a:t>
                </a:r>
                <a:r>
                  <a:rPr lang="en-US" dirty="0" smtClean="0"/>
                  <a:t>and input character </a:t>
                </a:r>
                <a:r>
                  <a:rPr lang="en-US" b="1" i="1" dirty="0" smtClean="0"/>
                  <a:t>c</a:t>
                </a:r>
                <a:r>
                  <a:rPr lang="en-US" dirty="0" smtClean="0"/>
                  <a:t>, draw an arrow from </a:t>
                </a:r>
                <a:r>
                  <a:rPr lang="en-US" b="1" i="1" dirty="0" smtClean="0"/>
                  <a:t>s </a:t>
                </a:r>
                <a:r>
                  <a:rPr lang="en-US" dirty="0" smtClean="0"/>
                  <a:t>to the state </a:t>
                </a:r>
                <a:r>
                  <a:rPr lang="en-US" b="1" i="1" dirty="0" smtClean="0"/>
                  <a:t>s’ </a:t>
                </a:r>
                <a:r>
                  <a:rPr lang="en-US" dirty="0" smtClean="0"/>
                  <a:t>in D that includes every possible state reachable in </a:t>
                </a:r>
                <a:r>
                  <a:rPr lang="en-US" b="1" i="1" dirty="0" smtClean="0"/>
                  <a:t>N </a:t>
                </a:r>
                <a:r>
                  <a:rPr lang="en-US" dirty="0" smtClean="0"/>
                  <a:t>from any state in </a:t>
                </a:r>
                <a:r>
                  <a:rPr lang="en-US" b="1" i="1" dirty="0" smtClean="0"/>
                  <a:t>s </a:t>
                </a:r>
                <a:r>
                  <a:rPr lang="en-US" dirty="0" smtClean="0"/>
                  <a:t>by </a:t>
                </a:r>
                <a:r>
                  <a:rPr lang="en-US" dirty="0" smtClean="0"/>
                  <a:t>reading </a:t>
                </a:r>
                <a:r>
                  <a:rPr lang="en-US" dirty="0" smtClean="0"/>
                  <a:t>input character </a:t>
                </a:r>
                <a:r>
                  <a:rPr lang="en-US" b="1" i="1" dirty="0" smtClean="0"/>
                  <a:t>c</a:t>
                </a:r>
                <a:r>
                  <a:rPr lang="en-US" dirty="0" smtClean="0"/>
                  <a:t>, </a:t>
                </a:r>
                <a:r>
                  <a:rPr lang="en-US" b="1" dirty="0" smtClean="0"/>
                  <a:t>then </a:t>
                </a:r>
                <a:r>
                  <a:rPr lang="en-US" dirty="0" smtClean="0"/>
                  <a:t>following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𝜖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𝑡𝑟𝑎𝑛𝑠𝑖𝑡𝑖𝑜𝑛𝑠</m:t>
                    </m:r>
                  </m:oMath>
                </a14:m>
                <a:r>
                  <a:rPr lang="en-US" dirty="0" smtClean="0"/>
                  <a:t>.  </a:t>
                </a:r>
              </a:p>
              <a:p>
                <a:pPr lvl="2" indent="-342900"/>
                <a:endParaRPr lang="en-US" dirty="0" smtClean="0"/>
              </a:p>
            </p:txBody>
          </p:sp>
        </mc:Choice>
        <mc:Fallback>
          <p:sp>
            <p:nvSpPr>
              <p:cNvPr id="1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38200"/>
                <a:ext cx="8229600" cy="5486400"/>
              </a:xfrm>
              <a:blipFill rotWithShape="0">
                <a:blip r:embed="rId2"/>
                <a:stretch>
                  <a:fillRect l="-1185" r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NFA-&gt;DFA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114800" y="5090130"/>
            <a:ext cx="4343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This rule is quite confusing…</a:t>
            </a:r>
          </a:p>
          <a:p>
            <a:pPr algn="ctr"/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 Let’s consider an example.</a:t>
            </a:r>
          </a:p>
          <a:p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93518" y="5029200"/>
            <a:ext cx="252197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Recall that the </a:t>
            </a:r>
          </a:p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states </a:t>
            </a:r>
            <a:r>
              <a:rPr lang="en-US" sz="2400" b="1" i="1" dirty="0" smtClean="0">
                <a:latin typeface="Calibri" charset="0"/>
                <a:ea typeface="Calibri" charset="0"/>
                <a:cs typeface="Calibri" charset="0"/>
              </a:rPr>
              <a:t>s 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of </a:t>
            </a:r>
            <a:r>
              <a:rPr lang="en-US" sz="2400" b="1" i="1" dirty="0" smtClean="0">
                <a:latin typeface="Calibri" charset="0"/>
                <a:ea typeface="Calibri" charset="0"/>
                <a:cs typeface="Calibri" charset="0"/>
              </a:rPr>
              <a:t>D </a:t>
            </a:r>
          </a:p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correspond to </a:t>
            </a:r>
          </a:p>
          <a:p>
            <a:r>
              <a:rPr lang="en-US" sz="2400" b="1" i="1" dirty="0" smtClean="0">
                <a:latin typeface="Calibri" charset="0"/>
                <a:ea typeface="Calibri" charset="0"/>
                <a:cs typeface="Calibri" charset="0"/>
              </a:rPr>
              <a:t>sets of states 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of </a:t>
            </a:r>
            <a:r>
              <a:rPr lang="en-US" sz="2400" b="1" i="1" dirty="0" smtClean="0">
                <a:latin typeface="Calibri" charset="0"/>
                <a:ea typeface="Calibri" charset="0"/>
                <a:cs typeface="Calibri" charset="0"/>
              </a:rPr>
              <a:t>N.</a:t>
            </a:r>
            <a:endParaRPr lang="en-US" sz="2400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514600" y="4419600"/>
            <a:ext cx="381000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1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NFA-&gt;DFA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000" t="16667" r="30000" b="42221"/>
          <a:stretch/>
        </p:blipFill>
        <p:spPr>
          <a:xfrm>
            <a:off x="2286000" y="1143000"/>
            <a:ext cx="4114800" cy="2819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30153" y="4188767"/>
            <a:ext cx="24139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Read either a or b</a:t>
            </a:r>
            <a:endParaRPr lang="en-US" sz="24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800600" y="3657600"/>
            <a:ext cx="609600" cy="5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876800" y="1196646"/>
            <a:ext cx="457200" cy="25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181600" y="782340"/>
            <a:ext cx="933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INITIAL</a:t>
            </a:r>
          </a:p>
        </p:txBody>
      </p:sp>
      <p:sp>
        <p:nvSpPr>
          <p:cNvPr id="12" name="Freeform 11"/>
          <p:cNvSpPr/>
          <p:nvPr/>
        </p:nvSpPr>
        <p:spPr>
          <a:xfrm>
            <a:off x="4944979" y="1708484"/>
            <a:ext cx="1010653" cy="1335505"/>
          </a:xfrm>
          <a:custGeom>
            <a:avLst/>
            <a:gdLst>
              <a:gd name="connsiteX0" fmla="*/ 1010653 w 1010653"/>
              <a:gd name="connsiteY0" fmla="*/ 1335505 h 1335505"/>
              <a:gd name="connsiteX1" fmla="*/ 998621 w 1010653"/>
              <a:gd name="connsiteY1" fmla="*/ 1034716 h 1335505"/>
              <a:gd name="connsiteX2" fmla="*/ 986589 w 1010653"/>
              <a:gd name="connsiteY2" fmla="*/ 998621 h 1335505"/>
              <a:gd name="connsiteX3" fmla="*/ 926432 w 1010653"/>
              <a:gd name="connsiteY3" fmla="*/ 878305 h 1335505"/>
              <a:gd name="connsiteX4" fmla="*/ 902368 w 1010653"/>
              <a:gd name="connsiteY4" fmla="*/ 842211 h 1335505"/>
              <a:gd name="connsiteX5" fmla="*/ 866274 w 1010653"/>
              <a:gd name="connsiteY5" fmla="*/ 770021 h 1335505"/>
              <a:gd name="connsiteX6" fmla="*/ 854242 w 1010653"/>
              <a:gd name="connsiteY6" fmla="*/ 733927 h 1335505"/>
              <a:gd name="connsiteX7" fmla="*/ 830179 w 1010653"/>
              <a:gd name="connsiteY7" fmla="*/ 697832 h 1335505"/>
              <a:gd name="connsiteX8" fmla="*/ 818147 w 1010653"/>
              <a:gd name="connsiteY8" fmla="*/ 661737 h 1335505"/>
              <a:gd name="connsiteX9" fmla="*/ 782053 w 1010653"/>
              <a:gd name="connsiteY9" fmla="*/ 625642 h 1335505"/>
              <a:gd name="connsiteX10" fmla="*/ 709863 w 1010653"/>
              <a:gd name="connsiteY10" fmla="*/ 505327 h 1335505"/>
              <a:gd name="connsiteX11" fmla="*/ 673768 w 1010653"/>
              <a:gd name="connsiteY11" fmla="*/ 481263 h 1335505"/>
              <a:gd name="connsiteX12" fmla="*/ 625642 w 1010653"/>
              <a:gd name="connsiteY12" fmla="*/ 421105 h 1335505"/>
              <a:gd name="connsiteX13" fmla="*/ 601579 w 1010653"/>
              <a:gd name="connsiteY13" fmla="*/ 385011 h 1335505"/>
              <a:gd name="connsiteX14" fmla="*/ 565484 w 1010653"/>
              <a:gd name="connsiteY14" fmla="*/ 372979 h 1335505"/>
              <a:gd name="connsiteX15" fmla="*/ 553453 w 1010653"/>
              <a:gd name="connsiteY15" fmla="*/ 336884 h 1335505"/>
              <a:gd name="connsiteX16" fmla="*/ 457200 w 1010653"/>
              <a:gd name="connsiteY16" fmla="*/ 264695 h 1335505"/>
              <a:gd name="connsiteX17" fmla="*/ 421105 w 1010653"/>
              <a:gd name="connsiteY17" fmla="*/ 228600 h 1335505"/>
              <a:gd name="connsiteX18" fmla="*/ 348916 w 1010653"/>
              <a:gd name="connsiteY18" fmla="*/ 180474 h 1335505"/>
              <a:gd name="connsiteX19" fmla="*/ 300789 w 1010653"/>
              <a:gd name="connsiteY19" fmla="*/ 120316 h 1335505"/>
              <a:gd name="connsiteX20" fmla="*/ 264695 w 1010653"/>
              <a:gd name="connsiteY20" fmla="*/ 108284 h 1335505"/>
              <a:gd name="connsiteX21" fmla="*/ 192505 w 1010653"/>
              <a:gd name="connsiteY21" fmla="*/ 72190 h 1335505"/>
              <a:gd name="connsiteX22" fmla="*/ 48126 w 1010653"/>
              <a:gd name="connsiteY22" fmla="*/ 0 h 1335505"/>
              <a:gd name="connsiteX23" fmla="*/ 0 w 1010653"/>
              <a:gd name="connsiteY23" fmla="*/ 0 h 1335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10653" h="1335505">
                <a:moveTo>
                  <a:pt x="1010653" y="1335505"/>
                </a:moveTo>
                <a:cubicBezTo>
                  <a:pt x="1006642" y="1235242"/>
                  <a:pt x="1005770" y="1134804"/>
                  <a:pt x="998621" y="1034716"/>
                </a:cubicBezTo>
                <a:cubicBezTo>
                  <a:pt x="997717" y="1022066"/>
                  <a:pt x="990073" y="1010816"/>
                  <a:pt x="986589" y="998621"/>
                </a:cubicBezTo>
                <a:cubicBezTo>
                  <a:pt x="962782" y="915296"/>
                  <a:pt x="992059" y="976744"/>
                  <a:pt x="926432" y="878305"/>
                </a:cubicBezTo>
                <a:lnTo>
                  <a:pt x="902368" y="842211"/>
                </a:lnTo>
                <a:cubicBezTo>
                  <a:pt x="872131" y="751495"/>
                  <a:pt x="912916" y="863304"/>
                  <a:pt x="866274" y="770021"/>
                </a:cubicBezTo>
                <a:cubicBezTo>
                  <a:pt x="860602" y="758678"/>
                  <a:pt x="859914" y="745270"/>
                  <a:pt x="854242" y="733927"/>
                </a:cubicBezTo>
                <a:cubicBezTo>
                  <a:pt x="847775" y="720993"/>
                  <a:pt x="836646" y="710766"/>
                  <a:pt x="830179" y="697832"/>
                </a:cubicBezTo>
                <a:cubicBezTo>
                  <a:pt x="824507" y="686488"/>
                  <a:pt x="825182" y="672290"/>
                  <a:pt x="818147" y="661737"/>
                </a:cubicBezTo>
                <a:cubicBezTo>
                  <a:pt x="808709" y="647580"/>
                  <a:pt x="791943" y="639488"/>
                  <a:pt x="782053" y="625642"/>
                </a:cubicBezTo>
                <a:cubicBezTo>
                  <a:pt x="755716" y="588770"/>
                  <a:pt x="750748" y="532585"/>
                  <a:pt x="709863" y="505327"/>
                </a:cubicBezTo>
                <a:lnTo>
                  <a:pt x="673768" y="481263"/>
                </a:lnTo>
                <a:cubicBezTo>
                  <a:pt x="599706" y="370171"/>
                  <a:pt x="694217" y="506824"/>
                  <a:pt x="625642" y="421105"/>
                </a:cubicBezTo>
                <a:cubicBezTo>
                  <a:pt x="616609" y="409814"/>
                  <a:pt x="612870" y="394044"/>
                  <a:pt x="601579" y="385011"/>
                </a:cubicBezTo>
                <a:cubicBezTo>
                  <a:pt x="591676" y="377088"/>
                  <a:pt x="577516" y="376990"/>
                  <a:pt x="565484" y="372979"/>
                </a:cubicBezTo>
                <a:cubicBezTo>
                  <a:pt x="561474" y="360947"/>
                  <a:pt x="559978" y="347759"/>
                  <a:pt x="553453" y="336884"/>
                </a:cubicBezTo>
                <a:cubicBezTo>
                  <a:pt x="537447" y="310207"/>
                  <a:pt x="466148" y="273643"/>
                  <a:pt x="457200" y="264695"/>
                </a:cubicBezTo>
                <a:cubicBezTo>
                  <a:pt x="445168" y="252663"/>
                  <a:pt x="434536" y="239046"/>
                  <a:pt x="421105" y="228600"/>
                </a:cubicBezTo>
                <a:cubicBezTo>
                  <a:pt x="398277" y="210845"/>
                  <a:pt x="348916" y="180474"/>
                  <a:pt x="348916" y="180474"/>
                </a:cubicBezTo>
                <a:cubicBezTo>
                  <a:pt x="337985" y="164077"/>
                  <a:pt x="319841" y="131747"/>
                  <a:pt x="300789" y="120316"/>
                </a:cubicBezTo>
                <a:cubicBezTo>
                  <a:pt x="289914" y="113791"/>
                  <a:pt x="276038" y="113956"/>
                  <a:pt x="264695" y="108284"/>
                </a:cubicBezTo>
                <a:cubicBezTo>
                  <a:pt x="171412" y="61642"/>
                  <a:pt x="283221" y="102427"/>
                  <a:pt x="192505" y="72190"/>
                </a:cubicBezTo>
                <a:cubicBezTo>
                  <a:pt x="156005" y="47856"/>
                  <a:pt x="97941" y="0"/>
                  <a:pt x="48126" y="0"/>
                </a:cubicBez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648325" y="1927118"/>
            <a:ext cx="3321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49739" y="762685"/>
            <a:ext cx="38971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Example 1.42 in </a:t>
            </a:r>
          </a:p>
          <a:p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Sipser’s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“Intro. to Computation Theory”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20257" y="3980674"/>
            <a:ext cx="2878480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Does this NFA accept: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“a”?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“bb”?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“baa”?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“</a:t>
            </a:r>
            <a:r>
              <a:rPr lang="en-US" sz="2400" dirty="0" err="1" smtClean="0">
                <a:latin typeface="Calibri" charset="0"/>
                <a:ea typeface="Calibri" charset="0"/>
                <a:cs typeface="Calibri" charset="0"/>
              </a:rPr>
              <a:t>bba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”?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“</a:t>
            </a:r>
            <a:r>
              <a:rPr lang="en-US" sz="2400" dirty="0" err="1" smtClean="0">
                <a:latin typeface="Calibri" charset="0"/>
                <a:ea typeface="Calibri" charset="0"/>
                <a:cs typeface="Calibri" charset="0"/>
              </a:rPr>
              <a:t>baaaaaaaaab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”?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“</a:t>
            </a:r>
            <a:r>
              <a:rPr lang="en-US" sz="2400" dirty="0" err="1" smtClean="0">
                <a:latin typeface="Calibri" charset="0"/>
                <a:ea typeface="Calibri" charset="0"/>
                <a:cs typeface="Calibri" charset="0"/>
              </a:rPr>
              <a:t>baaaaaaaaaba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”?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6247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NFA-&gt;DFA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000" t="16667" r="30000" b="42221"/>
          <a:stretch/>
        </p:blipFill>
        <p:spPr>
          <a:xfrm>
            <a:off x="2286000" y="1143000"/>
            <a:ext cx="4114800" cy="2819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30153" y="4188767"/>
            <a:ext cx="24139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Read either a or b</a:t>
            </a:r>
            <a:endParaRPr lang="en-US" sz="24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800600" y="3657600"/>
            <a:ext cx="609600" cy="5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876800" y="1196646"/>
            <a:ext cx="457200" cy="25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181600" y="782340"/>
            <a:ext cx="933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INITIAL</a:t>
            </a:r>
          </a:p>
        </p:txBody>
      </p:sp>
      <p:sp>
        <p:nvSpPr>
          <p:cNvPr id="12" name="Freeform 11"/>
          <p:cNvSpPr/>
          <p:nvPr/>
        </p:nvSpPr>
        <p:spPr>
          <a:xfrm>
            <a:off x="4944979" y="1708484"/>
            <a:ext cx="1010653" cy="1335505"/>
          </a:xfrm>
          <a:custGeom>
            <a:avLst/>
            <a:gdLst>
              <a:gd name="connsiteX0" fmla="*/ 1010653 w 1010653"/>
              <a:gd name="connsiteY0" fmla="*/ 1335505 h 1335505"/>
              <a:gd name="connsiteX1" fmla="*/ 998621 w 1010653"/>
              <a:gd name="connsiteY1" fmla="*/ 1034716 h 1335505"/>
              <a:gd name="connsiteX2" fmla="*/ 986589 w 1010653"/>
              <a:gd name="connsiteY2" fmla="*/ 998621 h 1335505"/>
              <a:gd name="connsiteX3" fmla="*/ 926432 w 1010653"/>
              <a:gd name="connsiteY3" fmla="*/ 878305 h 1335505"/>
              <a:gd name="connsiteX4" fmla="*/ 902368 w 1010653"/>
              <a:gd name="connsiteY4" fmla="*/ 842211 h 1335505"/>
              <a:gd name="connsiteX5" fmla="*/ 866274 w 1010653"/>
              <a:gd name="connsiteY5" fmla="*/ 770021 h 1335505"/>
              <a:gd name="connsiteX6" fmla="*/ 854242 w 1010653"/>
              <a:gd name="connsiteY6" fmla="*/ 733927 h 1335505"/>
              <a:gd name="connsiteX7" fmla="*/ 830179 w 1010653"/>
              <a:gd name="connsiteY7" fmla="*/ 697832 h 1335505"/>
              <a:gd name="connsiteX8" fmla="*/ 818147 w 1010653"/>
              <a:gd name="connsiteY8" fmla="*/ 661737 h 1335505"/>
              <a:gd name="connsiteX9" fmla="*/ 782053 w 1010653"/>
              <a:gd name="connsiteY9" fmla="*/ 625642 h 1335505"/>
              <a:gd name="connsiteX10" fmla="*/ 709863 w 1010653"/>
              <a:gd name="connsiteY10" fmla="*/ 505327 h 1335505"/>
              <a:gd name="connsiteX11" fmla="*/ 673768 w 1010653"/>
              <a:gd name="connsiteY11" fmla="*/ 481263 h 1335505"/>
              <a:gd name="connsiteX12" fmla="*/ 625642 w 1010653"/>
              <a:gd name="connsiteY12" fmla="*/ 421105 h 1335505"/>
              <a:gd name="connsiteX13" fmla="*/ 601579 w 1010653"/>
              <a:gd name="connsiteY13" fmla="*/ 385011 h 1335505"/>
              <a:gd name="connsiteX14" fmla="*/ 565484 w 1010653"/>
              <a:gd name="connsiteY14" fmla="*/ 372979 h 1335505"/>
              <a:gd name="connsiteX15" fmla="*/ 553453 w 1010653"/>
              <a:gd name="connsiteY15" fmla="*/ 336884 h 1335505"/>
              <a:gd name="connsiteX16" fmla="*/ 457200 w 1010653"/>
              <a:gd name="connsiteY16" fmla="*/ 264695 h 1335505"/>
              <a:gd name="connsiteX17" fmla="*/ 421105 w 1010653"/>
              <a:gd name="connsiteY17" fmla="*/ 228600 h 1335505"/>
              <a:gd name="connsiteX18" fmla="*/ 348916 w 1010653"/>
              <a:gd name="connsiteY18" fmla="*/ 180474 h 1335505"/>
              <a:gd name="connsiteX19" fmla="*/ 300789 w 1010653"/>
              <a:gd name="connsiteY19" fmla="*/ 120316 h 1335505"/>
              <a:gd name="connsiteX20" fmla="*/ 264695 w 1010653"/>
              <a:gd name="connsiteY20" fmla="*/ 108284 h 1335505"/>
              <a:gd name="connsiteX21" fmla="*/ 192505 w 1010653"/>
              <a:gd name="connsiteY21" fmla="*/ 72190 h 1335505"/>
              <a:gd name="connsiteX22" fmla="*/ 48126 w 1010653"/>
              <a:gd name="connsiteY22" fmla="*/ 0 h 1335505"/>
              <a:gd name="connsiteX23" fmla="*/ 0 w 1010653"/>
              <a:gd name="connsiteY23" fmla="*/ 0 h 1335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10653" h="1335505">
                <a:moveTo>
                  <a:pt x="1010653" y="1335505"/>
                </a:moveTo>
                <a:cubicBezTo>
                  <a:pt x="1006642" y="1235242"/>
                  <a:pt x="1005770" y="1134804"/>
                  <a:pt x="998621" y="1034716"/>
                </a:cubicBezTo>
                <a:cubicBezTo>
                  <a:pt x="997717" y="1022066"/>
                  <a:pt x="990073" y="1010816"/>
                  <a:pt x="986589" y="998621"/>
                </a:cubicBezTo>
                <a:cubicBezTo>
                  <a:pt x="962782" y="915296"/>
                  <a:pt x="992059" y="976744"/>
                  <a:pt x="926432" y="878305"/>
                </a:cubicBezTo>
                <a:lnTo>
                  <a:pt x="902368" y="842211"/>
                </a:lnTo>
                <a:cubicBezTo>
                  <a:pt x="872131" y="751495"/>
                  <a:pt x="912916" y="863304"/>
                  <a:pt x="866274" y="770021"/>
                </a:cubicBezTo>
                <a:cubicBezTo>
                  <a:pt x="860602" y="758678"/>
                  <a:pt x="859914" y="745270"/>
                  <a:pt x="854242" y="733927"/>
                </a:cubicBezTo>
                <a:cubicBezTo>
                  <a:pt x="847775" y="720993"/>
                  <a:pt x="836646" y="710766"/>
                  <a:pt x="830179" y="697832"/>
                </a:cubicBezTo>
                <a:cubicBezTo>
                  <a:pt x="824507" y="686488"/>
                  <a:pt x="825182" y="672290"/>
                  <a:pt x="818147" y="661737"/>
                </a:cubicBezTo>
                <a:cubicBezTo>
                  <a:pt x="808709" y="647580"/>
                  <a:pt x="791943" y="639488"/>
                  <a:pt x="782053" y="625642"/>
                </a:cubicBezTo>
                <a:cubicBezTo>
                  <a:pt x="755716" y="588770"/>
                  <a:pt x="750748" y="532585"/>
                  <a:pt x="709863" y="505327"/>
                </a:cubicBezTo>
                <a:lnTo>
                  <a:pt x="673768" y="481263"/>
                </a:lnTo>
                <a:cubicBezTo>
                  <a:pt x="599706" y="370171"/>
                  <a:pt x="694217" y="506824"/>
                  <a:pt x="625642" y="421105"/>
                </a:cubicBezTo>
                <a:cubicBezTo>
                  <a:pt x="616609" y="409814"/>
                  <a:pt x="612870" y="394044"/>
                  <a:pt x="601579" y="385011"/>
                </a:cubicBezTo>
                <a:cubicBezTo>
                  <a:pt x="591676" y="377088"/>
                  <a:pt x="577516" y="376990"/>
                  <a:pt x="565484" y="372979"/>
                </a:cubicBezTo>
                <a:cubicBezTo>
                  <a:pt x="561474" y="360947"/>
                  <a:pt x="559978" y="347759"/>
                  <a:pt x="553453" y="336884"/>
                </a:cubicBezTo>
                <a:cubicBezTo>
                  <a:pt x="537447" y="310207"/>
                  <a:pt x="466148" y="273643"/>
                  <a:pt x="457200" y="264695"/>
                </a:cubicBezTo>
                <a:cubicBezTo>
                  <a:pt x="445168" y="252663"/>
                  <a:pt x="434536" y="239046"/>
                  <a:pt x="421105" y="228600"/>
                </a:cubicBezTo>
                <a:cubicBezTo>
                  <a:pt x="398277" y="210845"/>
                  <a:pt x="348916" y="180474"/>
                  <a:pt x="348916" y="180474"/>
                </a:cubicBezTo>
                <a:cubicBezTo>
                  <a:pt x="337985" y="164077"/>
                  <a:pt x="319841" y="131747"/>
                  <a:pt x="300789" y="120316"/>
                </a:cubicBezTo>
                <a:cubicBezTo>
                  <a:pt x="289914" y="113791"/>
                  <a:pt x="276038" y="113956"/>
                  <a:pt x="264695" y="108284"/>
                </a:cubicBezTo>
                <a:cubicBezTo>
                  <a:pt x="171412" y="61642"/>
                  <a:pt x="283221" y="102427"/>
                  <a:pt x="192505" y="72190"/>
                </a:cubicBezTo>
                <a:cubicBezTo>
                  <a:pt x="156005" y="47856"/>
                  <a:pt x="97941" y="0"/>
                  <a:pt x="48126" y="0"/>
                </a:cubicBez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648325" y="1927118"/>
            <a:ext cx="3321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49739" y="762685"/>
            <a:ext cx="38971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Example 1.42 in </a:t>
            </a:r>
          </a:p>
          <a:p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Sipser’s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“Intro. to Computation Theory”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20257" y="3980674"/>
            <a:ext cx="3248453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Does this NFA accept: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“a”? </a:t>
            </a:r>
            <a:r>
              <a:rPr lang="en-US" sz="2400" b="1" i="1" dirty="0" smtClean="0">
                <a:latin typeface="Calibri" charset="0"/>
                <a:ea typeface="Calibri" charset="0"/>
                <a:cs typeface="Calibri" charset="0"/>
              </a:rPr>
              <a:t>YES</a:t>
            </a:r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“bb”? </a:t>
            </a:r>
            <a:r>
              <a:rPr lang="en-US" sz="2400" b="1" i="1" dirty="0" smtClean="0">
                <a:latin typeface="Calibri" charset="0"/>
                <a:ea typeface="Calibri" charset="0"/>
                <a:cs typeface="Calibri" charset="0"/>
              </a:rPr>
              <a:t>NO</a:t>
            </a:r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“baa”? </a:t>
            </a:r>
            <a:r>
              <a:rPr lang="en-US" sz="2400" b="1" i="1" dirty="0" smtClean="0">
                <a:latin typeface="Calibri" charset="0"/>
                <a:ea typeface="Calibri" charset="0"/>
                <a:cs typeface="Calibri" charset="0"/>
              </a:rPr>
              <a:t>YES</a:t>
            </a:r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“</a:t>
            </a:r>
            <a:r>
              <a:rPr lang="en-US" sz="2400" dirty="0" err="1" smtClean="0">
                <a:latin typeface="Calibri" charset="0"/>
                <a:ea typeface="Calibri" charset="0"/>
                <a:cs typeface="Calibri" charset="0"/>
              </a:rPr>
              <a:t>bba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”? </a:t>
            </a:r>
            <a:r>
              <a:rPr lang="en-US" sz="2400" b="1" i="1" dirty="0" smtClean="0">
                <a:latin typeface="Calibri" charset="0"/>
                <a:ea typeface="Calibri" charset="0"/>
                <a:cs typeface="Calibri" charset="0"/>
              </a:rPr>
              <a:t>YES</a:t>
            </a:r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“</a:t>
            </a:r>
            <a:r>
              <a:rPr lang="en-US" sz="2400" dirty="0" err="1" smtClean="0">
                <a:latin typeface="Calibri" charset="0"/>
                <a:ea typeface="Calibri" charset="0"/>
                <a:cs typeface="Calibri" charset="0"/>
              </a:rPr>
              <a:t>baaaaaaaaab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”? </a:t>
            </a:r>
            <a:r>
              <a:rPr lang="en-US" sz="2400" b="1" i="1" dirty="0" smtClean="0">
                <a:latin typeface="Calibri" charset="0"/>
                <a:ea typeface="Calibri" charset="0"/>
                <a:cs typeface="Calibri" charset="0"/>
              </a:rPr>
              <a:t>NO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“</a:t>
            </a:r>
            <a:r>
              <a:rPr lang="en-US" sz="2400" dirty="0" err="1" smtClean="0">
                <a:latin typeface="Calibri" charset="0"/>
                <a:ea typeface="Calibri" charset="0"/>
                <a:cs typeface="Calibri" charset="0"/>
              </a:rPr>
              <a:t>baaaaaaaaaba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”? </a:t>
            </a:r>
            <a:r>
              <a:rPr lang="en-US" sz="2400" b="1" i="1" dirty="0" smtClean="0">
                <a:latin typeface="Calibri" charset="0"/>
                <a:ea typeface="Calibri" charset="0"/>
                <a:cs typeface="Calibri" charset="0"/>
              </a:rPr>
              <a:t>YES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431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Slightly Better Implementation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38200"/>
                <a:ext cx="8229600" cy="60198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0" dirty="0" smtClean="0"/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𝑒𝑚𝑝𝑡𝑦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         = ∅</m:t>
                    </m:r>
                  </m:oMath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    </m:t>
                      </m:r>
                      <m:r>
                        <a:rPr lang="en-US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𝜖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                    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 “” </m:t>
                          </m:r>
                        </m:e>
                      </m:d>
                    </m:oMath>
                  </m:oMathPara>
                </a14:m>
                <a:endParaRPr lang="en-US" b="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    </m:t>
                      </m:r>
                      <m:r>
                        <a:rPr lang="en-US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                    ={ “</m:t>
                      </m:r>
                      <m:r>
                        <a:rPr lang="en-US" b="0" i="1" smtClean="0">
                          <a:latin typeface="Cambria Math" charset="0"/>
                        </a:rPr>
                        <m:t>𝑐</m:t>
                      </m:r>
                      <m:r>
                        <a:rPr lang="en-US" b="0" i="1" smtClean="0">
                          <a:latin typeface="Cambria Math" charset="0"/>
                        </a:rPr>
                        <m:t>” }</m:t>
                      </m:r>
                    </m:oMath>
                  </m:oMathPara>
                </a14:m>
                <a:endParaRPr lang="en-US" b="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lang="en-US" b="0" dirty="0" smtClean="0"/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1 .  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         =</m:t>
                    </m:r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1 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charset="0"/>
                          </a:rPr>
                          <m:t>^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2 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latin typeface="Cambria Math" charset="0"/>
                      </a:rPr>
                      <m:t>1∈</m:t>
                    </m:r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𝑎𝑛𝑑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latin typeface="Cambria Math" charset="0"/>
                      </a:rPr>
                      <m:t>2∈</m:t>
                    </m:r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 }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    </m:t>
                      </m:r>
                      <m:r>
                        <a:rPr lang="en-US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                  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 “”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∪</m:t>
                      </m:r>
                      <m:r>
                        <a:rPr lang="en-US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.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:r>
                  <a:rPr lang="en-US" b="0" dirty="0" smtClean="0"/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1 </m:t>
                        </m:r>
                      </m:e>
                    </m:d>
                    <m:d>
                      <m:dPr>
                        <m:begChr m:val="|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2 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       =</m:t>
                    </m:r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∪</m:t>
                    </m:r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    </m:t>
                      </m:r>
                      <m:r>
                        <a:rPr lang="en-US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 &amp;&amp;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     =</m:t>
                      </m:r>
                      <m:r>
                        <a:rPr lang="en-US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∩</m:t>
                      </m:r>
                      <m:r>
                        <a:rPr lang="en-US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    </m:t>
                      </m:r>
                      <m:r>
                        <a:rPr lang="en-US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¬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                 = 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Σ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 −</m:t>
                      </m:r>
                      <m:r>
                        <a:rPr lang="en-US" b="0" i="1" smtClean="0">
                          <a:latin typeface="Cambria Math" charset="0"/>
                        </a:rPr>
                        <m:t>𝐿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𝑟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38200"/>
                <a:ext cx="8229600" cy="6019800"/>
              </a:xfrm>
              <a:blipFill rotWithShape="0">
                <a:blip r:embed="rId2"/>
                <a:stretch>
                  <a:fillRect l="-741" t="-80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477001" y="907382"/>
                <a:ext cx="2488450" cy="4572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Regexp</m:t>
                      </m:r>
                      <m:r>
                        <a:rPr lang="en-US" sz="24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Semantics</m:t>
                      </m:r>
                    </m:oMath>
                  </m:oMathPara>
                </a14:m>
                <a:endParaRPr lang="en-US" sz="2400" dirty="0" smtClean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1" y="907382"/>
                <a:ext cx="2488450" cy="4572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609600" y="919414"/>
            <a:ext cx="3581400" cy="11811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613611" y="2390273"/>
            <a:ext cx="4712368" cy="16764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609600" y="2017295"/>
            <a:ext cx="7543800" cy="4572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304800" y="2847473"/>
            <a:ext cx="8534400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Problem:</a:t>
            </a:r>
            <a:r>
              <a:rPr lang="en-US" sz="2400" dirty="0" smtClean="0"/>
              <a:t> Is string s in the language of r1 . r2?</a:t>
            </a:r>
          </a:p>
          <a:p>
            <a:endParaRPr lang="en-US" sz="2400" b="1" dirty="0"/>
          </a:p>
          <a:p>
            <a:r>
              <a:rPr lang="en-US" sz="2400" b="1" dirty="0" smtClean="0"/>
              <a:t>A Better Slightly </a:t>
            </a:r>
            <a:r>
              <a:rPr lang="en-US" sz="2400" b="1" dirty="0" smtClean="0"/>
              <a:t>Better Approach: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err="1" smtClean="0"/>
              <a:t>Brzozowksi</a:t>
            </a:r>
            <a:r>
              <a:rPr lang="en-US" sz="2400" dirty="0" smtClean="0"/>
              <a:t> derivatives!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909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NFA-&gt;DFA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000" t="16667" r="30000" b="42221"/>
          <a:stretch/>
        </p:blipFill>
        <p:spPr>
          <a:xfrm>
            <a:off x="12032" y="1028700"/>
            <a:ext cx="2780270" cy="19050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1764632" y="973119"/>
            <a:ext cx="457200" cy="25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21832" y="695295"/>
            <a:ext cx="1053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INITIAL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1764632" y="1409700"/>
            <a:ext cx="682873" cy="902368"/>
          </a:xfrm>
          <a:custGeom>
            <a:avLst/>
            <a:gdLst>
              <a:gd name="connsiteX0" fmla="*/ 1010653 w 1010653"/>
              <a:gd name="connsiteY0" fmla="*/ 1335505 h 1335505"/>
              <a:gd name="connsiteX1" fmla="*/ 998621 w 1010653"/>
              <a:gd name="connsiteY1" fmla="*/ 1034716 h 1335505"/>
              <a:gd name="connsiteX2" fmla="*/ 986589 w 1010653"/>
              <a:gd name="connsiteY2" fmla="*/ 998621 h 1335505"/>
              <a:gd name="connsiteX3" fmla="*/ 926432 w 1010653"/>
              <a:gd name="connsiteY3" fmla="*/ 878305 h 1335505"/>
              <a:gd name="connsiteX4" fmla="*/ 902368 w 1010653"/>
              <a:gd name="connsiteY4" fmla="*/ 842211 h 1335505"/>
              <a:gd name="connsiteX5" fmla="*/ 866274 w 1010653"/>
              <a:gd name="connsiteY5" fmla="*/ 770021 h 1335505"/>
              <a:gd name="connsiteX6" fmla="*/ 854242 w 1010653"/>
              <a:gd name="connsiteY6" fmla="*/ 733927 h 1335505"/>
              <a:gd name="connsiteX7" fmla="*/ 830179 w 1010653"/>
              <a:gd name="connsiteY7" fmla="*/ 697832 h 1335505"/>
              <a:gd name="connsiteX8" fmla="*/ 818147 w 1010653"/>
              <a:gd name="connsiteY8" fmla="*/ 661737 h 1335505"/>
              <a:gd name="connsiteX9" fmla="*/ 782053 w 1010653"/>
              <a:gd name="connsiteY9" fmla="*/ 625642 h 1335505"/>
              <a:gd name="connsiteX10" fmla="*/ 709863 w 1010653"/>
              <a:gd name="connsiteY10" fmla="*/ 505327 h 1335505"/>
              <a:gd name="connsiteX11" fmla="*/ 673768 w 1010653"/>
              <a:gd name="connsiteY11" fmla="*/ 481263 h 1335505"/>
              <a:gd name="connsiteX12" fmla="*/ 625642 w 1010653"/>
              <a:gd name="connsiteY12" fmla="*/ 421105 h 1335505"/>
              <a:gd name="connsiteX13" fmla="*/ 601579 w 1010653"/>
              <a:gd name="connsiteY13" fmla="*/ 385011 h 1335505"/>
              <a:gd name="connsiteX14" fmla="*/ 565484 w 1010653"/>
              <a:gd name="connsiteY14" fmla="*/ 372979 h 1335505"/>
              <a:gd name="connsiteX15" fmla="*/ 553453 w 1010653"/>
              <a:gd name="connsiteY15" fmla="*/ 336884 h 1335505"/>
              <a:gd name="connsiteX16" fmla="*/ 457200 w 1010653"/>
              <a:gd name="connsiteY16" fmla="*/ 264695 h 1335505"/>
              <a:gd name="connsiteX17" fmla="*/ 421105 w 1010653"/>
              <a:gd name="connsiteY17" fmla="*/ 228600 h 1335505"/>
              <a:gd name="connsiteX18" fmla="*/ 348916 w 1010653"/>
              <a:gd name="connsiteY18" fmla="*/ 180474 h 1335505"/>
              <a:gd name="connsiteX19" fmla="*/ 300789 w 1010653"/>
              <a:gd name="connsiteY19" fmla="*/ 120316 h 1335505"/>
              <a:gd name="connsiteX20" fmla="*/ 264695 w 1010653"/>
              <a:gd name="connsiteY20" fmla="*/ 108284 h 1335505"/>
              <a:gd name="connsiteX21" fmla="*/ 192505 w 1010653"/>
              <a:gd name="connsiteY21" fmla="*/ 72190 h 1335505"/>
              <a:gd name="connsiteX22" fmla="*/ 48126 w 1010653"/>
              <a:gd name="connsiteY22" fmla="*/ 0 h 1335505"/>
              <a:gd name="connsiteX23" fmla="*/ 0 w 1010653"/>
              <a:gd name="connsiteY23" fmla="*/ 0 h 1335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10653" h="1335505">
                <a:moveTo>
                  <a:pt x="1010653" y="1335505"/>
                </a:moveTo>
                <a:cubicBezTo>
                  <a:pt x="1006642" y="1235242"/>
                  <a:pt x="1005770" y="1134804"/>
                  <a:pt x="998621" y="1034716"/>
                </a:cubicBezTo>
                <a:cubicBezTo>
                  <a:pt x="997717" y="1022066"/>
                  <a:pt x="990073" y="1010816"/>
                  <a:pt x="986589" y="998621"/>
                </a:cubicBezTo>
                <a:cubicBezTo>
                  <a:pt x="962782" y="915296"/>
                  <a:pt x="992059" y="976744"/>
                  <a:pt x="926432" y="878305"/>
                </a:cubicBezTo>
                <a:lnTo>
                  <a:pt x="902368" y="842211"/>
                </a:lnTo>
                <a:cubicBezTo>
                  <a:pt x="872131" y="751495"/>
                  <a:pt x="912916" y="863304"/>
                  <a:pt x="866274" y="770021"/>
                </a:cubicBezTo>
                <a:cubicBezTo>
                  <a:pt x="860602" y="758678"/>
                  <a:pt x="859914" y="745270"/>
                  <a:pt x="854242" y="733927"/>
                </a:cubicBezTo>
                <a:cubicBezTo>
                  <a:pt x="847775" y="720993"/>
                  <a:pt x="836646" y="710766"/>
                  <a:pt x="830179" y="697832"/>
                </a:cubicBezTo>
                <a:cubicBezTo>
                  <a:pt x="824507" y="686488"/>
                  <a:pt x="825182" y="672290"/>
                  <a:pt x="818147" y="661737"/>
                </a:cubicBezTo>
                <a:cubicBezTo>
                  <a:pt x="808709" y="647580"/>
                  <a:pt x="791943" y="639488"/>
                  <a:pt x="782053" y="625642"/>
                </a:cubicBezTo>
                <a:cubicBezTo>
                  <a:pt x="755716" y="588770"/>
                  <a:pt x="750748" y="532585"/>
                  <a:pt x="709863" y="505327"/>
                </a:cubicBezTo>
                <a:lnTo>
                  <a:pt x="673768" y="481263"/>
                </a:lnTo>
                <a:cubicBezTo>
                  <a:pt x="599706" y="370171"/>
                  <a:pt x="694217" y="506824"/>
                  <a:pt x="625642" y="421105"/>
                </a:cubicBezTo>
                <a:cubicBezTo>
                  <a:pt x="616609" y="409814"/>
                  <a:pt x="612870" y="394044"/>
                  <a:pt x="601579" y="385011"/>
                </a:cubicBezTo>
                <a:cubicBezTo>
                  <a:pt x="591676" y="377088"/>
                  <a:pt x="577516" y="376990"/>
                  <a:pt x="565484" y="372979"/>
                </a:cubicBezTo>
                <a:cubicBezTo>
                  <a:pt x="561474" y="360947"/>
                  <a:pt x="559978" y="347759"/>
                  <a:pt x="553453" y="336884"/>
                </a:cubicBezTo>
                <a:cubicBezTo>
                  <a:pt x="537447" y="310207"/>
                  <a:pt x="466148" y="273643"/>
                  <a:pt x="457200" y="264695"/>
                </a:cubicBezTo>
                <a:cubicBezTo>
                  <a:pt x="445168" y="252663"/>
                  <a:pt x="434536" y="239046"/>
                  <a:pt x="421105" y="228600"/>
                </a:cubicBezTo>
                <a:cubicBezTo>
                  <a:pt x="398277" y="210845"/>
                  <a:pt x="348916" y="180474"/>
                  <a:pt x="348916" y="180474"/>
                </a:cubicBezTo>
                <a:cubicBezTo>
                  <a:pt x="337985" y="164077"/>
                  <a:pt x="319841" y="131747"/>
                  <a:pt x="300789" y="120316"/>
                </a:cubicBezTo>
                <a:cubicBezTo>
                  <a:pt x="289914" y="113791"/>
                  <a:pt x="276038" y="113956"/>
                  <a:pt x="264695" y="108284"/>
                </a:cubicBezTo>
                <a:cubicBezTo>
                  <a:pt x="171412" y="61642"/>
                  <a:pt x="283221" y="102427"/>
                  <a:pt x="192505" y="72190"/>
                </a:cubicBezTo>
                <a:cubicBezTo>
                  <a:pt x="156005" y="47856"/>
                  <a:pt x="97941" y="0"/>
                  <a:pt x="48126" y="0"/>
                </a:cubicBez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23085" y="1409700"/>
            <a:ext cx="224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4212137" y="895350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/>
              <a:t>Algorithm: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Let S = the states of </a:t>
            </a:r>
            <a:r>
              <a:rPr lang="en-US" sz="2400" b="1" i="1" dirty="0"/>
              <a:t>N</a:t>
            </a:r>
            <a:r>
              <a:rPr lang="en-US" sz="2400" dirty="0"/>
              <a:t>. Draw the states S’ of </a:t>
            </a:r>
            <a:r>
              <a:rPr lang="en-US" sz="2400" b="1" i="1" dirty="0"/>
              <a:t>D </a:t>
            </a:r>
            <a:r>
              <a:rPr lang="en-US" sz="2400" dirty="0"/>
              <a:t>to correspond to each possible subset of S.</a:t>
            </a:r>
          </a:p>
        </p:txBody>
      </p:sp>
    </p:spTree>
    <p:extLst>
      <p:ext uri="{BB962C8B-B14F-4D97-AF65-F5344CB8AC3E}">
        <p14:creationId xmlns:p14="http://schemas.microsoft.com/office/powerpoint/2010/main" val="84918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NFA-&gt;DFA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000" t="16667" r="30000" b="42221"/>
          <a:stretch/>
        </p:blipFill>
        <p:spPr>
          <a:xfrm>
            <a:off x="12032" y="1028700"/>
            <a:ext cx="2780270" cy="19050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1764632" y="973119"/>
            <a:ext cx="457200" cy="25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21832" y="695295"/>
            <a:ext cx="1053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INITIAL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1764632" y="1409700"/>
            <a:ext cx="682873" cy="902368"/>
          </a:xfrm>
          <a:custGeom>
            <a:avLst/>
            <a:gdLst>
              <a:gd name="connsiteX0" fmla="*/ 1010653 w 1010653"/>
              <a:gd name="connsiteY0" fmla="*/ 1335505 h 1335505"/>
              <a:gd name="connsiteX1" fmla="*/ 998621 w 1010653"/>
              <a:gd name="connsiteY1" fmla="*/ 1034716 h 1335505"/>
              <a:gd name="connsiteX2" fmla="*/ 986589 w 1010653"/>
              <a:gd name="connsiteY2" fmla="*/ 998621 h 1335505"/>
              <a:gd name="connsiteX3" fmla="*/ 926432 w 1010653"/>
              <a:gd name="connsiteY3" fmla="*/ 878305 h 1335505"/>
              <a:gd name="connsiteX4" fmla="*/ 902368 w 1010653"/>
              <a:gd name="connsiteY4" fmla="*/ 842211 h 1335505"/>
              <a:gd name="connsiteX5" fmla="*/ 866274 w 1010653"/>
              <a:gd name="connsiteY5" fmla="*/ 770021 h 1335505"/>
              <a:gd name="connsiteX6" fmla="*/ 854242 w 1010653"/>
              <a:gd name="connsiteY6" fmla="*/ 733927 h 1335505"/>
              <a:gd name="connsiteX7" fmla="*/ 830179 w 1010653"/>
              <a:gd name="connsiteY7" fmla="*/ 697832 h 1335505"/>
              <a:gd name="connsiteX8" fmla="*/ 818147 w 1010653"/>
              <a:gd name="connsiteY8" fmla="*/ 661737 h 1335505"/>
              <a:gd name="connsiteX9" fmla="*/ 782053 w 1010653"/>
              <a:gd name="connsiteY9" fmla="*/ 625642 h 1335505"/>
              <a:gd name="connsiteX10" fmla="*/ 709863 w 1010653"/>
              <a:gd name="connsiteY10" fmla="*/ 505327 h 1335505"/>
              <a:gd name="connsiteX11" fmla="*/ 673768 w 1010653"/>
              <a:gd name="connsiteY11" fmla="*/ 481263 h 1335505"/>
              <a:gd name="connsiteX12" fmla="*/ 625642 w 1010653"/>
              <a:gd name="connsiteY12" fmla="*/ 421105 h 1335505"/>
              <a:gd name="connsiteX13" fmla="*/ 601579 w 1010653"/>
              <a:gd name="connsiteY13" fmla="*/ 385011 h 1335505"/>
              <a:gd name="connsiteX14" fmla="*/ 565484 w 1010653"/>
              <a:gd name="connsiteY14" fmla="*/ 372979 h 1335505"/>
              <a:gd name="connsiteX15" fmla="*/ 553453 w 1010653"/>
              <a:gd name="connsiteY15" fmla="*/ 336884 h 1335505"/>
              <a:gd name="connsiteX16" fmla="*/ 457200 w 1010653"/>
              <a:gd name="connsiteY16" fmla="*/ 264695 h 1335505"/>
              <a:gd name="connsiteX17" fmla="*/ 421105 w 1010653"/>
              <a:gd name="connsiteY17" fmla="*/ 228600 h 1335505"/>
              <a:gd name="connsiteX18" fmla="*/ 348916 w 1010653"/>
              <a:gd name="connsiteY18" fmla="*/ 180474 h 1335505"/>
              <a:gd name="connsiteX19" fmla="*/ 300789 w 1010653"/>
              <a:gd name="connsiteY19" fmla="*/ 120316 h 1335505"/>
              <a:gd name="connsiteX20" fmla="*/ 264695 w 1010653"/>
              <a:gd name="connsiteY20" fmla="*/ 108284 h 1335505"/>
              <a:gd name="connsiteX21" fmla="*/ 192505 w 1010653"/>
              <a:gd name="connsiteY21" fmla="*/ 72190 h 1335505"/>
              <a:gd name="connsiteX22" fmla="*/ 48126 w 1010653"/>
              <a:gd name="connsiteY22" fmla="*/ 0 h 1335505"/>
              <a:gd name="connsiteX23" fmla="*/ 0 w 1010653"/>
              <a:gd name="connsiteY23" fmla="*/ 0 h 1335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10653" h="1335505">
                <a:moveTo>
                  <a:pt x="1010653" y="1335505"/>
                </a:moveTo>
                <a:cubicBezTo>
                  <a:pt x="1006642" y="1235242"/>
                  <a:pt x="1005770" y="1134804"/>
                  <a:pt x="998621" y="1034716"/>
                </a:cubicBezTo>
                <a:cubicBezTo>
                  <a:pt x="997717" y="1022066"/>
                  <a:pt x="990073" y="1010816"/>
                  <a:pt x="986589" y="998621"/>
                </a:cubicBezTo>
                <a:cubicBezTo>
                  <a:pt x="962782" y="915296"/>
                  <a:pt x="992059" y="976744"/>
                  <a:pt x="926432" y="878305"/>
                </a:cubicBezTo>
                <a:lnTo>
                  <a:pt x="902368" y="842211"/>
                </a:lnTo>
                <a:cubicBezTo>
                  <a:pt x="872131" y="751495"/>
                  <a:pt x="912916" y="863304"/>
                  <a:pt x="866274" y="770021"/>
                </a:cubicBezTo>
                <a:cubicBezTo>
                  <a:pt x="860602" y="758678"/>
                  <a:pt x="859914" y="745270"/>
                  <a:pt x="854242" y="733927"/>
                </a:cubicBezTo>
                <a:cubicBezTo>
                  <a:pt x="847775" y="720993"/>
                  <a:pt x="836646" y="710766"/>
                  <a:pt x="830179" y="697832"/>
                </a:cubicBezTo>
                <a:cubicBezTo>
                  <a:pt x="824507" y="686488"/>
                  <a:pt x="825182" y="672290"/>
                  <a:pt x="818147" y="661737"/>
                </a:cubicBezTo>
                <a:cubicBezTo>
                  <a:pt x="808709" y="647580"/>
                  <a:pt x="791943" y="639488"/>
                  <a:pt x="782053" y="625642"/>
                </a:cubicBezTo>
                <a:cubicBezTo>
                  <a:pt x="755716" y="588770"/>
                  <a:pt x="750748" y="532585"/>
                  <a:pt x="709863" y="505327"/>
                </a:cubicBezTo>
                <a:lnTo>
                  <a:pt x="673768" y="481263"/>
                </a:lnTo>
                <a:cubicBezTo>
                  <a:pt x="599706" y="370171"/>
                  <a:pt x="694217" y="506824"/>
                  <a:pt x="625642" y="421105"/>
                </a:cubicBezTo>
                <a:cubicBezTo>
                  <a:pt x="616609" y="409814"/>
                  <a:pt x="612870" y="394044"/>
                  <a:pt x="601579" y="385011"/>
                </a:cubicBezTo>
                <a:cubicBezTo>
                  <a:pt x="591676" y="377088"/>
                  <a:pt x="577516" y="376990"/>
                  <a:pt x="565484" y="372979"/>
                </a:cubicBezTo>
                <a:cubicBezTo>
                  <a:pt x="561474" y="360947"/>
                  <a:pt x="559978" y="347759"/>
                  <a:pt x="553453" y="336884"/>
                </a:cubicBezTo>
                <a:cubicBezTo>
                  <a:pt x="537447" y="310207"/>
                  <a:pt x="466148" y="273643"/>
                  <a:pt x="457200" y="264695"/>
                </a:cubicBezTo>
                <a:cubicBezTo>
                  <a:pt x="445168" y="252663"/>
                  <a:pt x="434536" y="239046"/>
                  <a:pt x="421105" y="228600"/>
                </a:cubicBezTo>
                <a:cubicBezTo>
                  <a:pt x="398277" y="210845"/>
                  <a:pt x="348916" y="180474"/>
                  <a:pt x="348916" y="180474"/>
                </a:cubicBezTo>
                <a:cubicBezTo>
                  <a:pt x="337985" y="164077"/>
                  <a:pt x="319841" y="131747"/>
                  <a:pt x="300789" y="120316"/>
                </a:cubicBezTo>
                <a:cubicBezTo>
                  <a:pt x="289914" y="113791"/>
                  <a:pt x="276038" y="113956"/>
                  <a:pt x="264695" y="108284"/>
                </a:cubicBezTo>
                <a:cubicBezTo>
                  <a:pt x="171412" y="61642"/>
                  <a:pt x="283221" y="102427"/>
                  <a:pt x="192505" y="72190"/>
                </a:cubicBezTo>
                <a:cubicBezTo>
                  <a:pt x="156005" y="47856"/>
                  <a:pt x="97941" y="0"/>
                  <a:pt x="48126" y="0"/>
                </a:cubicBez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23085" y="1409700"/>
            <a:ext cx="224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4212137" y="895350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/>
              <a:t>Algorithm: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Let S = the states of </a:t>
            </a:r>
            <a:r>
              <a:rPr lang="en-US" sz="2400" b="1" i="1" dirty="0"/>
              <a:t>N</a:t>
            </a:r>
            <a:r>
              <a:rPr lang="en-US" sz="2400" dirty="0"/>
              <a:t>. Draw the states S’ of </a:t>
            </a:r>
            <a:r>
              <a:rPr lang="en-US" sz="2400" b="1" i="1" dirty="0"/>
              <a:t>D </a:t>
            </a:r>
            <a:r>
              <a:rPr lang="en-US" sz="2400" dirty="0"/>
              <a:t>to correspond to each possible subset of 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/>
              <p:cNvSpPr/>
              <p:nvPr/>
            </p:nvSpPr>
            <p:spPr>
              <a:xfrm>
                <a:off x="371642" y="3465525"/>
                <a:ext cx="1312780" cy="61117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∅</m:t>
                      </m:r>
                    </m:oMath>
                  </m:oMathPara>
                </a14:m>
                <a:endParaRPr lang="en-US" sz="20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42" y="3465525"/>
                <a:ext cx="1312780" cy="611175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/>
          <p:cNvSpPr/>
          <p:nvPr/>
        </p:nvSpPr>
        <p:spPr>
          <a:xfrm>
            <a:off x="2656975" y="34655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{1}</a:t>
            </a:r>
          </a:p>
        </p:txBody>
      </p:sp>
      <p:sp>
        <p:nvSpPr>
          <p:cNvPr id="18" name="Oval 17"/>
          <p:cNvSpPr/>
          <p:nvPr/>
        </p:nvSpPr>
        <p:spPr>
          <a:xfrm>
            <a:off x="5077635" y="34655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{2}</a:t>
            </a:r>
          </a:p>
        </p:txBody>
      </p:sp>
      <p:sp>
        <p:nvSpPr>
          <p:cNvPr id="19" name="Oval 18"/>
          <p:cNvSpPr/>
          <p:nvPr/>
        </p:nvSpPr>
        <p:spPr>
          <a:xfrm>
            <a:off x="7498295" y="34655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{1,2}</a:t>
            </a:r>
          </a:p>
        </p:txBody>
      </p:sp>
      <p:sp>
        <p:nvSpPr>
          <p:cNvPr id="20" name="Oval 19"/>
          <p:cNvSpPr/>
          <p:nvPr/>
        </p:nvSpPr>
        <p:spPr>
          <a:xfrm>
            <a:off x="371642" y="5638800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{3}</a:t>
            </a:r>
          </a:p>
        </p:txBody>
      </p:sp>
      <p:sp>
        <p:nvSpPr>
          <p:cNvPr id="22" name="Oval 21"/>
          <p:cNvSpPr/>
          <p:nvPr/>
        </p:nvSpPr>
        <p:spPr>
          <a:xfrm>
            <a:off x="2656975" y="5638799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{1,3}</a:t>
            </a:r>
          </a:p>
        </p:txBody>
      </p:sp>
      <p:sp>
        <p:nvSpPr>
          <p:cNvPr id="23" name="Oval 22"/>
          <p:cNvSpPr/>
          <p:nvPr/>
        </p:nvSpPr>
        <p:spPr>
          <a:xfrm>
            <a:off x="5077635" y="56107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{2,3}</a:t>
            </a:r>
          </a:p>
        </p:txBody>
      </p:sp>
      <p:sp>
        <p:nvSpPr>
          <p:cNvPr id="24" name="Oval 23"/>
          <p:cNvSpPr/>
          <p:nvPr/>
        </p:nvSpPr>
        <p:spPr>
          <a:xfrm>
            <a:off x="7498295" y="5638798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{1,2,3}</a:t>
            </a:r>
          </a:p>
        </p:txBody>
      </p:sp>
    </p:spTree>
    <p:extLst>
      <p:ext uri="{BB962C8B-B14F-4D97-AF65-F5344CB8AC3E}">
        <p14:creationId xmlns:p14="http://schemas.microsoft.com/office/powerpoint/2010/main" val="165937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NFA-&gt;DFA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000" t="16667" r="30000" b="42221"/>
          <a:stretch/>
        </p:blipFill>
        <p:spPr>
          <a:xfrm>
            <a:off x="12032" y="1028700"/>
            <a:ext cx="2780270" cy="19050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1764632" y="973119"/>
            <a:ext cx="457200" cy="25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21832" y="695295"/>
            <a:ext cx="120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INITIAL</a:t>
            </a:r>
          </a:p>
        </p:txBody>
      </p:sp>
      <p:sp>
        <p:nvSpPr>
          <p:cNvPr id="12" name="Freeform 11"/>
          <p:cNvSpPr/>
          <p:nvPr/>
        </p:nvSpPr>
        <p:spPr>
          <a:xfrm>
            <a:off x="1764632" y="1409700"/>
            <a:ext cx="682873" cy="902368"/>
          </a:xfrm>
          <a:custGeom>
            <a:avLst/>
            <a:gdLst>
              <a:gd name="connsiteX0" fmla="*/ 1010653 w 1010653"/>
              <a:gd name="connsiteY0" fmla="*/ 1335505 h 1335505"/>
              <a:gd name="connsiteX1" fmla="*/ 998621 w 1010653"/>
              <a:gd name="connsiteY1" fmla="*/ 1034716 h 1335505"/>
              <a:gd name="connsiteX2" fmla="*/ 986589 w 1010653"/>
              <a:gd name="connsiteY2" fmla="*/ 998621 h 1335505"/>
              <a:gd name="connsiteX3" fmla="*/ 926432 w 1010653"/>
              <a:gd name="connsiteY3" fmla="*/ 878305 h 1335505"/>
              <a:gd name="connsiteX4" fmla="*/ 902368 w 1010653"/>
              <a:gd name="connsiteY4" fmla="*/ 842211 h 1335505"/>
              <a:gd name="connsiteX5" fmla="*/ 866274 w 1010653"/>
              <a:gd name="connsiteY5" fmla="*/ 770021 h 1335505"/>
              <a:gd name="connsiteX6" fmla="*/ 854242 w 1010653"/>
              <a:gd name="connsiteY6" fmla="*/ 733927 h 1335505"/>
              <a:gd name="connsiteX7" fmla="*/ 830179 w 1010653"/>
              <a:gd name="connsiteY7" fmla="*/ 697832 h 1335505"/>
              <a:gd name="connsiteX8" fmla="*/ 818147 w 1010653"/>
              <a:gd name="connsiteY8" fmla="*/ 661737 h 1335505"/>
              <a:gd name="connsiteX9" fmla="*/ 782053 w 1010653"/>
              <a:gd name="connsiteY9" fmla="*/ 625642 h 1335505"/>
              <a:gd name="connsiteX10" fmla="*/ 709863 w 1010653"/>
              <a:gd name="connsiteY10" fmla="*/ 505327 h 1335505"/>
              <a:gd name="connsiteX11" fmla="*/ 673768 w 1010653"/>
              <a:gd name="connsiteY11" fmla="*/ 481263 h 1335505"/>
              <a:gd name="connsiteX12" fmla="*/ 625642 w 1010653"/>
              <a:gd name="connsiteY12" fmla="*/ 421105 h 1335505"/>
              <a:gd name="connsiteX13" fmla="*/ 601579 w 1010653"/>
              <a:gd name="connsiteY13" fmla="*/ 385011 h 1335505"/>
              <a:gd name="connsiteX14" fmla="*/ 565484 w 1010653"/>
              <a:gd name="connsiteY14" fmla="*/ 372979 h 1335505"/>
              <a:gd name="connsiteX15" fmla="*/ 553453 w 1010653"/>
              <a:gd name="connsiteY15" fmla="*/ 336884 h 1335505"/>
              <a:gd name="connsiteX16" fmla="*/ 457200 w 1010653"/>
              <a:gd name="connsiteY16" fmla="*/ 264695 h 1335505"/>
              <a:gd name="connsiteX17" fmla="*/ 421105 w 1010653"/>
              <a:gd name="connsiteY17" fmla="*/ 228600 h 1335505"/>
              <a:gd name="connsiteX18" fmla="*/ 348916 w 1010653"/>
              <a:gd name="connsiteY18" fmla="*/ 180474 h 1335505"/>
              <a:gd name="connsiteX19" fmla="*/ 300789 w 1010653"/>
              <a:gd name="connsiteY19" fmla="*/ 120316 h 1335505"/>
              <a:gd name="connsiteX20" fmla="*/ 264695 w 1010653"/>
              <a:gd name="connsiteY20" fmla="*/ 108284 h 1335505"/>
              <a:gd name="connsiteX21" fmla="*/ 192505 w 1010653"/>
              <a:gd name="connsiteY21" fmla="*/ 72190 h 1335505"/>
              <a:gd name="connsiteX22" fmla="*/ 48126 w 1010653"/>
              <a:gd name="connsiteY22" fmla="*/ 0 h 1335505"/>
              <a:gd name="connsiteX23" fmla="*/ 0 w 1010653"/>
              <a:gd name="connsiteY23" fmla="*/ 0 h 1335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10653" h="1335505">
                <a:moveTo>
                  <a:pt x="1010653" y="1335505"/>
                </a:moveTo>
                <a:cubicBezTo>
                  <a:pt x="1006642" y="1235242"/>
                  <a:pt x="1005770" y="1134804"/>
                  <a:pt x="998621" y="1034716"/>
                </a:cubicBezTo>
                <a:cubicBezTo>
                  <a:pt x="997717" y="1022066"/>
                  <a:pt x="990073" y="1010816"/>
                  <a:pt x="986589" y="998621"/>
                </a:cubicBezTo>
                <a:cubicBezTo>
                  <a:pt x="962782" y="915296"/>
                  <a:pt x="992059" y="976744"/>
                  <a:pt x="926432" y="878305"/>
                </a:cubicBezTo>
                <a:lnTo>
                  <a:pt x="902368" y="842211"/>
                </a:lnTo>
                <a:cubicBezTo>
                  <a:pt x="872131" y="751495"/>
                  <a:pt x="912916" y="863304"/>
                  <a:pt x="866274" y="770021"/>
                </a:cubicBezTo>
                <a:cubicBezTo>
                  <a:pt x="860602" y="758678"/>
                  <a:pt x="859914" y="745270"/>
                  <a:pt x="854242" y="733927"/>
                </a:cubicBezTo>
                <a:cubicBezTo>
                  <a:pt x="847775" y="720993"/>
                  <a:pt x="836646" y="710766"/>
                  <a:pt x="830179" y="697832"/>
                </a:cubicBezTo>
                <a:cubicBezTo>
                  <a:pt x="824507" y="686488"/>
                  <a:pt x="825182" y="672290"/>
                  <a:pt x="818147" y="661737"/>
                </a:cubicBezTo>
                <a:cubicBezTo>
                  <a:pt x="808709" y="647580"/>
                  <a:pt x="791943" y="639488"/>
                  <a:pt x="782053" y="625642"/>
                </a:cubicBezTo>
                <a:cubicBezTo>
                  <a:pt x="755716" y="588770"/>
                  <a:pt x="750748" y="532585"/>
                  <a:pt x="709863" y="505327"/>
                </a:cubicBezTo>
                <a:lnTo>
                  <a:pt x="673768" y="481263"/>
                </a:lnTo>
                <a:cubicBezTo>
                  <a:pt x="599706" y="370171"/>
                  <a:pt x="694217" y="506824"/>
                  <a:pt x="625642" y="421105"/>
                </a:cubicBezTo>
                <a:cubicBezTo>
                  <a:pt x="616609" y="409814"/>
                  <a:pt x="612870" y="394044"/>
                  <a:pt x="601579" y="385011"/>
                </a:cubicBezTo>
                <a:cubicBezTo>
                  <a:pt x="591676" y="377088"/>
                  <a:pt x="577516" y="376990"/>
                  <a:pt x="565484" y="372979"/>
                </a:cubicBezTo>
                <a:cubicBezTo>
                  <a:pt x="561474" y="360947"/>
                  <a:pt x="559978" y="347759"/>
                  <a:pt x="553453" y="336884"/>
                </a:cubicBezTo>
                <a:cubicBezTo>
                  <a:pt x="537447" y="310207"/>
                  <a:pt x="466148" y="273643"/>
                  <a:pt x="457200" y="264695"/>
                </a:cubicBezTo>
                <a:cubicBezTo>
                  <a:pt x="445168" y="252663"/>
                  <a:pt x="434536" y="239046"/>
                  <a:pt x="421105" y="228600"/>
                </a:cubicBezTo>
                <a:cubicBezTo>
                  <a:pt x="398277" y="210845"/>
                  <a:pt x="348916" y="180474"/>
                  <a:pt x="348916" y="180474"/>
                </a:cubicBezTo>
                <a:cubicBezTo>
                  <a:pt x="337985" y="164077"/>
                  <a:pt x="319841" y="131747"/>
                  <a:pt x="300789" y="120316"/>
                </a:cubicBezTo>
                <a:cubicBezTo>
                  <a:pt x="289914" y="113791"/>
                  <a:pt x="276038" y="113956"/>
                  <a:pt x="264695" y="108284"/>
                </a:cubicBezTo>
                <a:cubicBezTo>
                  <a:pt x="171412" y="61642"/>
                  <a:pt x="283221" y="102427"/>
                  <a:pt x="192505" y="72190"/>
                </a:cubicBezTo>
                <a:cubicBezTo>
                  <a:pt x="156005" y="47856"/>
                  <a:pt x="97941" y="0"/>
                  <a:pt x="48126" y="0"/>
                </a:cubicBez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23085" y="1409700"/>
            <a:ext cx="224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4212137" y="895350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/>
              <a:t>Algorithm: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…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Let INITIAL = the start states of </a:t>
            </a:r>
            <a:r>
              <a:rPr lang="en-US" sz="2400" b="1" i="1" dirty="0"/>
              <a:t>N</a:t>
            </a:r>
            <a:r>
              <a:rPr lang="en-US" sz="2400" dirty="0"/>
              <a:t>. Mark as the </a:t>
            </a:r>
            <a:r>
              <a:rPr lang="en-US" sz="2400" i="1" dirty="0">
                <a:solidFill>
                  <a:srgbClr val="C00000"/>
                </a:solidFill>
              </a:rPr>
              <a:t>start state </a:t>
            </a:r>
            <a:r>
              <a:rPr lang="en-US" sz="2400" dirty="0"/>
              <a:t>of </a:t>
            </a:r>
            <a:r>
              <a:rPr lang="en-US" sz="2400" b="1" i="1" dirty="0"/>
              <a:t>D </a:t>
            </a:r>
            <a:r>
              <a:rPr lang="en-US" sz="2400" dirty="0"/>
              <a:t>the state in S’ given by E(INITIAL).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/>
              <p:cNvSpPr/>
              <p:nvPr/>
            </p:nvSpPr>
            <p:spPr>
              <a:xfrm>
                <a:off x="371642" y="3465525"/>
                <a:ext cx="1312780" cy="61117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∅</m:t>
                      </m:r>
                    </m:oMath>
                  </m:oMathPara>
                </a14:m>
                <a:endParaRPr lang="en-US" sz="20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42" y="3465525"/>
                <a:ext cx="1312780" cy="611175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/>
          <p:cNvSpPr/>
          <p:nvPr/>
        </p:nvSpPr>
        <p:spPr>
          <a:xfrm>
            <a:off x="2656975" y="34655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{1}</a:t>
            </a:r>
          </a:p>
        </p:txBody>
      </p:sp>
      <p:sp>
        <p:nvSpPr>
          <p:cNvPr id="18" name="Oval 17"/>
          <p:cNvSpPr/>
          <p:nvPr/>
        </p:nvSpPr>
        <p:spPr>
          <a:xfrm>
            <a:off x="5077635" y="34655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{2}</a:t>
            </a:r>
          </a:p>
        </p:txBody>
      </p:sp>
      <p:sp>
        <p:nvSpPr>
          <p:cNvPr id="19" name="Oval 18"/>
          <p:cNvSpPr/>
          <p:nvPr/>
        </p:nvSpPr>
        <p:spPr>
          <a:xfrm>
            <a:off x="7498295" y="34655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{1,2}</a:t>
            </a:r>
          </a:p>
        </p:txBody>
      </p:sp>
      <p:sp>
        <p:nvSpPr>
          <p:cNvPr id="20" name="Oval 19"/>
          <p:cNvSpPr/>
          <p:nvPr/>
        </p:nvSpPr>
        <p:spPr>
          <a:xfrm>
            <a:off x="371642" y="5638800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{3}</a:t>
            </a:r>
          </a:p>
        </p:txBody>
      </p:sp>
      <p:sp>
        <p:nvSpPr>
          <p:cNvPr id="22" name="Oval 21"/>
          <p:cNvSpPr/>
          <p:nvPr/>
        </p:nvSpPr>
        <p:spPr>
          <a:xfrm>
            <a:off x="2656975" y="5638799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{1,3}</a:t>
            </a:r>
          </a:p>
        </p:txBody>
      </p:sp>
      <p:sp>
        <p:nvSpPr>
          <p:cNvPr id="23" name="Oval 22"/>
          <p:cNvSpPr/>
          <p:nvPr/>
        </p:nvSpPr>
        <p:spPr>
          <a:xfrm>
            <a:off x="5077635" y="56107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{2,3}</a:t>
            </a:r>
          </a:p>
        </p:txBody>
      </p:sp>
      <p:sp>
        <p:nvSpPr>
          <p:cNvPr id="24" name="Oval 23"/>
          <p:cNvSpPr/>
          <p:nvPr/>
        </p:nvSpPr>
        <p:spPr>
          <a:xfrm>
            <a:off x="7498295" y="5638798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{1,2,3}</a:t>
            </a:r>
          </a:p>
        </p:txBody>
      </p:sp>
    </p:spTree>
    <p:extLst>
      <p:ext uri="{BB962C8B-B14F-4D97-AF65-F5344CB8AC3E}">
        <p14:creationId xmlns:p14="http://schemas.microsoft.com/office/powerpoint/2010/main" val="99112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NFA-&gt;DFA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000" t="16667" r="30000" b="42221"/>
          <a:stretch/>
        </p:blipFill>
        <p:spPr>
          <a:xfrm>
            <a:off x="12032" y="1028700"/>
            <a:ext cx="2780270" cy="19050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1764632" y="973119"/>
            <a:ext cx="457200" cy="25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21832" y="695295"/>
            <a:ext cx="120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INITIAL</a:t>
            </a:r>
          </a:p>
        </p:txBody>
      </p:sp>
      <p:sp>
        <p:nvSpPr>
          <p:cNvPr id="12" name="Freeform 11"/>
          <p:cNvSpPr/>
          <p:nvPr/>
        </p:nvSpPr>
        <p:spPr>
          <a:xfrm>
            <a:off x="1764632" y="1409700"/>
            <a:ext cx="682873" cy="902368"/>
          </a:xfrm>
          <a:custGeom>
            <a:avLst/>
            <a:gdLst>
              <a:gd name="connsiteX0" fmla="*/ 1010653 w 1010653"/>
              <a:gd name="connsiteY0" fmla="*/ 1335505 h 1335505"/>
              <a:gd name="connsiteX1" fmla="*/ 998621 w 1010653"/>
              <a:gd name="connsiteY1" fmla="*/ 1034716 h 1335505"/>
              <a:gd name="connsiteX2" fmla="*/ 986589 w 1010653"/>
              <a:gd name="connsiteY2" fmla="*/ 998621 h 1335505"/>
              <a:gd name="connsiteX3" fmla="*/ 926432 w 1010653"/>
              <a:gd name="connsiteY3" fmla="*/ 878305 h 1335505"/>
              <a:gd name="connsiteX4" fmla="*/ 902368 w 1010653"/>
              <a:gd name="connsiteY4" fmla="*/ 842211 h 1335505"/>
              <a:gd name="connsiteX5" fmla="*/ 866274 w 1010653"/>
              <a:gd name="connsiteY5" fmla="*/ 770021 h 1335505"/>
              <a:gd name="connsiteX6" fmla="*/ 854242 w 1010653"/>
              <a:gd name="connsiteY6" fmla="*/ 733927 h 1335505"/>
              <a:gd name="connsiteX7" fmla="*/ 830179 w 1010653"/>
              <a:gd name="connsiteY7" fmla="*/ 697832 h 1335505"/>
              <a:gd name="connsiteX8" fmla="*/ 818147 w 1010653"/>
              <a:gd name="connsiteY8" fmla="*/ 661737 h 1335505"/>
              <a:gd name="connsiteX9" fmla="*/ 782053 w 1010653"/>
              <a:gd name="connsiteY9" fmla="*/ 625642 h 1335505"/>
              <a:gd name="connsiteX10" fmla="*/ 709863 w 1010653"/>
              <a:gd name="connsiteY10" fmla="*/ 505327 h 1335505"/>
              <a:gd name="connsiteX11" fmla="*/ 673768 w 1010653"/>
              <a:gd name="connsiteY11" fmla="*/ 481263 h 1335505"/>
              <a:gd name="connsiteX12" fmla="*/ 625642 w 1010653"/>
              <a:gd name="connsiteY12" fmla="*/ 421105 h 1335505"/>
              <a:gd name="connsiteX13" fmla="*/ 601579 w 1010653"/>
              <a:gd name="connsiteY13" fmla="*/ 385011 h 1335505"/>
              <a:gd name="connsiteX14" fmla="*/ 565484 w 1010653"/>
              <a:gd name="connsiteY14" fmla="*/ 372979 h 1335505"/>
              <a:gd name="connsiteX15" fmla="*/ 553453 w 1010653"/>
              <a:gd name="connsiteY15" fmla="*/ 336884 h 1335505"/>
              <a:gd name="connsiteX16" fmla="*/ 457200 w 1010653"/>
              <a:gd name="connsiteY16" fmla="*/ 264695 h 1335505"/>
              <a:gd name="connsiteX17" fmla="*/ 421105 w 1010653"/>
              <a:gd name="connsiteY17" fmla="*/ 228600 h 1335505"/>
              <a:gd name="connsiteX18" fmla="*/ 348916 w 1010653"/>
              <a:gd name="connsiteY18" fmla="*/ 180474 h 1335505"/>
              <a:gd name="connsiteX19" fmla="*/ 300789 w 1010653"/>
              <a:gd name="connsiteY19" fmla="*/ 120316 h 1335505"/>
              <a:gd name="connsiteX20" fmla="*/ 264695 w 1010653"/>
              <a:gd name="connsiteY20" fmla="*/ 108284 h 1335505"/>
              <a:gd name="connsiteX21" fmla="*/ 192505 w 1010653"/>
              <a:gd name="connsiteY21" fmla="*/ 72190 h 1335505"/>
              <a:gd name="connsiteX22" fmla="*/ 48126 w 1010653"/>
              <a:gd name="connsiteY22" fmla="*/ 0 h 1335505"/>
              <a:gd name="connsiteX23" fmla="*/ 0 w 1010653"/>
              <a:gd name="connsiteY23" fmla="*/ 0 h 1335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10653" h="1335505">
                <a:moveTo>
                  <a:pt x="1010653" y="1335505"/>
                </a:moveTo>
                <a:cubicBezTo>
                  <a:pt x="1006642" y="1235242"/>
                  <a:pt x="1005770" y="1134804"/>
                  <a:pt x="998621" y="1034716"/>
                </a:cubicBezTo>
                <a:cubicBezTo>
                  <a:pt x="997717" y="1022066"/>
                  <a:pt x="990073" y="1010816"/>
                  <a:pt x="986589" y="998621"/>
                </a:cubicBezTo>
                <a:cubicBezTo>
                  <a:pt x="962782" y="915296"/>
                  <a:pt x="992059" y="976744"/>
                  <a:pt x="926432" y="878305"/>
                </a:cubicBezTo>
                <a:lnTo>
                  <a:pt x="902368" y="842211"/>
                </a:lnTo>
                <a:cubicBezTo>
                  <a:pt x="872131" y="751495"/>
                  <a:pt x="912916" y="863304"/>
                  <a:pt x="866274" y="770021"/>
                </a:cubicBezTo>
                <a:cubicBezTo>
                  <a:pt x="860602" y="758678"/>
                  <a:pt x="859914" y="745270"/>
                  <a:pt x="854242" y="733927"/>
                </a:cubicBezTo>
                <a:cubicBezTo>
                  <a:pt x="847775" y="720993"/>
                  <a:pt x="836646" y="710766"/>
                  <a:pt x="830179" y="697832"/>
                </a:cubicBezTo>
                <a:cubicBezTo>
                  <a:pt x="824507" y="686488"/>
                  <a:pt x="825182" y="672290"/>
                  <a:pt x="818147" y="661737"/>
                </a:cubicBezTo>
                <a:cubicBezTo>
                  <a:pt x="808709" y="647580"/>
                  <a:pt x="791943" y="639488"/>
                  <a:pt x="782053" y="625642"/>
                </a:cubicBezTo>
                <a:cubicBezTo>
                  <a:pt x="755716" y="588770"/>
                  <a:pt x="750748" y="532585"/>
                  <a:pt x="709863" y="505327"/>
                </a:cubicBezTo>
                <a:lnTo>
                  <a:pt x="673768" y="481263"/>
                </a:lnTo>
                <a:cubicBezTo>
                  <a:pt x="599706" y="370171"/>
                  <a:pt x="694217" y="506824"/>
                  <a:pt x="625642" y="421105"/>
                </a:cubicBezTo>
                <a:cubicBezTo>
                  <a:pt x="616609" y="409814"/>
                  <a:pt x="612870" y="394044"/>
                  <a:pt x="601579" y="385011"/>
                </a:cubicBezTo>
                <a:cubicBezTo>
                  <a:pt x="591676" y="377088"/>
                  <a:pt x="577516" y="376990"/>
                  <a:pt x="565484" y="372979"/>
                </a:cubicBezTo>
                <a:cubicBezTo>
                  <a:pt x="561474" y="360947"/>
                  <a:pt x="559978" y="347759"/>
                  <a:pt x="553453" y="336884"/>
                </a:cubicBezTo>
                <a:cubicBezTo>
                  <a:pt x="537447" y="310207"/>
                  <a:pt x="466148" y="273643"/>
                  <a:pt x="457200" y="264695"/>
                </a:cubicBezTo>
                <a:cubicBezTo>
                  <a:pt x="445168" y="252663"/>
                  <a:pt x="434536" y="239046"/>
                  <a:pt x="421105" y="228600"/>
                </a:cubicBezTo>
                <a:cubicBezTo>
                  <a:pt x="398277" y="210845"/>
                  <a:pt x="348916" y="180474"/>
                  <a:pt x="348916" y="180474"/>
                </a:cubicBezTo>
                <a:cubicBezTo>
                  <a:pt x="337985" y="164077"/>
                  <a:pt x="319841" y="131747"/>
                  <a:pt x="300789" y="120316"/>
                </a:cubicBezTo>
                <a:cubicBezTo>
                  <a:pt x="289914" y="113791"/>
                  <a:pt x="276038" y="113956"/>
                  <a:pt x="264695" y="108284"/>
                </a:cubicBezTo>
                <a:cubicBezTo>
                  <a:pt x="171412" y="61642"/>
                  <a:pt x="283221" y="102427"/>
                  <a:pt x="192505" y="72190"/>
                </a:cubicBezTo>
                <a:cubicBezTo>
                  <a:pt x="156005" y="47856"/>
                  <a:pt x="97941" y="0"/>
                  <a:pt x="48126" y="0"/>
                </a:cubicBez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23085" y="1409700"/>
            <a:ext cx="224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4212137" y="895350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/>
              <a:t>Algorithm: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…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Let INITIAL = the start states of </a:t>
            </a:r>
            <a:r>
              <a:rPr lang="en-US" sz="2400" b="1" i="1" dirty="0"/>
              <a:t>N</a:t>
            </a:r>
            <a:r>
              <a:rPr lang="en-US" sz="2400" dirty="0"/>
              <a:t>. Mark as the </a:t>
            </a:r>
            <a:r>
              <a:rPr lang="en-US" sz="2400" i="1" dirty="0">
                <a:solidFill>
                  <a:srgbClr val="C00000"/>
                </a:solidFill>
              </a:rPr>
              <a:t>start state </a:t>
            </a:r>
            <a:r>
              <a:rPr lang="en-US" sz="2400" dirty="0"/>
              <a:t>of </a:t>
            </a:r>
            <a:r>
              <a:rPr lang="en-US" sz="2400" b="1" i="1" dirty="0"/>
              <a:t>D </a:t>
            </a:r>
            <a:r>
              <a:rPr lang="en-US" sz="2400" dirty="0"/>
              <a:t>the state in S’ given by E(INITIAL).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/>
              <p:cNvSpPr/>
              <p:nvPr/>
            </p:nvSpPr>
            <p:spPr>
              <a:xfrm>
                <a:off x="371642" y="3465525"/>
                <a:ext cx="1312780" cy="61117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∅</m:t>
                      </m:r>
                    </m:oMath>
                  </m:oMathPara>
                </a14:m>
                <a:endParaRPr lang="en-US" sz="20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42" y="3465525"/>
                <a:ext cx="1312780" cy="611175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/>
          <p:cNvSpPr/>
          <p:nvPr/>
        </p:nvSpPr>
        <p:spPr>
          <a:xfrm>
            <a:off x="2656975" y="34655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{1}</a:t>
            </a:r>
          </a:p>
        </p:txBody>
      </p:sp>
      <p:sp>
        <p:nvSpPr>
          <p:cNvPr id="18" name="Oval 17"/>
          <p:cNvSpPr/>
          <p:nvPr/>
        </p:nvSpPr>
        <p:spPr>
          <a:xfrm>
            <a:off x="5077635" y="34655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{2}</a:t>
            </a:r>
          </a:p>
        </p:txBody>
      </p:sp>
      <p:sp>
        <p:nvSpPr>
          <p:cNvPr id="19" name="Oval 18"/>
          <p:cNvSpPr/>
          <p:nvPr/>
        </p:nvSpPr>
        <p:spPr>
          <a:xfrm>
            <a:off x="7498295" y="34655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{1,2}</a:t>
            </a:r>
          </a:p>
        </p:txBody>
      </p:sp>
      <p:sp>
        <p:nvSpPr>
          <p:cNvPr id="20" name="Oval 19"/>
          <p:cNvSpPr/>
          <p:nvPr/>
        </p:nvSpPr>
        <p:spPr>
          <a:xfrm>
            <a:off x="371642" y="5638800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{3}</a:t>
            </a:r>
          </a:p>
        </p:txBody>
      </p:sp>
      <p:sp>
        <p:nvSpPr>
          <p:cNvPr id="22" name="Oval 21"/>
          <p:cNvSpPr/>
          <p:nvPr/>
        </p:nvSpPr>
        <p:spPr>
          <a:xfrm>
            <a:off x="2656975" y="5638799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{1,3}</a:t>
            </a:r>
          </a:p>
        </p:txBody>
      </p:sp>
      <p:sp>
        <p:nvSpPr>
          <p:cNvPr id="23" name="Oval 22"/>
          <p:cNvSpPr/>
          <p:nvPr/>
        </p:nvSpPr>
        <p:spPr>
          <a:xfrm>
            <a:off x="5077635" y="56107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{2,3}</a:t>
            </a:r>
          </a:p>
        </p:txBody>
      </p:sp>
      <p:sp>
        <p:nvSpPr>
          <p:cNvPr id="24" name="Oval 23"/>
          <p:cNvSpPr/>
          <p:nvPr/>
        </p:nvSpPr>
        <p:spPr>
          <a:xfrm>
            <a:off x="7498295" y="5638798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{1,2,3}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3512555" y="5322640"/>
            <a:ext cx="457200" cy="25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969755" y="5044816"/>
            <a:ext cx="120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INITIAL</a:t>
            </a:r>
          </a:p>
        </p:txBody>
      </p:sp>
    </p:spTree>
    <p:extLst>
      <p:ext uri="{BB962C8B-B14F-4D97-AF65-F5344CB8AC3E}">
        <p14:creationId xmlns:p14="http://schemas.microsoft.com/office/powerpoint/2010/main" val="114829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NFA-&gt;DFA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000" t="16667" r="30000" b="42221"/>
          <a:stretch/>
        </p:blipFill>
        <p:spPr>
          <a:xfrm>
            <a:off x="12032" y="1028700"/>
            <a:ext cx="2780270" cy="19050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1764632" y="973119"/>
            <a:ext cx="457200" cy="25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21832" y="695295"/>
            <a:ext cx="120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INITIAL</a:t>
            </a:r>
          </a:p>
        </p:txBody>
      </p:sp>
      <p:sp>
        <p:nvSpPr>
          <p:cNvPr id="12" name="Freeform 11"/>
          <p:cNvSpPr/>
          <p:nvPr/>
        </p:nvSpPr>
        <p:spPr>
          <a:xfrm>
            <a:off x="1764632" y="1409700"/>
            <a:ext cx="682873" cy="902368"/>
          </a:xfrm>
          <a:custGeom>
            <a:avLst/>
            <a:gdLst>
              <a:gd name="connsiteX0" fmla="*/ 1010653 w 1010653"/>
              <a:gd name="connsiteY0" fmla="*/ 1335505 h 1335505"/>
              <a:gd name="connsiteX1" fmla="*/ 998621 w 1010653"/>
              <a:gd name="connsiteY1" fmla="*/ 1034716 h 1335505"/>
              <a:gd name="connsiteX2" fmla="*/ 986589 w 1010653"/>
              <a:gd name="connsiteY2" fmla="*/ 998621 h 1335505"/>
              <a:gd name="connsiteX3" fmla="*/ 926432 w 1010653"/>
              <a:gd name="connsiteY3" fmla="*/ 878305 h 1335505"/>
              <a:gd name="connsiteX4" fmla="*/ 902368 w 1010653"/>
              <a:gd name="connsiteY4" fmla="*/ 842211 h 1335505"/>
              <a:gd name="connsiteX5" fmla="*/ 866274 w 1010653"/>
              <a:gd name="connsiteY5" fmla="*/ 770021 h 1335505"/>
              <a:gd name="connsiteX6" fmla="*/ 854242 w 1010653"/>
              <a:gd name="connsiteY6" fmla="*/ 733927 h 1335505"/>
              <a:gd name="connsiteX7" fmla="*/ 830179 w 1010653"/>
              <a:gd name="connsiteY7" fmla="*/ 697832 h 1335505"/>
              <a:gd name="connsiteX8" fmla="*/ 818147 w 1010653"/>
              <a:gd name="connsiteY8" fmla="*/ 661737 h 1335505"/>
              <a:gd name="connsiteX9" fmla="*/ 782053 w 1010653"/>
              <a:gd name="connsiteY9" fmla="*/ 625642 h 1335505"/>
              <a:gd name="connsiteX10" fmla="*/ 709863 w 1010653"/>
              <a:gd name="connsiteY10" fmla="*/ 505327 h 1335505"/>
              <a:gd name="connsiteX11" fmla="*/ 673768 w 1010653"/>
              <a:gd name="connsiteY11" fmla="*/ 481263 h 1335505"/>
              <a:gd name="connsiteX12" fmla="*/ 625642 w 1010653"/>
              <a:gd name="connsiteY12" fmla="*/ 421105 h 1335505"/>
              <a:gd name="connsiteX13" fmla="*/ 601579 w 1010653"/>
              <a:gd name="connsiteY13" fmla="*/ 385011 h 1335505"/>
              <a:gd name="connsiteX14" fmla="*/ 565484 w 1010653"/>
              <a:gd name="connsiteY14" fmla="*/ 372979 h 1335505"/>
              <a:gd name="connsiteX15" fmla="*/ 553453 w 1010653"/>
              <a:gd name="connsiteY15" fmla="*/ 336884 h 1335505"/>
              <a:gd name="connsiteX16" fmla="*/ 457200 w 1010653"/>
              <a:gd name="connsiteY16" fmla="*/ 264695 h 1335505"/>
              <a:gd name="connsiteX17" fmla="*/ 421105 w 1010653"/>
              <a:gd name="connsiteY17" fmla="*/ 228600 h 1335505"/>
              <a:gd name="connsiteX18" fmla="*/ 348916 w 1010653"/>
              <a:gd name="connsiteY18" fmla="*/ 180474 h 1335505"/>
              <a:gd name="connsiteX19" fmla="*/ 300789 w 1010653"/>
              <a:gd name="connsiteY19" fmla="*/ 120316 h 1335505"/>
              <a:gd name="connsiteX20" fmla="*/ 264695 w 1010653"/>
              <a:gd name="connsiteY20" fmla="*/ 108284 h 1335505"/>
              <a:gd name="connsiteX21" fmla="*/ 192505 w 1010653"/>
              <a:gd name="connsiteY21" fmla="*/ 72190 h 1335505"/>
              <a:gd name="connsiteX22" fmla="*/ 48126 w 1010653"/>
              <a:gd name="connsiteY22" fmla="*/ 0 h 1335505"/>
              <a:gd name="connsiteX23" fmla="*/ 0 w 1010653"/>
              <a:gd name="connsiteY23" fmla="*/ 0 h 1335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10653" h="1335505">
                <a:moveTo>
                  <a:pt x="1010653" y="1335505"/>
                </a:moveTo>
                <a:cubicBezTo>
                  <a:pt x="1006642" y="1235242"/>
                  <a:pt x="1005770" y="1134804"/>
                  <a:pt x="998621" y="1034716"/>
                </a:cubicBezTo>
                <a:cubicBezTo>
                  <a:pt x="997717" y="1022066"/>
                  <a:pt x="990073" y="1010816"/>
                  <a:pt x="986589" y="998621"/>
                </a:cubicBezTo>
                <a:cubicBezTo>
                  <a:pt x="962782" y="915296"/>
                  <a:pt x="992059" y="976744"/>
                  <a:pt x="926432" y="878305"/>
                </a:cubicBezTo>
                <a:lnTo>
                  <a:pt x="902368" y="842211"/>
                </a:lnTo>
                <a:cubicBezTo>
                  <a:pt x="872131" y="751495"/>
                  <a:pt x="912916" y="863304"/>
                  <a:pt x="866274" y="770021"/>
                </a:cubicBezTo>
                <a:cubicBezTo>
                  <a:pt x="860602" y="758678"/>
                  <a:pt x="859914" y="745270"/>
                  <a:pt x="854242" y="733927"/>
                </a:cubicBezTo>
                <a:cubicBezTo>
                  <a:pt x="847775" y="720993"/>
                  <a:pt x="836646" y="710766"/>
                  <a:pt x="830179" y="697832"/>
                </a:cubicBezTo>
                <a:cubicBezTo>
                  <a:pt x="824507" y="686488"/>
                  <a:pt x="825182" y="672290"/>
                  <a:pt x="818147" y="661737"/>
                </a:cubicBezTo>
                <a:cubicBezTo>
                  <a:pt x="808709" y="647580"/>
                  <a:pt x="791943" y="639488"/>
                  <a:pt x="782053" y="625642"/>
                </a:cubicBezTo>
                <a:cubicBezTo>
                  <a:pt x="755716" y="588770"/>
                  <a:pt x="750748" y="532585"/>
                  <a:pt x="709863" y="505327"/>
                </a:cubicBezTo>
                <a:lnTo>
                  <a:pt x="673768" y="481263"/>
                </a:lnTo>
                <a:cubicBezTo>
                  <a:pt x="599706" y="370171"/>
                  <a:pt x="694217" y="506824"/>
                  <a:pt x="625642" y="421105"/>
                </a:cubicBezTo>
                <a:cubicBezTo>
                  <a:pt x="616609" y="409814"/>
                  <a:pt x="612870" y="394044"/>
                  <a:pt x="601579" y="385011"/>
                </a:cubicBezTo>
                <a:cubicBezTo>
                  <a:pt x="591676" y="377088"/>
                  <a:pt x="577516" y="376990"/>
                  <a:pt x="565484" y="372979"/>
                </a:cubicBezTo>
                <a:cubicBezTo>
                  <a:pt x="561474" y="360947"/>
                  <a:pt x="559978" y="347759"/>
                  <a:pt x="553453" y="336884"/>
                </a:cubicBezTo>
                <a:cubicBezTo>
                  <a:pt x="537447" y="310207"/>
                  <a:pt x="466148" y="273643"/>
                  <a:pt x="457200" y="264695"/>
                </a:cubicBezTo>
                <a:cubicBezTo>
                  <a:pt x="445168" y="252663"/>
                  <a:pt x="434536" y="239046"/>
                  <a:pt x="421105" y="228600"/>
                </a:cubicBezTo>
                <a:cubicBezTo>
                  <a:pt x="398277" y="210845"/>
                  <a:pt x="348916" y="180474"/>
                  <a:pt x="348916" y="180474"/>
                </a:cubicBezTo>
                <a:cubicBezTo>
                  <a:pt x="337985" y="164077"/>
                  <a:pt x="319841" y="131747"/>
                  <a:pt x="300789" y="120316"/>
                </a:cubicBezTo>
                <a:cubicBezTo>
                  <a:pt x="289914" y="113791"/>
                  <a:pt x="276038" y="113956"/>
                  <a:pt x="264695" y="108284"/>
                </a:cubicBezTo>
                <a:cubicBezTo>
                  <a:pt x="171412" y="61642"/>
                  <a:pt x="283221" y="102427"/>
                  <a:pt x="192505" y="72190"/>
                </a:cubicBezTo>
                <a:cubicBezTo>
                  <a:pt x="156005" y="47856"/>
                  <a:pt x="97941" y="0"/>
                  <a:pt x="48126" y="0"/>
                </a:cubicBez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23085" y="1409700"/>
            <a:ext cx="224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4212137" y="895350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/>
              <a:t>Algorithm: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sz="2400" dirty="0" smtClean="0"/>
              <a:t>…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sz="2400" dirty="0"/>
              <a:t>Let FINAL = the accept states of </a:t>
            </a:r>
            <a:r>
              <a:rPr lang="en-US" sz="2400" b="1" i="1" dirty="0"/>
              <a:t>N</a:t>
            </a:r>
            <a:r>
              <a:rPr lang="en-US" sz="2400" dirty="0"/>
              <a:t>. Mark as </a:t>
            </a:r>
            <a:r>
              <a:rPr lang="en-US" sz="2400" i="1" dirty="0">
                <a:solidFill>
                  <a:srgbClr val="C00000"/>
                </a:solidFill>
              </a:rPr>
              <a:t>accept states </a:t>
            </a:r>
            <a:r>
              <a:rPr lang="en-US" sz="2400" dirty="0"/>
              <a:t>of </a:t>
            </a:r>
            <a:r>
              <a:rPr lang="en-US" sz="2400" b="1" i="1" dirty="0"/>
              <a:t>D any subset </a:t>
            </a:r>
            <a:r>
              <a:rPr lang="en-US" sz="2400" dirty="0"/>
              <a:t>of states that contains a FINAL state.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/>
              <p:cNvSpPr/>
              <p:nvPr/>
            </p:nvSpPr>
            <p:spPr>
              <a:xfrm>
                <a:off x="371642" y="3465525"/>
                <a:ext cx="1312780" cy="61117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∅</m:t>
                      </m:r>
                    </m:oMath>
                  </m:oMathPara>
                </a14:m>
                <a:endParaRPr lang="en-US" sz="20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42" y="3465525"/>
                <a:ext cx="1312780" cy="611175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/>
          <p:cNvSpPr/>
          <p:nvPr/>
        </p:nvSpPr>
        <p:spPr>
          <a:xfrm>
            <a:off x="2656975" y="34655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{1}</a:t>
            </a:r>
          </a:p>
        </p:txBody>
      </p:sp>
      <p:sp>
        <p:nvSpPr>
          <p:cNvPr id="18" name="Oval 17"/>
          <p:cNvSpPr/>
          <p:nvPr/>
        </p:nvSpPr>
        <p:spPr>
          <a:xfrm>
            <a:off x="5077635" y="34655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{2}</a:t>
            </a:r>
          </a:p>
        </p:txBody>
      </p:sp>
      <p:sp>
        <p:nvSpPr>
          <p:cNvPr id="19" name="Oval 18"/>
          <p:cNvSpPr/>
          <p:nvPr/>
        </p:nvSpPr>
        <p:spPr>
          <a:xfrm>
            <a:off x="7498295" y="34655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{1,2}</a:t>
            </a:r>
          </a:p>
        </p:txBody>
      </p:sp>
      <p:sp>
        <p:nvSpPr>
          <p:cNvPr id="20" name="Oval 19"/>
          <p:cNvSpPr/>
          <p:nvPr/>
        </p:nvSpPr>
        <p:spPr>
          <a:xfrm>
            <a:off x="371642" y="5638800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{3}</a:t>
            </a:r>
          </a:p>
        </p:txBody>
      </p:sp>
      <p:sp>
        <p:nvSpPr>
          <p:cNvPr id="22" name="Oval 21"/>
          <p:cNvSpPr/>
          <p:nvPr/>
        </p:nvSpPr>
        <p:spPr>
          <a:xfrm>
            <a:off x="2656975" y="5638799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{1,3}</a:t>
            </a:r>
          </a:p>
        </p:txBody>
      </p:sp>
      <p:sp>
        <p:nvSpPr>
          <p:cNvPr id="23" name="Oval 22"/>
          <p:cNvSpPr/>
          <p:nvPr/>
        </p:nvSpPr>
        <p:spPr>
          <a:xfrm>
            <a:off x="5077635" y="56107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{2,3}</a:t>
            </a:r>
          </a:p>
        </p:txBody>
      </p:sp>
      <p:sp>
        <p:nvSpPr>
          <p:cNvPr id="24" name="Oval 23"/>
          <p:cNvSpPr/>
          <p:nvPr/>
        </p:nvSpPr>
        <p:spPr>
          <a:xfrm>
            <a:off x="7498295" y="5638798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{1,2,3}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3512555" y="5322640"/>
            <a:ext cx="457200" cy="25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969755" y="5044816"/>
            <a:ext cx="120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INITIAL</a:t>
            </a:r>
          </a:p>
        </p:txBody>
      </p:sp>
    </p:spTree>
    <p:extLst>
      <p:ext uri="{BB962C8B-B14F-4D97-AF65-F5344CB8AC3E}">
        <p14:creationId xmlns:p14="http://schemas.microsoft.com/office/powerpoint/2010/main" val="150531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NFA-&gt;DFA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000" t="16667" r="30000" b="42221"/>
          <a:stretch/>
        </p:blipFill>
        <p:spPr>
          <a:xfrm>
            <a:off x="12032" y="1028700"/>
            <a:ext cx="2780270" cy="19050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1764632" y="973119"/>
            <a:ext cx="457200" cy="25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21832" y="695295"/>
            <a:ext cx="120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INITIAL</a:t>
            </a:r>
          </a:p>
        </p:txBody>
      </p:sp>
      <p:sp>
        <p:nvSpPr>
          <p:cNvPr id="12" name="Freeform 11"/>
          <p:cNvSpPr/>
          <p:nvPr/>
        </p:nvSpPr>
        <p:spPr>
          <a:xfrm>
            <a:off x="1764632" y="1409700"/>
            <a:ext cx="682873" cy="902368"/>
          </a:xfrm>
          <a:custGeom>
            <a:avLst/>
            <a:gdLst>
              <a:gd name="connsiteX0" fmla="*/ 1010653 w 1010653"/>
              <a:gd name="connsiteY0" fmla="*/ 1335505 h 1335505"/>
              <a:gd name="connsiteX1" fmla="*/ 998621 w 1010653"/>
              <a:gd name="connsiteY1" fmla="*/ 1034716 h 1335505"/>
              <a:gd name="connsiteX2" fmla="*/ 986589 w 1010653"/>
              <a:gd name="connsiteY2" fmla="*/ 998621 h 1335505"/>
              <a:gd name="connsiteX3" fmla="*/ 926432 w 1010653"/>
              <a:gd name="connsiteY3" fmla="*/ 878305 h 1335505"/>
              <a:gd name="connsiteX4" fmla="*/ 902368 w 1010653"/>
              <a:gd name="connsiteY4" fmla="*/ 842211 h 1335505"/>
              <a:gd name="connsiteX5" fmla="*/ 866274 w 1010653"/>
              <a:gd name="connsiteY5" fmla="*/ 770021 h 1335505"/>
              <a:gd name="connsiteX6" fmla="*/ 854242 w 1010653"/>
              <a:gd name="connsiteY6" fmla="*/ 733927 h 1335505"/>
              <a:gd name="connsiteX7" fmla="*/ 830179 w 1010653"/>
              <a:gd name="connsiteY7" fmla="*/ 697832 h 1335505"/>
              <a:gd name="connsiteX8" fmla="*/ 818147 w 1010653"/>
              <a:gd name="connsiteY8" fmla="*/ 661737 h 1335505"/>
              <a:gd name="connsiteX9" fmla="*/ 782053 w 1010653"/>
              <a:gd name="connsiteY9" fmla="*/ 625642 h 1335505"/>
              <a:gd name="connsiteX10" fmla="*/ 709863 w 1010653"/>
              <a:gd name="connsiteY10" fmla="*/ 505327 h 1335505"/>
              <a:gd name="connsiteX11" fmla="*/ 673768 w 1010653"/>
              <a:gd name="connsiteY11" fmla="*/ 481263 h 1335505"/>
              <a:gd name="connsiteX12" fmla="*/ 625642 w 1010653"/>
              <a:gd name="connsiteY12" fmla="*/ 421105 h 1335505"/>
              <a:gd name="connsiteX13" fmla="*/ 601579 w 1010653"/>
              <a:gd name="connsiteY13" fmla="*/ 385011 h 1335505"/>
              <a:gd name="connsiteX14" fmla="*/ 565484 w 1010653"/>
              <a:gd name="connsiteY14" fmla="*/ 372979 h 1335505"/>
              <a:gd name="connsiteX15" fmla="*/ 553453 w 1010653"/>
              <a:gd name="connsiteY15" fmla="*/ 336884 h 1335505"/>
              <a:gd name="connsiteX16" fmla="*/ 457200 w 1010653"/>
              <a:gd name="connsiteY16" fmla="*/ 264695 h 1335505"/>
              <a:gd name="connsiteX17" fmla="*/ 421105 w 1010653"/>
              <a:gd name="connsiteY17" fmla="*/ 228600 h 1335505"/>
              <a:gd name="connsiteX18" fmla="*/ 348916 w 1010653"/>
              <a:gd name="connsiteY18" fmla="*/ 180474 h 1335505"/>
              <a:gd name="connsiteX19" fmla="*/ 300789 w 1010653"/>
              <a:gd name="connsiteY19" fmla="*/ 120316 h 1335505"/>
              <a:gd name="connsiteX20" fmla="*/ 264695 w 1010653"/>
              <a:gd name="connsiteY20" fmla="*/ 108284 h 1335505"/>
              <a:gd name="connsiteX21" fmla="*/ 192505 w 1010653"/>
              <a:gd name="connsiteY21" fmla="*/ 72190 h 1335505"/>
              <a:gd name="connsiteX22" fmla="*/ 48126 w 1010653"/>
              <a:gd name="connsiteY22" fmla="*/ 0 h 1335505"/>
              <a:gd name="connsiteX23" fmla="*/ 0 w 1010653"/>
              <a:gd name="connsiteY23" fmla="*/ 0 h 1335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10653" h="1335505">
                <a:moveTo>
                  <a:pt x="1010653" y="1335505"/>
                </a:moveTo>
                <a:cubicBezTo>
                  <a:pt x="1006642" y="1235242"/>
                  <a:pt x="1005770" y="1134804"/>
                  <a:pt x="998621" y="1034716"/>
                </a:cubicBezTo>
                <a:cubicBezTo>
                  <a:pt x="997717" y="1022066"/>
                  <a:pt x="990073" y="1010816"/>
                  <a:pt x="986589" y="998621"/>
                </a:cubicBezTo>
                <a:cubicBezTo>
                  <a:pt x="962782" y="915296"/>
                  <a:pt x="992059" y="976744"/>
                  <a:pt x="926432" y="878305"/>
                </a:cubicBezTo>
                <a:lnTo>
                  <a:pt x="902368" y="842211"/>
                </a:lnTo>
                <a:cubicBezTo>
                  <a:pt x="872131" y="751495"/>
                  <a:pt x="912916" y="863304"/>
                  <a:pt x="866274" y="770021"/>
                </a:cubicBezTo>
                <a:cubicBezTo>
                  <a:pt x="860602" y="758678"/>
                  <a:pt x="859914" y="745270"/>
                  <a:pt x="854242" y="733927"/>
                </a:cubicBezTo>
                <a:cubicBezTo>
                  <a:pt x="847775" y="720993"/>
                  <a:pt x="836646" y="710766"/>
                  <a:pt x="830179" y="697832"/>
                </a:cubicBezTo>
                <a:cubicBezTo>
                  <a:pt x="824507" y="686488"/>
                  <a:pt x="825182" y="672290"/>
                  <a:pt x="818147" y="661737"/>
                </a:cubicBezTo>
                <a:cubicBezTo>
                  <a:pt x="808709" y="647580"/>
                  <a:pt x="791943" y="639488"/>
                  <a:pt x="782053" y="625642"/>
                </a:cubicBezTo>
                <a:cubicBezTo>
                  <a:pt x="755716" y="588770"/>
                  <a:pt x="750748" y="532585"/>
                  <a:pt x="709863" y="505327"/>
                </a:cubicBezTo>
                <a:lnTo>
                  <a:pt x="673768" y="481263"/>
                </a:lnTo>
                <a:cubicBezTo>
                  <a:pt x="599706" y="370171"/>
                  <a:pt x="694217" y="506824"/>
                  <a:pt x="625642" y="421105"/>
                </a:cubicBezTo>
                <a:cubicBezTo>
                  <a:pt x="616609" y="409814"/>
                  <a:pt x="612870" y="394044"/>
                  <a:pt x="601579" y="385011"/>
                </a:cubicBezTo>
                <a:cubicBezTo>
                  <a:pt x="591676" y="377088"/>
                  <a:pt x="577516" y="376990"/>
                  <a:pt x="565484" y="372979"/>
                </a:cubicBezTo>
                <a:cubicBezTo>
                  <a:pt x="561474" y="360947"/>
                  <a:pt x="559978" y="347759"/>
                  <a:pt x="553453" y="336884"/>
                </a:cubicBezTo>
                <a:cubicBezTo>
                  <a:pt x="537447" y="310207"/>
                  <a:pt x="466148" y="273643"/>
                  <a:pt x="457200" y="264695"/>
                </a:cubicBezTo>
                <a:cubicBezTo>
                  <a:pt x="445168" y="252663"/>
                  <a:pt x="434536" y="239046"/>
                  <a:pt x="421105" y="228600"/>
                </a:cubicBezTo>
                <a:cubicBezTo>
                  <a:pt x="398277" y="210845"/>
                  <a:pt x="348916" y="180474"/>
                  <a:pt x="348916" y="180474"/>
                </a:cubicBezTo>
                <a:cubicBezTo>
                  <a:pt x="337985" y="164077"/>
                  <a:pt x="319841" y="131747"/>
                  <a:pt x="300789" y="120316"/>
                </a:cubicBezTo>
                <a:cubicBezTo>
                  <a:pt x="289914" y="113791"/>
                  <a:pt x="276038" y="113956"/>
                  <a:pt x="264695" y="108284"/>
                </a:cubicBezTo>
                <a:cubicBezTo>
                  <a:pt x="171412" y="61642"/>
                  <a:pt x="283221" y="102427"/>
                  <a:pt x="192505" y="72190"/>
                </a:cubicBezTo>
                <a:cubicBezTo>
                  <a:pt x="156005" y="47856"/>
                  <a:pt x="97941" y="0"/>
                  <a:pt x="48126" y="0"/>
                </a:cubicBez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23085" y="1409700"/>
            <a:ext cx="224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4212137" y="895350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/>
              <a:t>Algorithm: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sz="2400" dirty="0" smtClean="0"/>
              <a:t>…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sz="2400" dirty="0"/>
              <a:t>Let FINAL = the accept states of </a:t>
            </a:r>
            <a:r>
              <a:rPr lang="en-US" sz="2400" b="1" i="1" dirty="0"/>
              <a:t>N</a:t>
            </a:r>
            <a:r>
              <a:rPr lang="en-US" sz="2400" dirty="0"/>
              <a:t>. Mark as </a:t>
            </a:r>
            <a:r>
              <a:rPr lang="en-US" sz="2400" i="1" dirty="0">
                <a:solidFill>
                  <a:srgbClr val="C00000"/>
                </a:solidFill>
              </a:rPr>
              <a:t>accept states </a:t>
            </a:r>
            <a:r>
              <a:rPr lang="en-US" sz="2400" dirty="0"/>
              <a:t>of </a:t>
            </a:r>
            <a:r>
              <a:rPr lang="en-US" sz="2400" b="1" i="1" dirty="0"/>
              <a:t>D any subset </a:t>
            </a:r>
            <a:r>
              <a:rPr lang="en-US" sz="2400" dirty="0"/>
              <a:t>of states that contains a FINAL state.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/>
              <p:cNvSpPr/>
              <p:nvPr/>
            </p:nvSpPr>
            <p:spPr>
              <a:xfrm>
                <a:off x="371642" y="3465525"/>
                <a:ext cx="1312780" cy="61117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∅</m:t>
                      </m:r>
                    </m:oMath>
                  </m:oMathPara>
                </a14:m>
                <a:endParaRPr lang="en-US" sz="20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42" y="3465525"/>
                <a:ext cx="1312780" cy="611175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/>
          <p:cNvSpPr/>
          <p:nvPr/>
        </p:nvSpPr>
        <p:spPr>
          <a:xfrm>
            <a:off x="2656975" y="34655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{1}</a:t>
            </a:r>
          </a:p>
        </p:txBody>
      </p:sp>
      <p:sp>
        <p:nvSpPr>
          <p:cNvPr id="18" name="Oval 17"/>
          <p:cNvSpPr/>
          <p:nvPr/>
        </p:nvSpPr>
        <p:spPr>
          <a:xfrm>
            <a:off x="5077635" y="34655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{2}</a:t>
            </a:r>
          </a:p>
        </p:txBody>
      </p:sp>
      <p:sp>
        <p:nvSpPr>
          <p:cNvPr id="19" name="Oval 18"/>
          <p:cNvSpPr/>
          <p:nvPr/>
        </p:nvSpPr>
        <p:spPr>
          <a:xfrm>
            <a:off x="7498295" y="34655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{1,2}</a:t>
            </a:r>
          </a:p>
        </p:txBody>
      </p:sp>
      <p:sp>
        <p:nvSpPr>
          <p:cNvPr id="20" name="Oval 19"/>
          <p:cNvSpPr/>
          <p:nvPr/>
        </p:nvSpPr>
        <p:spPr>
          <a:xfrm>
            <a:off x="371642" y="5638800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{3}</a:t>
            </a:r>
          </a:p>
        </p:txBody>
      </p:sp>
      <p:sp>
        <p:nvSpPr>
          <p:cNvPr id="22" name="Oval 21"/>
          <p:cNvSpPr/>
          <p:nvPr/>
        </p:nvSpPr>
        <p:spPr>
          <a:xfrm>
            <a:off x="2656975" y="5638799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{1,3}</a:t>
            </a:r>
          </a:p>
        </p:txBody>
      </p:sp>
      <p:sp>
        <p:nvSpPr>
          <p:cNvPr id="23" name="Oval 22"/>
          <p:cNvSpPr/>
          <p:nvPr/>
        </p:nvSpPr>
        <p:spPr>
          <a:xfrm>
            <a:off x="5077635" y="56107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{2,3}</a:t>
            </a:r>
          </a:p>
        </p:txBody>
      </p:sp>
      <p:sp>
        <p:nvSpPr>
          <p:cNvPr id="24" name="Oval 23"/>
          <p:cNvSpPr/>
          <p:nvPr/>
        </p:nvSpPr>
        <p:spPr>
          <a:xfrm>
            <a:off x="7498295" y="5638798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{1,2,3}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3512555" y="5322640"/>
            <a:ext cx="457200" cy="25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969755" y="5044816"/>
            <a:ext cx="120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INITIAL</a:t>
            </a:r>
          </a:p>
        </p:txBody>
      </p:sp>
      <p:sp>
        <p:nvSpPr>
          <p:cNvPr id="21" name="Oval 20"/>
          <p:cNvSpPr/>
          <p:nvPr/>
        </p:nvSpPr>
        <p:spPr>
          <a:xfrm>
            <a:off x="2509587" y="5530095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2509586" y="3356822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7350909" y="3362823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7350909" y="5530095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01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NFA-&gt;DFA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000" t="16667" r="30000" b="42221"/>
          <a:stretch/>
        </p:blipFill>
        <p:spPr>
          <a:xfrm>
            <a:off x="12032" y="1028700"/>
            <a:ext cx="2780270" cy="19050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1764632" y="973119"/>
            <a:ext cx="457200" cy="25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21832" y="695295"/>
            <a:ext cx="120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INITIAL</a:t>
            </a:r>
          </a:p>
        </p:txBody>
      </p:sp>
      <p:sp>
        <p:nvSpPr>
          <p:cNvPr id="12" name="Freeform 11"/>
          <p:cNvSpPr/>
          <p:nvPr/>
        </p:nvSpPr>
        <p:spPr>
          <a:xfrm>
            <a:off x="1764632" y="1409700"/>
            <a:ext cx="682873" cy="902368"/>
          </a:xfrm>
          <a:custGeom>
            <a:avLst/>
            <a:gdLst>
              <a:gd name="connsiteX0" fmla="*/ 1010653 w 1010653"/>
              <a:gd name="connsiteY0" fmla="*/ 1335505 h 1335505"/>
              <a:gd name="connsiteX1" fmla="*/ 998621 w 1010653"/>
              <a:gd name="connsiteY1" fmla="*/ 1034716 h 1335505"/>
              <a:gd name="connsiteX2" fmla="*/ 986589 w 1010653"/>
              <a:gd name="connsiteY2" fmla="*/ 998621 h 1335505"/>
              <a:gd name="connsiteX3" fmla="*/ 926432 w 1010653"/>
              <a:gd name="connsiteY3" fmla="*/ 878305 h 1335505"/>
              <a:gd name="connsiteX4" fmla="*/ 902368 w 1010653"/>
              <a:gd name="connsiteY4" fmla="*/ 842211 h 1335505"/>
              <a:gd name="connsiteX5" fmla="*/ 866274 w 1010653"/>
              <a:gd name="connsiteY5" fmla="*/ 770021 h 1335505"/>
              <a:gd name="connsiteX6" fmla="*/ 854242 w 1010653"/>
              <a:gd name="connsiteY6" fmla="*/ 733927 h 1335505"/>
              <a:gd name="connsiteX7" fmla="*/ 830179 w 1010653"/>
              <a:gd name="connsiteY7" fmla="*/ 697832 h 1335505"/>
              <a:gd name="connsiteX8" fmla="*/ 818147 w 1010653"/>
              <a:gd name="connsiteY8" fmla="*/ 661737 h 1335505"/>
              <a:gd name="connsiteX9" fmla="*/ 782053 w 1010653"/>
              <a:gd name="connsiteY9" fmla="*/ 625642 h 1335505"/>
              <a:gd name="connsiteX10" fmla="*/ 709863 w 1010653"/>
              <a:gd name="connsiteY10" fmla="*/ 505327 h 1335505"/>
              <a:gd name="connsiteX11" fmla="*/ 673768 w 1010653"/>
              <a:gd name="connsiteY11" fmla="*/ 481263 h 1335505"/>
              <a:gd name="connsiteX12" fmla="*/ 625642 w 1010653"/>
              <a:gd name="connsiteY12" fmla="*/ 421105 h 1335505"/>
              <a:gd name="connsiteX13" fmla="*/ 601579 w 1010653"/>
              <a:gd name="connsiteY13" fmla="*/ 385011 h 1335505"/>
              <a:gd name="connsiteX14" fmla="*/ 565484 w 1010653"/>
              <a:gd name="connsiteY14" fmla="*/ 372979 h 1335505"/>
              <a:gd name="connsiteX15" fmla="*/ 553453 w 1010653"/>
              <a:gd name="connsiteY15" fmla="*/ 336884 h 1335505"/>
              <a:gd name="connsiteX16" fmla="*/ 457200 w 1010653"/>
              <a:gd name="connsiteY16" fmla="*/ 264695 h 1335505"/>
              <a:gd name="connsiteX17" fmla="*/ 421105 w 1010653"/>
              <a:gd name="connsiteY17" fmla="*/ 228600 h 1335505"/>
              <a:gd name="connsiteX18" fmla="*/ 348916 w 1010653"/>
              <a:gd name="connsiteY18" fmla="*/ 180474 h 1335505"/>
              <a:gd name="connsiteX19" fmla="*/ 300789 w 1010653"/>
              <a:gd name="connsiteY19" fmla="*/ 120316 h 1335505"/>
              <a:gd name="connsiteX20" fmla="*/ 264695 w 1010653"/>
              <a:gd name="connsiteY20" fmla="*/ 108284 h 1335505"/>
              <a:gd name="connsiteX21" fmla="*/ 192505 w 1010653"/>
              <a:gd name="connsiteY21" fmla="*/ 72190 h 1335505"/>
              <a:gd name="connsiteX22" fmla="*/ 48126 w 1010653"/>
              <a:gd name="connsiteY22" fmla="*/ 0 h 1335505"/>
              <a:gd name="connsiteX23" fmla="*/ 0 w 1010653"/>
              <a:gd name="connsiteY23" fmla="*/ 0 h 1335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10653" h="1335505">
                <a:moveTo>
                  <a:pt x="1010653" y="1335505"/>
                </a:moveTo>
                <a:cubicBezTo>
                  <a:pt x="1006642" y="1235242"/>
                  <a:pt x="1005770" y="1134804"/>
                  <a:pt x="998621" y="1034716"/>
                </a:cubicBezTo>
                <a:cubicBezTo>
                  <a:pt x="997717" y="1022066"/>
                  <a:pt x="990073" y="1010816"/>
                  <a:pt x="986589" y="998621"/>
                </a:cubicBezTo>
                <a:cubicBezTo>
                  <a:pt x="962782" y="915296"/>
                  <a:pt x="992059" y="976744"/>
                  <a:pt x="926432" y="878305"/>
                </a:cubicBezTo>
                <a:lnTo>
                  <a:pt x="902368" y="842211"/>
                </a:lnTo>
                <a:cubicBezTo>
                  <a:pt x="872131" y="751495"/>
                  <a:pt x="912916" y="863304"/>
                  <a:pt x="866274" y="770021"/>
                </a:cubicBezTo>
                <a:cubicBezTo>
                  <a:pt x="860602" y="758678"/>
                  <a:pt x="859914" y="745270"/>
                  <a:pt x="854242" y="733927"/>
                </a:cubicBezTo>
                <a:cubicBezTo>
                  <a:pt x="847775" y="720993"/>
                  <a:pt x="836646" y="710766"/>
                  <a:pt x="830179" y="697832"/>
                </a:cubicBezTo>
                <a:cubicBezTo>
                  <a:pt x="824507" y="686488"/>
                  <a:pt x="825182" y="672290"/>
                  <a:pt x="818147" y="661737"/>
                </a:cubicBezTo>
                <a:cubicBezTo>
                  <a:pt x="808709" y="647580"/>
                  <a:pt x="791943" y="639488"/>
                  <a:pt x="782053" y="625642"/>
                </a:cubicBezTo>
                <a:cubicBezTo>
                  <a:pt x="755716" y="588770"/>
                  <a:pt x="750748" y="532585"/>
                  <a:pt x="709863" y="505327"/>
                </a:cubicBezTo>
                <a:lnTo>
                  <a:pt x="673768" y="481263"/>
                </a:lnTo>
                <a:cubicBezTo>
                  <a:pt x="599706" y="370171"/>
                  <a:pt x="694217" y="506824"/>
                  <a:pt x="625642" y="421105"/>
                </a:cubicBezTo>
                <a:cubicBezTo>
                  <a:pt x="616609" y="409814"/>
                  <a:pt x="612870" y="394044"/>
                  <a:pt x="601579" y="385011"/>
                </a:cubicBezTo>
                <a:cubicBezTo>
                  <a:pt x="591676" y="377088"/>
                  <a:pt x="577516" y="376990"/>
                  <a:pt x="565484" y="372979"/>
                </a:cubicBezTo>
                <a:cubicBezTo>
                  <a:pt x="561474" y="360947"/>
                  <a:pt x="559978" y="347759"/>
                  <a:pt x="553453" y="336884"/>
                </a:cubicBezTo>
                <a:cubicBezTo>
                  <a:pt x="537447" y="310207"/>
                  <a:pt x="466148" y="273643"/>
                  <a:pt x="457200" y="264695"/>
                </a:cubicBezTo>
                <a:cubicBezTo>
                  <a:pt x="445168" y="252663"/>
                  <a:pt x="434536" y="239046"/>
                  <a:pt x="421105" y="228600"/>
                </a:cubicBezTo>
                <a:cubicBezTo>
                  <a:pt x="398277" y="210845"/>
                  <a:pt x="348916" y="180474"/>
                  <a:pt x="348916" y="180474"/>
                </a:cubicBezTo>
                <a:cubicBezTo>
                  <a:pt x="337985" y="164077"/>
                  <a:pt x="319841" y="131747"/>
                  <a:pt x="300789" y="120316"/>
                </a:cubicBezTo>
                <a:cubicBezTo>
                  <a:pt x="289914" y="113791"/>
                  <a:pt x="276038" y="113956"/>
                  <a:pt x="264695" y="108284"/>
                </a:cubicBezTo>
                <a:cubicBezTo>
                  <a:pt x="171412" y="61642"/>
                  <a:pt x="283221" y="102427"/>
                  <a:pt x="192505" y="72190"/>
                </a:cubicBezTo>
                <a:cubicBezTo>
                  <a:pt x="156005" y="47856"/>
                  <a:pt x="97941" y="0"/>
                  <a:pt x="48126" y="0"/>
                </a:cubicBez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23085" y="1409700"/>
            <a:ext cx="224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4212136" y="695295"/>
                <a:ext cx="4931863" cy="1846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Algorithm:</a:t>
                </a:r>
              </a:p>
              <a:p>
                <a:pPr marL="285750" indent="-342900">
                  <a:buFont typeface="+mj-lt"/>
                  <a:buAutoNum type="arabicPeriod" startAt="4"/>
                </a:pPr>
                <a:r>
                  <a:rPr lang="en-US" dirty="0"/>
                  <a:t>For every state </a:t>
                </a:r>
                <a:r>
                  <a:rPr lang="en-US" b="1" i="1" dirty="0"/>
                  <a:t>s </a:t>
                </a:r>
                <a:r>
                  <a:rPr lang="en-US" dirty="0"/>
                  <a:t>in </a:t>
                </a:r>
                <a:r>
                  <a:rPr lang="en-US" b="1" i="1" dirty="0"/>
                  <a:t>D</a:t>
                </a:r>
                <a:r>
                  <a:rPr lang="en-US" dirty="0"/>
                  <a:t> and input character </a:t>
                </a:r>
                <a:r>
                  <a:rPr lang="en-US" b="1" i="1" dirty="0"/>
                  <a:t>c</a:t>
                </a:r>
                <a:r>
                  <a:rPr lang="en-US" dirty="0"/>
                  <a:t>, draw an arrow from </a:t>
                </a:r>
                <a:r>
                  <a:rPr lang="en-US" b="1" i="1" dirty="0"/>
                  <a:t>s </a:t>
                </a:r>
                <a:r>
                  <a:rPr lang="en-US" dirty="0"/>
                  <a:t>to the state </a:t>
                </a:r>
                <a:r>
                  <a:rPr lang="en-US" b="1" i="1" dirty="0"/>
                  <a:t>s’ </a:t>
                </a:r>
                <a:r>
                  <a:rPr lang="en-US" dirty="0"/>
                  <a:t>in D that includes every possible state reachable in </a:t>
                </a:r>
                <a:r>
                  <a:rPr lang="en-US" b="1" i="1" dirty="0"/>
                  <a:t>N </a:t>
                </a:r>
                <a:r>
                  <a:rPr lang="en-US" dirty="0"/>
                  <a:t>from any state in </a:t>
                </a:r>
                <a:r>
                  <a:rPr lang="en-US" b="1" i="1" dirty="0"/>
                  <a:t>s </a:t>
                </a:r>
                <a:r>
                  <a:rPr lang="en-US" dirty="0" smtClean="0"/>
                  <a:t>by </a:t>
                </a:r>
                <a:r>
                  <a:rPr lang="en-US" dirty="0" smtClean="0"/>
                  <a:t>reading </a:t>
                </a:r>
                <a:r>
                  <a:rPr lang="en-US" dirty="0"/>
                  <a:t>input character </a:t>
                </a:r>
                <a:r>
                  <a:rPr lang="en-US" b="1" i="1" dirty="0"/>
                  <a:t>c</a:t>
                </a:r>
                <a:r>
                  <a:rPr lang="en-US" dirty="0"/>
                  <a:t>, </a:t>
                </a:r>
                <a:r>
                  <a:rPr lang="en-US" b="1" dirty="0"/>
                  <a:t>then </a:t>
                </a:r>
                <a:r>
                  <a:rPr lang="en-US" dirty="0"/>
                  <a:t>following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𝜖</m:t>
                    </m:r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</a:rPr>
                      <m:t>𝑡𝑟𝑎𝑛𝑠𝑖𝑡𝑖𝑜𝑛𝑠</m:t>
                    </m:r>
                  </m:oMath>
                </a14:m>
                <a:r>
                  <a:rPr lang="en-US" dirty="0"/>
                  <a:t>.  </a:t>
                </a: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136" y="695295"/>
                <a:ext cx="4931863" cy="1846659"/>
              </a:xfrm>
              <a:prstGeom prst="rect">
                <a:avLst/>
              </a:prstGeom>
              <a:blipFill rotWithShape="0">
                <a:blip r:embed="rId3"/>
                <a:stretch>
                  <a:fillRect l="-1978" t="-2640" r="-989" b="-4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/>
              <p:cNvSpPr/>
              <p:nvPr/>
            </p:nvSpPr>
            <p:spPr>
              <a:xfrm>
                <a:off x="371642" y="3465525"/>
                <a:ext cx="1312780" cy="61117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∅</m:t>
                      </m:r>
                    </m:oMath>
                  </m:oMathPara>
                </a14:m>
                <a:endParaRPr lang="en-US" sz="20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42" y="3465525"/>
                <a:ext cx="1312780" cy="611175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/>
          <p:cNvSpPr/>
          <p:nvPr/>
        </p:nvSpPr>
        <p:spPr>
          <a:xfrm>
            <a:off x="2656975" y="34655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{1}</a:t>
            </a:r>
          </a:p>
        </p:txBody>
      </p:sp>
      <p:sp>
        <p:nvSpPr>
          <p:cNvPr id="18" name="Oval 17"/>
          <p:cNvSpPr/>
          <p:nvPr/>
        </p:nvSpPr>
        <p:spPr>
          <a:xfrm>
            <a:off x="5077635" y="3465525"/>
            <a:ext cx="1312780" cy="611175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{2}</a:t>
            </a:r>
          </a:p>
        </p:txBody>
      </p:sp>
      <p:sp>
        <p:nvSpPr>
          <p:cNvPr id="19" name="Oval 18"/>
          <p:cNvSpPr/>
          <p:nvPr/>
        </p:nvSpPr>
        <p:spPr>
          <a:xfrm>
            <a:off x="7498295" y="34655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{1,2}</a:t>
            </a:r>
          </a:p>
        </p:txBody>
      </p:sp>
      <p:sp>
        <p:nvSpPr>
          <p:cNvPr id="20" name="Oval 19"/>
          <p:cNvSpPr/>
          <p:nvPr/>
        </p:nvSpPr>
        <p:spPr>
          <a:xfrm>
            <a:off x="371642" y="5638800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{3}</a:t>
            </a:r>
          </a:p>
        </p:txBody>
      </p:sp>
      <p:sp>
        <p:nvSpPr>
          <p:cNvPr id="22" name="Oval 21"/>
          <p:cNvSpPr/>
          <p:nvPr/>
        </p:nvSpPr>
        <p:spPr>
          <a:xfrm>
            <a:off x="2656975" y="5638799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{1,3}</a:t>
            </a:r>
          </a:p>
        </p:txBody>
      </p:sp>
      <p:sp>
        <p:nvSpPr>
          <p:cNvPr id="23" name="Oval 22"/>
          <p:cNvSpPr/>
          <p:nvPr/>
        </p:nvSpPr>
        <p:spPr>
          <a:xfrm>
            <a:off x="5077635" y="56107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{2,3}</a:t>
            </a:r>
          </a:p>
        </p:txBody>
      </p:sp>
      <p:sp>
        <p:nvSpPr>
          <p:cNvPr id="24" name="Oval 23"/>
          <p:cNvSpPr/>
          <p:nvPr/>
        </p:nvSpPr>
        <p:spPr>
          <a:xfrm>
            <a:off x="7498295" y="5638798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{1,2,3}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3512555" y="5322640"/>
            <a:ext cx="457200" cy="25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969755" y="5044816"/>
            <a:ext cx="120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INITIAL</a:t>
            </a:r>
          </a:p>
        </p:txBody>
      </p:sp>
      <p:sp>
        <p:nvSpPr>
          <p:cNvPr id="21" name="Oval 20"/>
          <p:cNvSpPr/>
          <p:nvPr/>
        </p:nvSpPr>
        <p:spPr>
          <a:xfrm>
            <a:off x="2509587" y="5530095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2509586" y="3356822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7350909" y="3362823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7350909" y="5530095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96689" y="2757639"/>
            <a:ext cx="2073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Consider state {2} on input </a:t>
            </a:r>
            <a:r>
              <a:rPr lang="en-US" sz="2000" b="1" dirty="0" smtClean="0">
                <a:latin typeface="Calibri" charset="0"/>
                <a:ea typeface="Calibri" charset="0"/>
                <a:cs typeface="Calibri" charset="0"/>
              </a:rPr>
              <a:t>a…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09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NFA-&gt;DFA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000" t="16667" r="30000" b="42221"/>
          <a:stretch/>
        </p:blipFill>
        <p:spPr>
          <a:xfrm>
            <a:off x="12032" y="1028700"/>
            <a:ext cx="2780270" cy="19050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1764632" y="973119"/>
            <a:ext cx="457200" cy="25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21832" y="695295"/>
            <a:ext cx="120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INITIAL</a:t>
            </a:r>
          </a:p>
        </p:txBody>
      </p:sp>
      <p:sp>
        <p:nvSpPr>
          <p:cNvPr id="12" name="Freeform 11"/>
          <p:cNvSpPr/>
          <p:nvPr/>
        </p:nvSpPr>
        <p:spPr>
          <a:xfrm>
            <a:off x="1764632" y="1409700"/>
            <a:ext cx="682873" cy="902368"/>
          </a:xfrm>
          <a:custGeom>
            <a:avLst/>
            <a:gdLst>
              <a:gd name="connsiteX0" fmla="*/ 1010653 w 1010653"/>
              <a:gd name="connsiteY0" fmla="*/ 1335505 h 1335505"/>
              <a:gd name="connsiteX1" fmla="*/ 998621 w 1010653"/>
              <a:gd name="connsiteY1" fmla="*/ 1034716 h 1335505"/>
              <a:gd name="connsiteX2" fmla="*/ 986589 w 1010653"/>
              <a:gd name="connsiteY2" fmla="*/ 998621 h 1335505"/>
              <a:gd name="connsiteX3" fmla="*/ 926432 w 1010653"/>
              <a:gd name="connsiteY3" fmla="*/ 878305 h 1335505"/>
              <a:gd name="connsiteX4" fmla="*/ 902368 w 1010653"/>
              <a:gd name="connsiteY4" fmla="*/ 842211 h 1335505"/>
              <a:gd name="connsiteX5" fmla="*/ 866274 w 1010653"/>
              <a:gd name="connsiteY5" fmla="*/ 770021 h 1335505"/>
              <a:gd name="connsiteX6" fmla="*/ 854242 w 1010653"/>
              <a:gd name="connsiteY6" fmla="*/ 733927 h 1335505"/>
              <a:gd name="connsiteX7" fmla="*/ 830179 w 1010653"/>
              <a:gd name="connsiteY7" fmla="*/ 697832 h 1335505"/>
              <a:gd name="connsiteX8" fmla="*/ 818147 w 1010653"/>
              <a:gd name="connsiteY8" fmla="*/ 661737 h 1335505"/>
              <a:gd name="connsiteX9" fmla="*/ 782053 w 1010653"/>
              <a:gd name="connsiteY9" fmla="*/ 625642 h 1335505"/>
              <a:gd name="connsiteX10" fmla="*/ 709863 w 1010653"/>
              <a:gd name="connsiteY10" fmla="*/ 505327 h 1335505"/>
              <a:gd name="connsiteX11" fmla="*/ 673768 w 1010653"/>
              <a:gd name="connsiteY11" fmla="*/ 481263 h 1335505"/>
              <a:gd name="connsiteX12" fmla="*/ 625642 w 1010653"/>
              <a:gd name="connsiteY12" fmla="*/ 421105 h 1335505"/>
              <a:gd name="connsiteX13" fmla="*/ 601579 w 1010653"/>
              <a:gd name="connsiteY13" fmla="*/ 385011 h 1335505"/>
              <a:gd name="connsiteX14" fmla="*/ 565484 w 1010653"/>
              <a:gd name="connsiteY14" fmla="*/ 372979 h 1335505"/>
              <a:gd name="connsiteX15" fmla="*/ 553453 w 1010653"/>
              <a:gd name="connsiteY15" fmla="*/ 336884 h 1335505"/>
              <a:gd name="connsiteX16" fmla="*/ 457200 w 1010653"/>
              <a:gd name="connsiteY16" fmla="*/ 264695 h 1335505"/>
              <a:gd name="connsiteX17" fmla="*/ 421105 w 1010653"/>
              <a:gd name="connsiteY17" fmla="*/ 228600 h 1335505"/>
              <a:gd name="connsiteX18" fmla="*/ 348916 w 1010653"/>
              <a:gd name="connsiteY18" fmla="*/ 180474 h 1335505"/>
              <a:gd name="connsiteX19" fmla="*/ 300789 w 1010653"/>
              <a:gd name="connsiteY19" fmla="*/ 120316 h 1335505"/>
              <a:gd name="connsiteX20" fmla="*/ 264695 w 1010653"/>
              <a:gd name="connsiteY20" fmla="*/ 108284 h 1335505"/>
              <a:gd name="connsiteX21" fmla="*/ 192505 w 1010653"/>
              <a:gd name="connsiteY21" fmla="*/ 72190 h 1335505"/>
              <a:gd name="connsiteX22" fmla="*/ 48126 w 1010653"/>
              <a:gd name="connsiteY22" fmla="*/ 0 h 1335505"/>
              <a:gd name="connsiteX23" fmla="*/ 0 w 1010653"/>
              <a:gd name="connsiteY23" fmla="*/ 0 h 1335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10653" h="1335505">
                <a:moveTo>
                  <a:pt x="1010653" y="1335505"/>
                </a:moveTo>
                <a:cubicBezTo>
                  <a:pt x="1006642" y="1235242"/>
                  <a:pt x="1005770" y="1134804"/>
                  <a:pt x="998621" y="1034716"/>
                </a:cubicBezTo>
                <a:cubicBezTo>
                  <a:pt x="997717" y="1022066"/>
                  <a:pt x="990073" y="1010816"/>
                  <a:pt x="986589" y="998621"/>
                </a:cubicBezTo>
                <a:cubicBezTo>
                  <a:pt x="962782" y="915296"/>
                  <a:pt x="992059" y="976744"/>
                  <a:pt x="926432" y="878305"/>
                </a:cubicBezTo>
                <a:lnTo>
                  <a:pt x="902368" y="842211"/>
                </a:lnTo>
                <a:cubicBezTo>
                  <a:pt x="872131" y="751495"/>
                  <a:pt x="912916" y="863304"/>
                  <a:pt x="866274" y="770021"/>
                </a:cubicBezTo>
                <a:cubicBezTo>
                  <a:pt x="860602" y="758678"/>
                  <a:pt x="859914" y="745270"/>
                  <a:pt x="854242" y="733927"/>
                </a:cubicBezTo>
                <a:cubicBezTo>
                  <a:pt x="847775" y="720993"/>
                  <a:pt x="836646" y="710766"/>
                  <a:pt x="830179" y="697832"/>
                </a:cubicBezTo>
                <a:cubicBezTo>
                  <a:pt x="824507" y="686488"/>
                  <a:pt x="825182" y="672290"/>
                  <a:pt x="818147" y="661737"/>
                </a:cubicBezTo>
                <a:cubicBezTo>
                  <a:pt x="808709" y="647580"/>
                  <a:pt x="791943" y="639488"/>
                  <a:pt x="782053" y="625642"/>
                </a:cubicBezTo>
                <a:cubicBezTo>
                  <a:pt x="755716" y="588770"/>
                  <a:pt x="750748" y="532585"/>
                  <a:pt x="709863" y="505327"/>
                </a:cubicBezTo>
                <a:lnTo>
                  <a:pt x="673768" y="481263"/>
                </a:lnTo>
                <a:cubicBezTo>
                  <a:pt x="599706" y="370171"/>
                  <a:pt x="694217" y="506824"/>
                  <a:pt x="625642" y="421105"/>
                </a:cubicBezTo>
                <a:cubicBezTo>
                  <a:pt x="616609" y="409814"/>
                  <a:pt x="612870" y="394044"/>
                  <a:pt x="601579" y="385011"/>
                </a:cubicBezTo>
                <a:cubicBezTo>
                  <a:pt x="591676" y="377088"/>
                  <a:pt x="577516" y="376990"/>
                  <a:pt x="565484" y="372979"/>
                </a:cubicBezTo>
                <a:cubicBezTo>
                  <a:pt x="561474" y="360947"/>
                  <a:pt x="559978" y="347759"/>
                  <a:pt x="553453" y="336884"/>
                </a:cubicBezTo>
                <a:cubicBezTo>
                  <a:pt x="537447" y="310207"/>
                  <a:pt x="466148" y="273643"/>
                  <a:pt x="457200" y="264695"/>
                </a:cubicBezTo>
                <a:cubicBezTo>
                  <a:pt x="445168" y="252663"/>
                  <a:pt x="434536" y="239046"/>
                  <a:pt x="421105" y="228600"/>
                </a:cubicBezTo>
                <a:cubicBezTo>
                  <a:pt x="398277" y="210845"/>
                  <a:pt x="348916" y="180474"/>
                  <a:pt x="348916" y="180474"/>
                </a:cubicBezTo>
                <a:cubicBezTo>
                  <a:pt x="337985" y="164077"/>
                  <a:pt x="319841" y="131747"/>
                  <a:pt x="300789" y="120316"/>
                </a:cubicBezTo>
                <a:cubicBezTo>
                  <a:pt x="289914" y="113791"/>
                  <a:pt x="276038" y="113956"/>
                  <a:pt x="264695" y="108284"/>
                </a:cubicBezTo>
                <a:cubicBezTo>
                  <a:pt x="171412" y="61642"/>
                  <a:pt x="283221" y="102427"/>
                  <a:pt x="192505" y="72190"/>
                </a:cubicBezTo>
                <a:cubicBezTo>
                  <a:pt x="156005" y="47856"/>
                  <a:pt x="97941" y="0"/>
                  <a:pt x="48126" y="0"/>
                </a:cubicBez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23085" y="1409700"/>
            <a:ext cx="224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/>
              <p:cNvSpPr/>
              <p:nvPr/>
            </p:nvSpPr>
            <p:spPr>
              <a:xfrm>
                <a:off x="371642" y="3465525"/>
                <a:ext cx="1312780" cy="61117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∅</m:t>
                      </m:r>
                    </m:oMath>
                  </m:oMathPara>
                </a14:m>
                <a:endParaRPr lang="en-US" sz="20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42" y="3465525"/>
                <a:ext cx="1312780" cy="611175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/>
          <p:cNvSpPr/>
          <p:nvPr/>
        </p:nvSpPr>
        <p:spPr>
          <a:xfrm>
            <a:off x="2656975" y="34655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{1}</a:t>
            </a:r>
          </a:p>
        </p:txBody>
      </p:sp>
      <p:sp>
        <p:nvSpPr>
          <p:cNvPr id="18" name="Oval 17"/>
          <p:cNvSpPr/>
          <p:nvPr/>
        </p:nvSpPr>
        <p:spPr>
          <a:xfrm>
            <a:off x="5077635" y="3465525"/>
            <a:ext cx="1312780" cy="611175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{2}</a:t>
            </a:r>
          </a:p>
        </p:txBody>
      </p:sp>
      <p:sp>
        <p:nvSpPr>
          <p:cNvPr id="19" name="Oval 18"/>
          <p:cNvSpPr/>
          <p:nvPr/>
        </p:nvSpPr>
        <p:spPr>
          <a:xfrm>
            <a:off x="7498295" y="34655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{1,2}</a:t>
            </a:r>
          </a:p>
        </p:txBody>
      </p:sp>
      <p:sp>
        <p:nvSpPr>
          <p:cNvPr id="20" name="Oval 19"/>
          <p:cNvSpPr/>
          <p:nvPr/>
        </p:nvSpPr>
        <p:spPr>
          <a:xfrm>
            <a:off x="371642" y="5638800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{3}</a:t>
            </a:r>
          </a:p>
        </p:txBody>
      </p:sp>
      <p:sp>
        <p:nvSpPr>
          <p:cNvPr id="22" name="Oval 21"/>
          <p:cNvSpPr/>
          <p:nvPr/>
        </p:nvSpPr>
        <p:spPr>
          <a:xfrm>
            <a:off x="2656975" y="5638799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{1,3}</a:t>
            </a:r>
          </a:p>
        </p:txBody>
      </p:sp>
      <p:sp>
        <p:nvSpPr>
          <p:cNvPr id="23" name="Oval 22"/>
          <p:cNvSpPr/>
          <p:nvPr/>
        </p:nvSpPr>
        <p:spPr>
          <a:xfrm>
            <a:off x="5077635" y="56107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{2,3}</a:t>
            </a:r>
          </a:p>
        </p:txBody>
      </p:sp>
      <p:sp>
        <p:nvSpPr>
          <p:cNvPr id="24" name="Oval 23"/>
          <p:cNvSpPr/>
          <p:nvPr/>
        </p:nvSpPr>
        <p:spPr>
          <a:xfrm>
            <a:off x="7498295" y="5638798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{1,2,3}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3512555" y="5322640"/>
            <a:ext cx="457200" cy="25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969755" y="5044816"/>
            <a:ext cx="120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INITIAL</a:t>
            </a:r>
          </a:p>
        </p:txBody>
      </p:sp>
      <p:sp>
        <p:nvSpPr>
          <p:cNvPr id="21" name="Oval 20"/>
          <p:cNvSpPr/>
          <p:nvPr/>
        </p:nvSpPr>
        <p:spPr>
          <a:xfrm>
            <a:off x="2509587" y="5530095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2509586" y="3356822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7350909" y="3362823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7350909" y="5530095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/>
          <p:cNvCxnSpPr>
            <a:stCxn id="18" idx="4"/>
            <a:endCxn id="23" idx="0"/>
          </p:cNvCxnSpPr>
          <p:nvPr/>
        </p:nvCxnSpPr>
        <p:spPr>
          <a:xfrm>
            <a:off x="5734025" y="4076700"/>
            <a:ext cx="0" cy="1534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750067" y="4600161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96689" y="2757639"/>
            <a:ext cx="2073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Now on input </a:t>
            </a:r>
            <a:r>
              <a:rPr lang="en-US" sz="2000" b="1" dirty="0">
                <a:latin typeface="Calibri" charset="0"/>
                <a:ea typeface="Calibri" charset="0"/>
                <a:cs typeface="Calibri" charset="0"/>
              </a:rPr>
              <a:t>b</a:t>
            </a:r>
            <a:r>
              <a:rPr lang="en-US" sz="2000" b="1" dirty="0" smtClean="0">
                <a:latin typeface="Calibri" charset="0"/>
                <a:ea typeface="Calibri" charset="0"/>
                <a:cs typeface="Calibri" charset="0"/>
              </a:rPr>
              <a:t>…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4212136" y="695295"/>
                <a:ext cx="4931863" cy="1846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Algorithm:</a:t>
                </a:r>
              </a:p>
              <a:p>
                <a:pPr marL="285750" indent="-342900">
                  <a:buFont typeface="+mj-lt"/>
                  <a:buAutoNum type="arabicPeriod" startAt="4"/>
                </a:pPr>
                <a:r>
                  <a:rPr lang="en-US" dirty="0"/>
                  <a:t>For every state </a:t>
                </a:r>
                <a:r>
                  <a:rPr lang="en-US" b="1" i="1" dirty="0"/>
                  <a:t>s </a:t>
                </a:r>
                <a:r>
                  <a:rPr lang="en-US" dirty="0"/>
                  <a:t>in </a:t>
                </a:r>
                <a:r>
                  <a:rPr lang="en-US" b="1" i="1" dirty="0"/>
                  <a:t>D</a:t>
                </a:r>
                <a:r>
                  <a:rPr lang="en-US" dirty="0"/>
                  <a:t> and input character </a:t>
                </a:r>
                <a:r>
                  <a:rPr lang="en-US" b="1" i="1" dirty="0"/>
                  <a:t>c</a:t>
                </a:r>
                <a:r>
                  <a:rPr lang="en-US" dirty="0"/>
                  <a:t>, draw an arrow from </a:t>
                </a:r>
                <a:r>
                  <a:rPr lang="en-US" b="1" i="1" dirty="0"/>
                  <a:t>s </a:t>
                </a:r>
                <a:r>
                  <a:rPr lang="en-US" dirty="0"/>
                  <a:t>to the state </a:t>
                </a:r>
                <a:r>
                  <a:rPr lang="en-US" b="1" i="1" dirty="0"/>
                  <a:t>s’ </a:t>
                </a:r>
                <a:r>
                  <a:rPr lang="en-US" dirty="0"/>
                  <a:t>in D that includes every possible state reachable in </a:t>
                </a:r>
                <a:r>
                  <a:rPr lang="en-US" b="1" i="1" dirty="0"/>
                  <a:t>N </a:t>
                </a:r>
                <a:r>
                  <a:rPr lang="en-US" dirty="0"/>
                  <a:t>from any state in </a:t>
                </a:r>
                <a:r>
                  <a:rPr lang="en-US" b="1" i="1" dirty="0"/>
                  <a:t>s </a:t>
                </a:r>
                <a:r>
                  <a:rPr lang="en-US" dirty="0" smtClean="0"/>
                  <a:t>by reading </a:t>
                </a:r>
                <a:r>
                  <a:rPr lang="en-US" dirty="0"/>
                  <a:t>input character </a:t>
                </a:r>
                <a:r>
                  <a:rPr lang="en-US" b="1" i="1" dirty="0"/>
                  <a:t>c</a:t>
                </a:r>
                <a:r>
                  <a:rPr lang="en-US" dirty="0"/>
                  <a:t>, </a:t>
                </a:r>
                <a:r>
                  <a:rPr lang="en-US" b="1" dirty="0"/>
                  <a:t>then </a:t>
                </a:r>
                <a:r>
                  <a:rPr lang="en-US" dirty="0"/>
                  <a:t>following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𝜖</m:t>
                    </m:r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</a:rPr>
                      <m:t>𝑡𝑟𝑎𝑛𝑠𝑖𝑡𝑖𝑜𝑛𝑠</m:t>
                    </m:r>
                  </m:oMath>
                </a14:m>
                <a:r>
                  <a:rPr lang="en-US" dirty="0"/>
                  <a:t>.  </a:t>
                </a: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136" y="695295"/>
                <a:ext cx="4931863" cy="1846659"/>
              </a:xfrm>
              <a:prstGeom prst="rect">
                <a:avLst/>
              </a:prstGeom>
              <a:blipFill rotWithShape="0">
                <a:blip r:embed="rId4"/>
                <a:stretch>
                  <a:fillRect l="-1978" t="-2640" r="-989" b="-4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28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NFA-&gt;DFA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000" t="16667" r="30000" b="42221"/>
          <a:stretch/>
        </p:blipFill>
        <p:spPr>
          <a:xfrm>
            <a:off x="12032" y="1028700"/>
            <a:ext cx="2780270" cy="19050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1764632" y="973119"/>
            <a:ext cx="457200" cy="25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21832" y="695295"/>
            <a:ext cx="120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INITIAL</a:t>
            </a:r>
          </a:p>
        </p:txBody>
      </p:sp>
      <p:sp>
        <p:nvSpPr>
          <p:cNvPr id="12" name="Freeform 11"/>
          <p:cNvSpPr/>
          <p:nvPr/>
        </p:nvSpPr>
        <p:spPr>
          <a:xfrm>
            <a:off x="1764632" y="1409700"/>
            <a:ext cx="682873" cy="902368"/>
          </a:xfrm>
          <a:custGeom>
            <a:avLst/>
            <a:gdLst>
              <a:gd name="connsiteX0" fmla="*/ 1010653 w 1010653"/>
              <a:gd name="connsiteY0" fmla="*/ 1335505 h 1335505"/>
              <a:gd name="connsiteX1" fmla="*/ 998621 w 1010653"/>
              <a:gd name="connsiteY1" fmla="*/ 1034716 h 1335505"/>
              <a:gd name="connsiteX2" fmla="*/ 986589 w 1010653"/>
              <a:gd name="connsiteY2" fmla="*/ 998621 h 1335505"/>
              <a:gd name="connsiteX3" fmla="*/ 926432 w 1010653"/>
              <a:gd name="connsiteY3" fmla="*/ 878305 h 1335505"/>
              <a:gd name="connsiteX4" fmla="*/ 902368 w 1010653"/>
              <a:gd name="connsiteY4" fmla="*/ 842211 h 1335505"/>
              <a:gd name="connsiteX5" fmla="*/ 866274 w 1010653"/>
              <a:gd name="connsiteY5" fmla="*/ 770021 h 1335505"/>
              <a:gd name="connsiteX6" fmla="*/ 854242 w 1010653"/>
              <a:gd name="connsiteY6" fmla="*/ 733927 h 1335505"/>
              <a:gd name="connsiteX7" fmla="*/ 830179 w 1010653"/>
              <a:gd name="connsiteY7" fmla="*/ 697832 h 1335505"/>
              <a:gd name="connsiteX8" fmla="*/ 818147 w 1010653"/>
              <a:gd name="connsiteY8" fmla="*/ 661737 h 1335505"/>
              <a:gd name="connsiteX9" fmla="*/ 782053 w 1010653"/>
              <a:gd name="connsiteY9" fmla="*/ 625642 h 1335505"/>
              <a:gd name="connsiteX10" fmla="*/ 709863 w 1010653"/>
              <a:gd name="connsiteY10" fmla="*/ 505327 h 1335505"/>
              <a:gd name="connsiteX11" fmla="*/ 673768 w 1010653"/>
              <a:gd name="connsiteY11" fmla="*/ 481263 h 1335505"/>
              <a:gd name="connsiteX12" fmla="*/ 625642 w 1010653"/>
              <a:gd name="connsiteY12" fmla="*/ 421105 h 1335505"/>
              <a:gd name="connsiteX13" fmla="*/ 601579 w 1010653"/>
              <a:gd name="connsiteY13" fmla="*/ 385011 h 1335505"/>
              <a:gd name="connsiteX14" fmla="*/ 565484 w 1010653"/>
              <a:gd name="connsiteY14" fmla="*/ 372979 h 1335505"/>
              <a:gd name="connsiteX15" fmla="*/ 553453 w 1010653"/>
              <a:gd name="connsiteY15" fmla="*/ 336884 h 1335505"/>
              <a:gd name="connsiteX16" fmla="*/ 457200 w 1010653"/>
              <a:gd name="connsiteY16" fmla="*/ 264695 h 1335505"/>
              <a:gd name="connsiteX17" fmla="*/ 421105 w 1010653"/>
              <a:gd name="connsiteY17" fmla="*/ 228600 h 1335505"/>
              <a:gd name="connsiteX18" fmla="*/ 348916 w 1010653"/>
              <a:gd name="connsiteY18" fmla="*/ 180474 h 1335505"/>
              <a:gd name="connsiteX19" fmla="*/ 300789 w 1010653"/>
              <a:gd name="connsiteY19" fmla="*/ 120316 h 1335505"/>
              <a:gd name="connsiteX20" fmla="*/ 264695 w 1010653"/>
              <a:gd name="connsiteY20" fmla="*/ 108284 h 1335505"/>
              <a:gd name="connsiteX21" fmla="*/ 192505 w 1010653"/>
              <a:gd name="connsiteY21" fmla="*/ 72190 h 1335505"/>
              <a:gd name="connsiteX22" fmla="*/ 48126 w 1010653"/>
              <a:gd name="connsiteY22" fmla="*/ 0 h 1335505"/>
              <a:gd name="connsiteX23" fmla="*/ 0 w 1010653"/>
              <a:gd name="connsiteY23" fmla="*/ 0 h 1335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10653" h="1335505">
                <a:moveTo>
                  <a:pt x="1010653" y="1335505"/>
                </a:moveTo>
                <a:cubicBezTo>
                  <a:pt x="1006642" y="1235242"/>
                  <a:pt x="1005770" y="1134804"/>
                  <a:pt x="998621" y="1034716"/>
                </a:cubicBezTo>
                <a:cubicBezTo>
                  <a:pt x="997717" y="1022066"/>
                  <a:pt x="990073" y="1010816"/>
                  <a:pt x="986589" y="998621"/>
                </a:cubicBezTo>
                <a:cubicBezTo>
                  <a:pt x="962782" y="915296"/>
                  <a:pt x="992059" y="976744"/>
                  <a:pt x="926432" y="878305"/>
                </a:cubicBezTo>
                <a:lnTo>
                  <a:pt x="902368" y="842211"/>
                </a:lnTo>
                <a:cubicBezTo>
                  <a:pt x="872131" y="751495"/>
                  <a:pt x="912916" y="863304"/>
                  <a:pt x="866274" y="770021"/>
                </a:cubicBezTo>
                <a:cubicBezTo>
                  <a:pt x="860602" y="758678"/>
                  <a:pt x="859914" y="745270"/>
                  <a:pt x="854242" y="733927"/>
                </a:cubicBezTo>
                <a:cubicBezTo>
                  <a:pt x="847775" y="720993"/>
                  <a:pt x="836646" y="710766"/>
                  <a:pt x="830179" y="697832"/>
                </a:cubicBezTo>
                <a:cubicBezTo>
                  <a:pt x="824507" y="686488"/>
                  <a:pt x="825182" y="672290"/>
                  <a:pt x="818147" y="661737"/>
                </a:cubicBezTo>
                <a:cubicBezTo>
                  <a:pt x="808709" y="647580"/>
                  <a:pt x="791943" y="639488"/>
                  <a:pt x="782053" y="625642"/>
                </a:cubicBezTo>
                <a:cubicBezTo>
                  <a:pt x="755716" y="588770"/>
                  <a:pt x="750748" y="532585"/>
                  <a:pt x="709863" y="505327"/>
                </a:cubicBezTo>
                <a:lnTo>
                  <a:pt x="673768" y="481263"/>
                </a:lnTo>
                <a:cubicBezTo>
                  <a:pt x="599706" y="370171"/>
                  <a:pt x="694217" y="506824"/>
                  <a:pt x="625642" y="421105"/>
                </a:cubicBezTo>
                <a:cubicBezTo>
                  <a:pt x="616609" y="409814"/>
                  <a:pt x="612870" y="394044"/>
                  <a:pt x="601579" y="385011"/>
                </a:cubicBezTo>
                <a:cubicBezTo>
                  <a:pt x="591676" y="377088"/>
                  <a:pt x="577516" y="376990"/>
                  <a:pt x="565484" y="372979"/>
                </a:cubicBezTo>
                <a:cubicBezTo>
                  <a:pt x="561474" y="360947"/>
                  <a:pt x="559978" y="347759"/>
                  <a:pt x="553453" y="336884"/>
                </a:cubicBezTo>
                <a:cubicBezTo>
                  <a:pt x="537447" y="310207"/>
                  <a:pt x="466148" y="273643"/>
                  <a:pt x="457200" y="264695"/>
                </a:cubicBezTo>
                <a:cubicBezTo>
                  <a:pt x="445168" y="252663"/>
                  <a:pt x="434536" y="239046"/>
                  <a:pt x="421105" y="228600"/>
                </a:cubicBezTo>
                <a:cubicBezTo>
                  <a:pt x="398277" y="210845"/>
                  <a:pt x="348916" y="180474"/>
                  <a:pt x="348916" y="180474"/>
                </a:cubicBezTo>
                <a:cubicBezTo>
                  <a:pt x="337985" y="164077"/>
                  <a:pt x="319841" y="131747"/>
                  <a:pt x="300789" y="120316"/>
                </a:cubicBezTo>
                <a:cubicBezTo>
                  <a:pt x="289914" y="113791"/>
                  <a:pt x="276038" y="113956"/>
                  <a:pt x="264695" y="108284"/>
                </a:cubicBezTo>
                <a:cubicBezTo>
                  <a:pt x="171412" y="61642"/>
                  <a:pt x="283221" y="102427"/>
                  <a:pt x="192505" y="72190"/>
                </a:cubicBezTo>
                <a:cubicBezTo>
                  <a:pt x="156005" y="47856"/>
                  <a:pt x="97941" y="0"/>
                  <a:pt x="48126" y="0"/>
                </a:cubicBez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23085" y="1409700"/>
            <a:ext cx="224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/>
              <p:cNvSpPr/>
              <p:nvPr/>
            </p:nvSpPr>
            <p:spPr>
              <a:xfrm>
                <a:off x="371642" y="3465525"/>
                <a:ext cx="1312780" cy="61117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∅</m:t>
                      </m:r>
                    </m:oMath>
                  </m:oMathPara>
                </a14:m>
                <a:endParaRPr lang="en-US" sz="20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42" y="3465525"/>
                <a:ext cx="1312780" cy="611175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/>
          <p:cNvSpPr/>
          <p:nvPr/>
        </p:nvSpPr>
        <p:spPr>
          <a:xfrm>
            <a:off x="2656975" y="34655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{1}</a:t>
            </a:r>
          </a:p>
        </p:txBody>
      </p:sp>
      <p:sp>
        <p:nvSpPr>
          <p:cNvPr id="18" name="Oval 17"/>
          <p:cNvSpPr/>
          <p:nvPr/>
        </p:nvSpPr>
        <p:spPr>
          <a:xfrm>
            <a:off x="5077635" y="3465525"/>
            <a:ext cx="1312780" cy="611175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{2}</a:t>
            </a:r>
          </a:p>
        </p:txBody>
      </p:sp>
      <p:sp>
        <p:nvSpPr>
          <p:cNvPr id="19" name="Oval 18"/>
          <p:cNvSpPr/>
          <p:nvPr/>
        </p:nvSpPr>
        <p:spPr>
          <a:xfrm>
            <a:off x="7498295" y="34655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{1,2}</a:t>
            </a:r>
          </a:p>
        </p:txBody>
      </p:sp>
      <p:sp>
        <p:nvSpPr>
          <p:cNvPr id="20" name="Oval 19"/>
          <p:cNvSpPr/>
          <p:nvPr/>
        </p:nvSpPr>
        <p:spPr>
          <a:xfrm>
            <a:off x="371642" y="5638800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{3}</a:t>
            </a:r>
          </a:p>
        </p:txBody>
      </p:sp>
      <p:sp>
        <p:nvSpPr>
          <p:cNvPr id="22" name="Oval 21"/>
          <p:cNvSpPr/>
          <p:nvPr/>
        </p:nvSpPr>
        <p:spPr>
          <a:xfrm>
            <a:off x="2656975" y="5638799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{1,3}</a:t>
            </a:r>
          </a:p>
        </p:txBody>
      </p:sp>
      <p:sp>
        <p:nvSpPr>
          <p:cNvPr id="23" name="Oval 22"/>
          <p:cNvSpPr/>
          <p:nvPr/>
        </p:nvSpPr>
        <p:spPr>
          <a:xfrm>
            <a:off x="5077635" y="56107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{2,3}</a:t>
            </a:r>
          </a:p>
        </p:txBody>
      </p:sp>
      <p:sp>
        <p:nvSpPr>
          <p:cNvPr id="24" name="Oval 23"/>
          <p:cNvSpPr/>
          <p:nvPr/>
        </p:nvSpPr>
        <p:spPr>
          <a:xfrm>
            <a:off x="7498295" y="5638798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{1,2,3}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3512555" y="5322640"/>
            <a:ext cx="457200" cy="25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969755" y="5044816"/>
            <a:ext cx="120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INITIAL</a:t>
            </a:r>
          </a:p>
        </p:txBody>
      </p:sp>
      <p:sp>
        <p:nvSpPr>
          <p:cNvPr id="21" name="Oval 20"/>
          <p:cNvSpPr/>
          <p:nvPr/>
        </p:nvSpPr>
        <p:spPr>
          <a:xfrm>
            <a:off x="2509587" y="5530095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2509586" y="3356822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7350909" y="3362823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7350909" y="5530095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/>
          <p:cNvCxnSpPr>
            <a:stCxn id="18" idx="4"/>
            <a:endCxn id="23" idx="0"/>
          </p:cNvCxnSpPr>
          <p:nvPr/>
        </p:nvCxnSpPr>
        <p:spPr>
          <a:xfrm>
            <a:off x="5734025" y="4076700"/>
            <a:ext cx="0" cy="1534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750067" y="4600161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1" name="Straight Arrow Connector 30"/>
          <p:cNvCxnSpPr>
            <a:stCxn id="18" idx="3"/>
            <a:endCxn id="20" idx="7"/>
          </p:cNvCxnSpPr>
          <p:nvPr/>
        </p:nvCxnSpPr>
        <p:spPr>
          <a:xfrm flipH="1">
            <a:off x="1492170" y="3987195"/>
            <a:ext cx="3777717" cy="17411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792302" y="4608315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4212136" y="695295"/>
                <a:ext cx="4931863" cy="1846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Algorithm:</a:t>
                </a:r>
              </a:p>
              <a:p>
                <a:pPr marL="285750" indent="-342900">
                  <a:buFont typeface="+mj-lt"/>
                  <a:buAutoNum type="arabicPeriod" startAt="4"/>
                </a:pPr>
                <a:r>
                  <a:rPr lang="en-US" dirty="0"/>
                  <a:t>For every state </a:t>
                </a:r>
                <a:r>
                  <a:rPr lang="en-US" b="1" i="1" dirty="0"/>
                  <a:t>s </a:t>
                </a:r>
                <a:r>
                  <a:rPr lang="en-US" dirty="0"/>
                  <a:t>in </a:t>
                </a:r>
                <a:r>
                  <a:rPr lang="en-US" b="1" i="1" dirty="0"/>
                  <a:t>D</a:t>
                </a:r>
                <a:r>
                  <a:rPr lang="en-US" dirty="0"/>
                  <a:t> and input character </a:t>
                </a:r>
                <a:r>
                  <a:rPr lang="en-US" b="1" i="1" dirty="0"/>
                  <a:t>c</a:t>
                </a:r>
                <a:r>
                  <a:rPr lang="en-US" dirty="0"/>
                  <a:t>, draw an arrow from </a:t>
                </a:r>
                <a:r>
                  <a:rPr lang="en-US" b="1" i="1" dirty="0"/>
                  <a:t>s </a:t>
                </a:r>
                <a:r>
                  <a:rPr lang="en-US" dirty="0"/>
                  <a:t>to the state </a:t>
                </a:r>
                <a:r>
                  <a:rPr lang="en-US" b="1" i="1" dirty="0"/>
                  <a:t>s’ </a:t>
                </a:r>
                <a:r>
                  <a:rPr lang="en-US" dirty="0"/>
                  <a:t>in D that includes every possible state reachable in </a:t>
                </a:r>
                <a:r>
                  <a:rPr lang="en-US" b="1" i="1" dirty="0"/>
                  <a:t>N </a:t>
                </a:r>
                <a:r>
                  <a:rPr lang="en-US" dirty="0"/>
                  <a:t>from any state in </a:t>
                </a:r>
                <a:r>
                  <a:rPr lang="en-US" b="1" i="1" dirty="0"/>
                  <a:t>s </a:t>
                </a:r>
                <a:r>
                  <a:rPr lang="en-US" dirty="0" smtClean="0"/>
                  <a:t>by reading </a:t>
                </a:r>
                <a:r>
                  <a:rPr lang="en-US" dirty="0"/>
                  <a:t>input character </a:t>
                </a:r>
                <a:r>
                  <a:rPr lang="en-US" b="1" i="1" dirty="0"/>
                  <a:t>c</a:t>
                </a:r>
                <a:r>
                  <a:rPr lang="en-US" dirty="0"/>
                  <a:t>, </a:t>
                </a:r>
                <a:r>
                  <a:rPr lang="en-US" b="1" dirty="0"/>
                  <a:t>then </a:t>
                </a:r>
                <a:r>
                  <a:rPr lang="en-US" dirty="0"/>
                  <a:t>following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𝜖</m:t>
                    </m:r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</a:rPr>
                      <m:t>𝑡𝑟𝑎𝑛𝑠𝑖𝑡𝑖𝑜𝑛𝑠</m:t>
                    </m:r>
                  </m:oMath>
                </a14:m>
                <a:r>
                  <a:rPr lang="en-US" dirty="0"/>
                  <a:t>.  </a:t>
                </a: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136" y="695295"/>
                <a:ext cx="4931863" cy="1846659"/>
              </a:xfrm>
              <a:prstGeom prst="rect">
                <a:avLst/>
              </a:prstGeom>
              <a:blipFill rotWithShape="0">
                <a:blip r:embed="rId4"/>
                <a:stretch>
                  <a:fillRect l="-1978" t="-2640" r="-989" b="-4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478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NFA-&gt;DFA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000" t="16667" r="30000" b="42221"/>
          <a:stretch/>
        </p:blipFill>
        <p:spPr>
          <a:xfrm>
            <a:off x="12032" y="1028700"/>
            <a:ext cx="2780270" cy="19050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1764632" y="973119"/>
            <a:ext cx="457200" cy="25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21832" y="695295"/>
            <a:ext cx="120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INITIAL</a:t>
            </a:r>
          </a:p>
        </p:txBody>
      </p:sp>
      <p:sp>
        <p:nvSpPr>
          <p:cNvPr id="12" name="Freeform 11"/>
          <p:cNvSpPr/>
          <p:nvPr/>
        </p:nvSpPr>
        <p:spPr>
          <a:xfrm>
            <a:off x="1764632" y="1409700"/>
            <a:ext cx="682873" cy="902368"/>
          </a:xfrm>
          <a:custGeom>
            <a:avLst/>
            <a:gdLst>
              <a:gd name="connsiteX0" fmla="*/ 1010653 w 1010653"/>
              <a:gd name="connsiteY0" fmla="*/ 1335505 h 1335505"/>
              <a:gd name="connsiteX1" fmla="*/ 998621 w 1010653"/>
              <a:gd name="connsiteY1" fmla="*/ 1034716 h 1335505"/>
              <a:gd name="connsiteX2" fmla="*/ 986589 w 1010653"/>
              <a:gd name="connsiteY2" fmla="*/ 998621 h 1335505"/>
              <a:gd name="connsiteX3" fmla="*/ 926432 w 1010653"/>
              <a:gd name="connsiteY3" fmla="*/ 878305 h 1335505"/>
              <a:gd name="connsiteX4" fmla="*/ 902368 w 1010653"/>
              <a:gd name="connsiteY4" fmla="*/ 842211 h 1335505"/>
              <a:gd name="connsiteX5" fmla="*/ 866274 w 1010653"/>
              <a:gd name="connsiteY5" fmla="*/ 770021 h 1335505"/>
              <a:gd name="connsiteX6" fmla="*/ 854242 w 1010653"/>
              <a:gd name="connsiteY6" fmla="*/ 733927 h 1335505"/>
              <a:gd name="connsiteX7" fmla="*/ 830179 w 1010653"/>
              <a:gd name="connsiteY7" fmla="*/ 697832 h 1335505"/>
              <a:gd name="connsiteX8" fmla="*/ 818147 w 1010653"/>
              <a:gd name="connsiteY8" fmla="*/ 661737 h 1335505"/>
              <a:gd name="connsiteX9" fmla="*/ 782053 w 1010653"/>
              <a:gd name="connsiteY9" fmla="*/ 625642 h 1335505"/>
              <a:gd name="connsiteX10" fmla="*/ 709863 w 1010653"/>
              <a:gd name="connsiteY10" fmla="*/ 505327 h 1335505"/>
              <a:gd name="connsiteX11" fmla="*/ 673768 w 1010653"/>
              <a:gd name="connsiteY11" fmla="*/ 481263 h 1335505"/>
              <a:gd name="connsiteX12" fmla="*/ 625642 w 1010653"/>
              <a:gd name="connsiteY12" fmla="*/ 421105 h 1335505"/>
              <a:gd name="connsiteX13" fmla="*/ 601579 w 1010653"/>
              <a:gd name="connsiteY13" fmla="*/ 385011 h 1335505"/>
              <a:gd name="connsiteX14" fmla="*/ 565484 w 1010653"/>
              <a:gd name="connsiteY14" fmla="*/ 372979 h 1335505"/>
              <a:gd name="connsiteX15" fmla="*/ 553453 w 1010653"/>
              <a:gd name="connsiteY15" fmla="*/ 336884 h 1335505"/>
              <a:gd name="connsiteX16" fmla="*/ 457200 w 1010653"/>
              <a:gd name="connsiteY16" fmla="*/ 264695 h 1335505"/>
              <a:gd name="connsiteX17" fmla="*/ 421105 w 1010653"/>
              <a:gd name="connsiteY17" fmla="*/ 228600 h 1335505"/>
              <a:gd name="connsiteX18" fmla="*/ 348916 w 1010653"/>
              <a:gd name="connsiteY18" fmla="*/ 180474 h 1335505"/>
              <a:gd name="connsiteX19" fmla="*/ 300789 w 1010653"/>
              <a:gd name="connsiteY19" fmla="*/ 120316 h 1335505"/>
              <a:gd name="connsiteX20" fmla="*/ 264695 w 1010653"/>
              <a:gd name="connsiteY20" fmla="*/ 108284 h 1335505"/>
              <a:gd name="connsiteX21" fmla="*/ 192505 w 1010653"/>
              <a:gd name="connsiteY21" fmla="*/ 72190 h 1335505"/>
              <a:gd name="connsiteX22" fmla="*/ 48126 w 1010653"/>
              <a:gd name="connsiteY22" fmla="*/ 0 h 1335505"/>
              <a:gd name="connsiteX23" fmla="*/ 0 w 1010653"/>
              <a:gd name="connsiteY23" fmla="*/ 0 h 1335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10653" h="1335505">
                <a:moveTo>
                  <a:pt x="1010653" y="1335505"/>
                </a:moveTo>
                <a:cubicBezTo>
                  <a:pt x="1006642" y="1235242"/>
                  <a:pt x="1005770" y="1134804"/>
                  <a:pt x="998621" y="1034716"/>
                </a:cubicBezTo>
                <a:cubicBezTo>
                  <a:pt x="997717" y="1022066"/>
                  <a:pt x="990073" y="1010816"/>
                  <a:pt x="986589" y="998621"/>
                </a:cubicBezTo>
                <a:cubicBezTo>
                  <a:pt x="962782" y="915296"/>
                  <a:pt x="992059" y="976744"/>
                  <a:pt x="926432" y="878305"/>
                </a:cubicBezTo>
                <a:lnTo>
                  <a:pt x="902368" y="842211"/>
                </a:lnTo>
                <a:cubicBezTo>
                  <a:pt x="872131" y="751495"/>
                  <a:pt x="912916" y="863304"/>
                  <a:pt x="866274" y="770021"/>
                </a:cubicBezTo>
                <a:cubicBezTo>
                  <a:pt x="860602" y="758678"/>
                  <a:pt x="859914" y="745270"/>
                  <a:pt x="854242" y="733927"/>
                </a:cubicBezTo>
                <a:cubicBezTo>
                  <a:pt x="847775" y="720993"/>
                  <a:pt x="836646" y="710766"/>
                  <a:pt x="830179" y="697832"/>
                </a:cubicBezTo>
                <a:cubicBezTo>
                  <a:pt x="824507" y="686488"/>
                  <a:pt x="825182" y="672290"/>
                  <a:pt x="818147" y="661737"/>
                </a:cubicBezTo>
                <a:cubicBezTo>
                  <a:pt x="808709" y="647580"/>
                  <a:pt x="791943" y="639488"/>
                  <a:pt x="782053" y="625642"/>
                </a:cubicBezTo>
                <a:cubicBezTo>
                  <a:pt x="755716" y="588770"/>
                  <a:pt x="750748" y="532585"/>
                  <a:pt x="709863" y="505327"/>
                </a:cubicBezTo>
                <a:lnTo>
                  <a:pt x="673768" y="481263"/>
                </a:lnTo>
                <a:cubicBezTo>
                  <a:pt x="599706" y="370171"/>
                  <a:pt x="694217" y="506824"/>
                  <a:pt x="625642" y="421105"/>
                </a:cubicBezTo>
                <a:cubicBezTo>
                  <a:pt x="616609" y="409814"/>
                  <a:pt x="612870" y="394044"/>
                  <a:pt x="601579" y="385011"/>
                </a:cubicBezTo>
                <a:cubicBezTo>
                  <a:pt x="591676" y="377088"/>
                  <a:pt x="577516" y="376990"/>
                  <a:pt x="565484" y="372979"/>
                </a:cubicBezTo>
                <a:cubicBezTo>
                  <a:pt x="561474" y="360947"/>
                  <a:pt x="559978" y="347759"/>
                  <a:pt x="553453" y="336884"/>
                </a:cubicBezTo>
                <a:cubicBezTo>
                  <a:pt x="537447" y="310207"/>
                  <a:pt x="466148" y="273643"/>
                  <a:pt x="457200" y="264695"/>
                </a:cubicBezTo>
                <a:cubicBezTo>
                  <a:pt x="445168" y="252663"/>
                  <a:pt x="434536" y="239046"/>
                  <a:pt x="421105" y="228600"/>
                </a:cubicBezTo>
                <a:cubicBezTo>
                  <a:pt x="398277" y="210845"/>
                  <a:pt x="348916" y="180474"/>
                  <a:pt x="348916" y="180474"/>
                </a:cubicBezTo>
                <a:cubicBezTo>
                  <a:pt x="337985" y="164077"/>
                  <a:pt x="319841" y="131747"/>
                  <a:pt x="300789" y="120316"/>
                </a:cubicBezTo>
                <a:cubicBezTo>
                  <a:pt x="289914" y="113791"/>
                  <a:pt x="276038" y="113956"/>
                  <a:pt x="264695" y="108284"/>
                </a:cubicBezTo>
                <a:cubicBezTo>
                  <a:pt x="171412" y="61642"/>
                  <a:pt x="283221" y="102427"/>
                  <a:pt x="192505" y="72190"/>
                </a:cubicBezTo>
                <a:cubicBezTo>
                  <a:pt x="156005" y="47856"/>
                  <a:pt x="97941" y="0"/>
                  <a:pt x="48126" y="0"/>
                </a:cubicBez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23085" y="1409700"/>
            <a:ext cx="224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/>
              <p:cNvSpPr/>
              <p:nvPr/>
            </p:nvSpPr>
            <p:spPr>
              <a:xfrm>
                <a:off x="371642" y="3465525"/>
                <a:ext cx="1312780" cy="61117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∅</m:t>
                      </m:r>
                    </m:oMath>
                  </m:oMathPara>
                </a14:m>
                <a:endParaRPr lang="en-US" sz="20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42" y="3465525"/>
                <a:ext cx="1312780" cy="611175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/>
          <p:cNvSpPr/>
          <p:nvPr/>
        </p:nvSpPr>
        <p:spPr>
          <a:xfrm>
            <a:off x="2656975" y="34655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{1}</a:t>
            </a:r>
          </a:p>
        </p:txBody>
      </p:sp>
      <p:sp>
        <p:nvSpPr>
          <p:cNvPr id="18" name="Oval 17"/>
          <p:cNvSpPr/>
          <p:nvPr/>
        </p:nvSpPr>
        <p:spPr>
          <a:xfrm>
            <a:off x="5077635" y="3465525"/>
            <a:ext cx="1312780" cy="611175"/>
          </a:xfrm>
          <a:prstGeom prst="ellipse">
            <a:avLst/>
          </a:prstGeom>
          <a:noFill/>
          <a:ln w="25400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{2}</a:t>
            </a:r>
          </a:p>
        </p:txBody>
      </p:sp>
      <p:sp>
        <p:nvSpPr>
          <p:cNvPr id="19" name="Oval 18"/>
          <p:cNvSpPr/>
          <p:nvPr/>
        </p:nvSpPr>
        <p:spPr>
          <a:xfrm>
            <a:off x="7498295" y="34655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{1,2}</a:t>
            </a:r>
          </a:p>
        </p:txBody>
      </p:sp>
      <p:sp>
        <p:nvSpPr>
          <p:cNvPr id="20" name="Oval 19"/>
          <p:cNvSpPr/>
          <p:nvPr/>
        </p:nvSpPr>
        <p:spPr>
          <a:xfrm>
            <a:off x="371642" y="5638800"/>
            <a:ext cx="1312780" cy="611175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{3}</a:t>
            </a:r>
          </a:p>
        </p:txBody>
      </p:sp>
      <p:sp>
        <p:nvSpPr>
          <p:cNvPr id="22" name="Oval 21"/>
          <p:cNvSpPr/>
          <p:nvPr/>
        </p:nvSpPr>
        <p:spPr>
          <a:xfrm>
            <a:off x="2656975" y="5638799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{1,3}</a:t>
            </a:r>
          </a:p>
        </p:txBody>
      </p:sp>
      <p:sp>
        <p:nvSpPr>
          <p:cNvPr id="23" name="Oval 22"/>
          <p:cNvSpPr/>
          <p:nvPr/>
        </p:nvSpPr>
        <p:spPr>
          <a:xfrm>
            <a:off x="5077635" y="56107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{2,3}</a:t>
            </a:r>
          </a:p>
        </p:txBody>
      </p:sp>
      <p:sp>
        <p:nvSpPr>
          <p:cNvPr id="24" name="Oval 23"/>
          <p:cNvSpPr/>
          <p:nvPr/>
        </p:nvSpPr>
        <p:spPr>
          <a:xfrm>
            <a:off x="7498295" y="5638798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{1,2,3}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3512555" y="5322640"/>
            <a:ext cx="457200" cy="25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969755" y="5044816"/>
            <a:ext cx="120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INITIAL</a:t>
            </a:r>
          </a:p>
        </p:txBody>
      </p:sp>
      <p:sp>
        <p:nvSpPr>
          <p:cNvPr id="21" name="Oval 20"/>
          <p:cNvSpPr/>
          <p:nvPr/>
        </p:nvSpPr>
        <p:spPr>
          <a:xfrm>
            <a:off x="2509587" y="5530095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2509586" y="3356822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7350909" y="3362823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7350909" y="5530095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/>
          <p:cNvCxnSpPr>
            <a:stCxn id="18" idx="4"/>
            <a:endCxn id="23" idx="0"/>
          </p:cNvCxnSpPr>
          <p:nvPr/>
        </p:nvCxnSpPr>
        <p:spPr>
          <a:xfrm>
            <a:off x="5734025" y="4076700"/>
            <a:ext cx="0" cy="1534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750067" y="4600161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1" name="Straight Arrow Connector 30"/>
          <p:cNvCxnSpPr>
            <a:stCxn id="18" idx="3"/>
            <a:endCxn id="20" idx="7"/>
          </p:cNvCxnSpPr>
          <p:nvPr/>
        </p:nvCxnSpPr>
        <p:spPr>
          <a:xfrm flipH="1">
            <a:off x="1492170" y="3987195"/>
            <a:ext cx="3777717" cy="17411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792302" y="4608315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4212136" y="695295"/>
                <a:ext cx="4931863" cy="1846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Algorithm:</a:t>
                </a:r>
              </a:p>
              <a:p>
                <a:pPr marL="285750" indent="-342900">
                  <a:buFont typeface="+mj-lt"/>
                  <a:buAutoNum type="arabicPeriod" startAt="4"/>
                </a:pPr>
                <a:r>
                  <a:rPr lang="en-US" dirty="0"/>
                  <a:t>For every state </a:t>
                </a:r>
                <a:r>
                  <a:rPr lang="en-US" b="1" i="1" dirty="0"/>
                  <a:t>s </a:t>
                </a:r>
                <a:r>
                  <a:rPr lang="en-US" dirty="0"/>
                  <a:t>in </a:t>
                </a:r>
                <a:r>
                  <a:rPr lang="en-US" b="1" i="1" dirty="0"/>
                  <a:t>D</a:t>
                </a:r>
                <a:r>
                  <a:rPr lang="en-US" dirty="0"/>
                  <a:t> and input character </a:t>
                </a:r>
                <a:r>
                  <a:rPr lang="en-US" b="1" i="1" dirty="0"/>
                  <a:t>c</a:t>
                </a:r>
                <a:r>
                  <a:rPr lang="en-US" dirty="0"/>
                  <a:t>, draw an arrow from </a:t>
                </a:r>
                <a:r>
                  <a:rPr lang="en-US" b="1" i="1" dirty="0"/>
                  <a:t>s </a:t>
                </a:r>
                <a:r>
                  <a:rPr lang="en-US" dirty="0"/>
                  <a:t>to the state </a:t>
                </a:r>
                <a:r>
                  <a:rPr lang="en-US" b="1" i="1" dirty="0"/>
                  <a:t>s’ </a:t>
                </a:r>
                <a:r>
                  <a:rPr lang="en-US" dirty="0"/>
                  <a:t>in D that includes every possible state reachable in </a:t>
                </a:r>
                <a:r>
                  <a:rPr lang="en-US" b="1" i="1" dirty="0"/>
                  <a:t>N </a:t>
                </a:r>
                <a:r>
                  <a:rPr lang="en-US" dirty="0"/>
                  <a:t>from any state in </a:t>
                </a:r>
                <a:r>
                  <a:rPr lang="en-US" b="1" i="1" dirty="0"/>
                  <a:t>s </a:t>
                </a:r>
                <a:r>
                  <a:rPr lang="en-US" dirty="0" smtClean="0"/>
                  <a:t>by reading </a:t>
                </a:r>
                <a:r>
                  <a:rPr lang="en-US" dirty="0"/>
                  <a:t>input character </a:t>
                </a:r>
                <a:r>
                  <a:rPr lang="en-US" b="1" i="1" dirty="0"/>
                  <a:t>c</a:t>
                </a:r>
                <a:r>
                  <a:rPr lang="en-US" dirty="0"/>
                  <a:t>, </a:t>
                </a:r>
                <a:r>
                  <a:rPr lang="en-US" b="1" dirty="0"/>
                  <a:t>then </a:t>
                </a:r>
                <a:r>
                  <a:rPr lang="en-US" dirty="0"/>
                  <a:t>following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𝜖</m:t>
                    </m:r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</a:rPr>
                      <m:t>𝑡𝑟𝑎𝑛𝑠𝑖𝑡𝑖𝑜𝑛𝑠</m:t>
                    </m:r>
                  </m:oMath>
                </a14:m>
                <a:r>
                  <a:rPr lang="en-US" dirty="0"/>
                  <a:t>.  </a:t>
                </a: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136" y="695295"/>
                <a:ext cx="4931863" cy="1846659"/>
              </a:xfrm>
              <a:prstGeom prst="rect">
                <a:avLst/>
              </a:prstGeom>
              <a:blipFill rotWithShape="0">
                <a:blip r:embed="rId4"/>
                <a:stretch>
                  <a:fillRect l="-1978" t="-2640" r="-989" b="-4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680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116887" cy="1765300"/>
          </a:xfrm>
        </p:spPr>
        <p:txBody>
          <a:bodyPr>
            <a:normAutofit/>
          </a:bodyPr>
          <a:lstStyle/>
          <a:p>
            <a:r>
              <a:rPr lang="en-US" dirty="0" smtClean="0"/>
              <a:t>FINITE AUTOMATA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1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NFA-&gt;DFA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000" t="16667" r="30000" b="42221"/>
          <a:stretch/>
        </p:blipFill>
        <p:spPr>
          <a:xfrm>
            <a:off x="12032" y="1028700"/>
            <a:ext cx="2780270" cy="19050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1764632" y="973119"/>
            <a:ext cx="457200" cy="25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21832" y="695295"/>
            <a:ext cx="120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INITIAL</a:t>
            </a:r>
          </a:p>
        </p:txBody>
      </p:sp>
      <p:sp>
        <p:nvSpPr>
          <p:cNvPr id="12" name="Freeform 11"/>
          <p:cNvSpPr/>
          <p:nvPr/>
        </p:nvSpPr>
        <p:spPr>
          <a:xfrm>
            <a:off x="1764632" y="1409700"/>
            <a:ext cx="682873" cy="902368"/>
          </a:xfrm>
          <a:custGeom>
            <a:avLst/>
            <a:gdLst>
              <a:gd name="connsiteX0" fmla="*/ 1010653 w 1010653"/>
              <a:gd name="connsiteY0" fmla="*/ 1335505 h 1335505"/>
              <a:gd name="connsiteX1" fmla="*/ 998621 w 1010653"/>
              <a:gd name="connsiteY1" fmla="*/ 1034716 h 1335505"/>
              <a:gd name="connsiteX2" fmla="*/ 986589 w 1010653"/>
              <a:gd name="connsiteY2" fmla="*/ 998621 h 1335505"/>
              <a:gd name="connsiteX3" fmla="*/ 926432 w 1010653"/>
              <a:gd name="connsiteY3" fmla="*/ 878305 h 1335505"/>
              <a:gd name="connsiteX4" fmla="*/ 902368 w 1010653"/>
              <a:gd name="connsiteY4" fmla="*/ 842211 h 1335505"/>
              <a:gd name="connsiteX5" fmla="*/ 866274 w 1010653"/>
              <a:gd name="connsiteY5" fmla="*/ 770021 h 1335505"/>
              <a:gd name="connsiteX6" fmla="*/ 854242 w 1010653"/>
              <a:gd name="connsiteY6" fmla="*/ 733927 h 1335505"/>
              <a:gd name="connsiteX7" fmla="*/ 830179 w 1010653"/>
              <a:gd name="connsiteY7" fmla="*/ 697832 h 1335505"/>
              <a:gd name="connsiteX8" fmla="*/ 818147 w 1010653"/>
              <a:gd name="connsiteY8" fmla="*/ 661737 h 1335505"/>
              <a:gd name="connsiteX9" fmla="*/ 782053 w 1010653"/>
              <a:gd name="connsiteY9" fmla="*/ 625642 h 1335505"/>
              <a:gd name="connsiteX10" fmla="*/ 709863 w 1010653"/>
              <a:gd name="connsiteY10" fmla="*/ 505327 h 1335505"/>
              <a:gd name="connsiteX11" fmla="*/ 673768 w 1010653"/>
              <a:gd name="connsiteY11" fmla="*/ 481263 h 1335505"/>
              <a:gd name="connsiteX12" fmla="*/ 625642 w 1010653"/>
              <a:gd name="connsiteY12" fmla="*/ 421105 h 1335505"/>
              <a:gd name="connsiteX13" fmla="*/ 601579 w 1010653"/>
              <a:gd name="connsiteY13" fmla="*/ 385011 h 1335505"/>
              <a:gd name="connsiteX14" fmla="*/ 565484 w 1010653"/>
              <a:gd name="connsiteY14" fmla="*/ 372979 h 1335505"/>
              <a:gd name="connsiteX15" fmla="*/ 553453 w 1010653"/>
              <a:gd name="connsiteY15" fmla="*/ 336884 h 1335505"/>
              <a:gd name="connsiteX16" fmla="*/ 457200 w 1010653"/>
              <a:gd name="connsiteY16" fmla="*/ 264695 h 1335505"/>
              <a:gd name="connsiteX17" fmla="*/ 421105 w 1010653"/>
              <a:gd name="connsiteY17" fmla="*/ 228600 h 1335505"/>
              <a:gd name="connsiteX18" fmla="*/ 348916 w 1010653"/>
              <a:gd name="connsiteY18" fmla="*/ 180474 h 1335505"/>
              <a:gd name="connsiteX19" fmla="*/ 300789 w 1010653"/>
              <a:gd name="connsiteY19" fmla="*/ 120316 h 1335505"/>
              <a:gd name="connsiteX20" fmla="*/ 264695 w 1010653"/>
              <a:gd name="connsiteY20" fmla="*/ 108284 h 1335505"/>
              <a:gd name="connsiteX21" fmla="*/ 192505 w 1010653"/>
              <a:gd name="connsiteY21" fmla="*/ 72190 h 1335505"/>
              <a:gd name="connsiteX22" fmla="*/ 48126 w 1010653"/>
              <a:gd name="connsiteY22" fmla="*/ 0 h 1335505"/>
              <a:gd name="connsiteX23" fmla="*/ 0 w 1010653"/>
              <a:gd name="connsiteY23" fmla="*/ 0 h 1335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10653" h="1335505">
                <a:moveTo>
                  <a:pt x="1010653" y="1335505"/>
                </a:moveTo>
                <a:cubicBezTo>
                  <a:pt x="1006642" y="1235242"/>
                  <a:pt x="1005770" y="1134804"/>
                  <a:pt x="998621" y="1034716"/>
                </a:cubicBezTo>
                <a:cubicBezTo>
                  <a:pt x="997717" y="1022066"/>
                  <a:pt x="990073" y="1010816"/>
                  <a:pt x="986589" y="998621"/>
                </a:cubicBezTo>
                <a:cubicBezTo>
                  <a:pt x="962782" y="915296"/>
                  <a:pt x="992059" y="976744"/>
                  <a:pt x="926432" y="878305"/>
                </a:cubicBezTo>
                <a:lnTo>
                  <a:pt x="902368" y="842211"/>
                </a:lnTo>
                <a:cubicBezTo>
                  <a:pt x="872131" y="751495"/>
                  <a:pt x="912916" y="863304"/>
                  <a:pt x="866274" y="770021"/>
                </a:cubicBezTo>
                <a:cubicBezTo>
                  <a:pt x="860602" y="758678"/>
                  <a:pt x="859914" y="745270"/>
                  <a:pt x="854242" y="733927"/>
                </a:cubicBezTo>
                <a:cubicBezTo>
                  <a:pt x="847775" y="720993"/>
                  <a:pt x="836646" y="710766"/>
                  <a:pt x="830179" y="697832"/>
                </a:cubicBezTo>
                <a:cubicBezTo>
                  <a:pt x="824507" y="686488"/>
                  <a:pt x="825182" y="672290"/>
                  <a:pt x="818147" y="661737"/>
                </a:cubicBezTo>
                <a:cubicBezTo>
                  <a:pt x="808709" y="647580"/>
                  <a:pt x="791943" y="639488"/>
                  <a:pt x="782053" y="625642"/>
                </a:cubicBezTo>
                <a:cubicBezTo>
                  <a:pt x="755716" y="588770"/>
                  <a:pt x="750748" y="532585"/>
                  <a:pt x="709863" y="505327"/>
                </a:cubicBezTo>
                <a:lnTo>
                  <a:pt x="673768" y="481263"/>
                </a:lnTo>
                <a:cubicBezTo>
                  <a:pt x="599706" y="370171"/>
                  <a:pt x="694217" y="506824"/>
                  <a:pt x="625642" y="421105"/>
                </a:cubicBezTo>
                <a:cubicBezTo>
                  <a:pt x="616609" y="409814"/>
                  <a:pt x="612870" y="394044"/>
                  <a:pt x="601579" y="385011"/>
                </a:cubicBezTo>
                <a:cubicBezTo>
                  <a:pt x="591676" y="377088"/>
                  <a:pt x="577516" y="376990"/>
                  <a:pt x="565484" y="372979"/>
                </a:cubicBezTo>
                <a:cubicBezTo>
                  <a:pt x="561474" y="360947"/>
                  <a:pt x="559978" y="347759"/>
                  <a:pt x="553453" y="336884"/>
                </a:cubicBezTo>
                <a:cubicBezTo>
                  <a:pt x="537447" y="310207"/>
                  <a:pt x="466148" y="273643"/>
                  <a:pt x="457200" y="264695"/>
                </a:cubicBezTo>
                <a:cubicBezTo>
                  <a:pt x="445168" y="252663"/>
                  <a:pt x="434536" y="239046"/>
                  <a:pt x="421105" y="228600"/>
                </a:cubicBezTo>
                <a:cubicBezTo>
                  <a:pt x="398277" y="210845"/>
                  <a:pt x="348916" y="180474"/>
                  <a:pt x="348916" y="180474"/>
                </a:cubicBezTo>
                <a:cubicBezTo>
                  <a:pt x="337985" y="164077"/>
                  <a:pt x="319841" y="131747"/>
                  <a:pt x="300789" y="120316"/>
                </a:cubicBezTo>
                <a:cubicBezTo>
                  <a:pt x="289914" y="113791"/>
                  <a:pt x="276038" y="113956"/>
                  <a:pt x="264695" y="108284"/>
                </a:cubicBezTo>
                <a:cubicBezTo>
                  <a:pt x="171412" y="61642"/>
                  <a:pt x="283221" y="102427"/>
                  <a:pt x="192505" y="72190"/>
                </a:cubicBezTo>
                <a:cubicBezTo>
                  <a:pt x="156005" y="47856"/>
                  <a:pt x="97941" y="0"/>
                  <a:pt x="48126" y="0"/>
                </a:cubicBez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23085" y="1409700"/>
            <a:ext cx="224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/>
              <p:cNvSpPr/>
              <p:nvPr/>
            </p:nvSpPr>
            <p:spPr>
              <a:xfrm>
                <a:off x="371642" y="3465525"/>
                <a:ext cx="1312780" cy="61117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∅</m:t>
                      </m:r>
                    </m:oMath>
                  </m:oMathPara>
                </a14:m>
                <a:endParaRPr lang="en-US" sz="20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42" y="3465525"/>
                <a:ext cx="1312780" cy="611175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/>
          <p:cNvSpPr/>
          <p:nvPr/>
        </p:nvSpPr>
        <p:spPr>
          <a:xfrm>
            <a:off x="2656975" y="34655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{1}</a:t>
            </a:r>
          </a:p>
        </p:txBody>
      </p:sp>
      <p:sp>
        <p:nvSpPr>
          <p:cNvPr id="18" name="Oval 17"/>
          <p:cNvSpPr/>
          <p:nvPr/>
        </p:nvSpPr>
        <p:spPr>
          <a:xfrm>
            <a:off x="5077635" y="3465525"/>
            <a:ext cx="1312780" cy="611175"/>
          </a:xfrm>
          <a:prstGeom prst="ellipse">
            <a:avLst/>
          </a:prstGeom>
          <a:noFill/>
          <a:ln w="25400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{2}</a:t>
            </a:r>
          </a:p>
        </p:txBody>
      </p:sp>
      <p:sp>
        <p:nvSpPr>
          <p:cNvPr id="19" name="Oval 18"/>
          <p:cNvSpPr/>
          <p:nvPr/>
        </p:nvSpPr>
        <p:spPr>
          <a:xfrm>
            <a:off x="7498295" y="34655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{1,2}</a:t>
            </a:r>
          </a:p>
        </p:txBody>
      </p:sp>
      <p:sp>
        <p:nvSpPr>
          <p:cNvPr id="20" name="Oval 19"/>
          <p:cNvSpPr/>
          <p:nvPr/>
        </p:nvSpPr>
        <p:spPr>
          <a:xfrm>
            <a:off x="371642" y="5638800"/>
            <a:ext cx="1312780" cy="611175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{3}</a:t>
            </a:r>
          </a:p>
        </p:txBody>
      </p:sp>
      <p:sp>
        <p:nvSpPr>
          <p:cNvPr id="22" name="Oval 21"/>
          <p:cNvSpPr/>
          <p:nvPr/>
        </p:nvSpPr>
        <p:spPr>
          <a:xfrm>
            <a:off x="2656975" y="5638799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{1,3}</a:t>
            </a:r>
          </a:p>
        </p:txBody>
      </p:sp>
      <p:sp>
        <p:nvSpPr>
          <p:cNvPr id="23" name="Oval 22"/>
          <p:cNvSpPr/>
          <p:nvPr/>
        </p:nvSpPr>
        <p:spPr>
          <a:xfrm>
            <a:off x="5077635" y="56107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{2,3}</a:t>
            </a:r>
          </a:p>
        </p:txBody>
      </p:sp>
      <p:sp>
        <p:nvSpPr>
          <p:cNvPr id="24" name="Oval 23"/>
          <p:cNvSpPr/>
          <p:nvPr/>
        </p:nvSpPr>
        <p:spPr>
          <a:xfrm>
            <a:off x="7498295" y="5638798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{1,2,3}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3512555" y="5322640"/>
            <a:ext cx="457200" cy="25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969755" y="5044816"/>
            <a:ext cx="120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INITIAL</a:t>
            </a:r>
          </a:p>
        </p:txBody>
      </p:sp>
      <p:sp>
        <p:nvSpPr>
          <p:cNvPr id="21" name="Oval 20"/>
          <p:cNvSpPr/>
          <p:nvPr/>
        </p:nvSpPr>
        <p:spPr>
          <a:xfrm>
            <a:off x="2509587" y="5530095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2509586" y="3356822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7350909" y="3362823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7350909" y="5530095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/>
          <p:cNvCxnSpPr>
            <a:stCxn id="18" idx="4"/>
            <a:endCxn id="23" idx="0"/>
          </p:cNvCxnSpPr>
          <p:nvPr/>
        </p:nvCxnSpPr>
        <p:spPr>
          <a:xfrm>
            <a:off x="5734025" y="4076700"/>
            <a:ext cx="0" cy="1534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750067" y="4600161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1" name="Straight Arrow Connector 30"/>
          <p:cNvCxnSpPr>
            <a:stCxn id="18" idx="3"/>
            <a:endCxn id="20" idx="7"/>
          </p:cNvCxnSpPr>
          <p:nvPr/>
        </p:nvCxnSpPr>
        <p:spPr>
          <a:xfrm flipH="1">
            <a:off x="1492170" y="3987195"/>
            <a:ext cx="3777717" cy="17411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792302" y="4608315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4212136" y="695295"/>
                <a:ext cx="4931863" cy="1846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Algorithm:</a:t>
                </a:r>
              </a:p>
              <a:p>
                <a:pPr marL="285750" indent="-342900">
                  <a:buFont typeface="+mj-lt"/>
                  <a:buAutoNum type="arabicPeriod" startAt="4"/>
                </a:pPr>
                <a:r>
                  <a:rPr lang="en-US" dirty="0"/>
                  <a:t>For every state </a:t>
                </a:r>
                <a:r>
                  <a:rPr lang="en-US" b="1" i="1" dirty="0"/>
                  <a:t>s </a:t>
                </a:r>
                <a:r>
                  <a:rPr lang="en-US" dirty="0"/>
                  <a:t>in </a:t>
                </a:r>
                <a:r>
                  <a:rPr lang="en-US" b="1" i="1" dirty="0"/>
                  <a:t>D</a:t>
                </a:r>
                <a:r>
                  <a:rPr lang="en-US" dirty="0"/>
                  <a:t> and input character </a:t>
                </a:r>
                <a:r>
                  <a:rPr lang="en-US" b="1" i="1" dirty="0"/>
                  <a:t>c</a:t>
                </a:r>
                <a:r>
                  <a:rPr lang="en-US" dirty="0"/>
                  <a:t>, draw an arrow from </a:t>
                </a:r>
                <a:r>
                  <a:rPr lang="en-US" b="1" i="1" dirty="0"/>
                  <a:t>s </a:t>
                </a:r>
                <a:r>
                  <a:rPr lang="en-US" dirty="0"/>
                  <a:t>to the state </a:t>
                </a:r>
                <a:r>
                  <a:rPr lang="en-US" b="1" i="1" dirty="0"/>
                  <a:t>s’ </a:t>
                </a:r>
                <a:r>
                  <a:rPr lang="en-US" dirty="0"/>
                  <a:t>in D that includes every possible state reachable in </a:t>
                </a:r>
                <a:r>
                  <a:rPr lang="en-US" b="1" i="1" dirty="0"/>
                  <a:t>N </a:t>
                </a:r>
                <a:r>
                  <a:rPr lang="en-US" dirty="0"/>
                  <a:t>from any state in </a:t>
                </a:r>
                <a:r>
                  <a:rPr lang="en-US" b="1" i="1" dirty="0"/>
                  <a:t>s </a:t>
                </a:r>
                <a:r>
                  <a:rPr lang="en-US" dirty="0"/>
                  <a:t>(reading input character </a:t>
                </a:r>
                <a:r>
                  <a:rPr lang="en-US" b="1" i="1" dirty="0"/>
                  <a:t>c</a:t>
                </a:r>
                <a:r>
                  <a:rPr lang="en-US" dirty="0"/>
                  <a:t>, </a:t>
                </a:r>
                <a:r>
                  <a:rPr lang="en-US" b="1" dirty="0"/>
                  <a:t>then </a:t>
                </a:r>
                <a:r>
                  <a:rPr lang="en-US" dirty="0"/>
                  <a:t>following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𝜖</m:t>
                    </m:r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</a:rPr>
                      <m:t>𝑡𝑟𝑎𝑛𝑠𝑖𝑡𝑖𝑜𝑛𝑠</m:t>
                    </m:r>
                  </m:oMath>
                </a14:m>
                <a:r>
                  <a:rPr lang="en-US" dirty="0"/>
                  <a:t>).  </a:t>
                </a: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136" y="695295"/>
                <a:ext cx="4931863" cy="1846659"/>
              </a:xfrm>
              <a:prstGeom prst="rect">
                <a:avLst/>
              </a:prstGeom>
              <a:blipFill rotWithShape="0">
                <a:blip r:embed="rId4"/>
                <a:stretch>
                  <a:fillRect l="-1978" t="-2640" b="-4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/>
          <p:cNvSpPr/>
          <p:nvPr/>
        </p:nvSpPr>
        <p:spPr>
          <a:xfrm>
            <a:off x="4267200" y="763269"/>
            <a:ext cx="4800600" cy="23503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Transition table for NFA to the left:</a:t>
            </a:r>
          </a:p>
          <a:p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624068"/>
              </p:ext>
            </p:extLst>
          </p:nvPr>
        </p:nvGraphicFramePr>
        <p:xfrm>
          <a:off x="4414538" y="1194499"/>
          <a:ext cx="454392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462"/>
                <a:gridCol w="1347822"/>
                <a:gridCol w="1514642"/>
              </a:tblGrid>
              <a:tr h="3880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State\Char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/>
                </a:tc>
              </a:tr>
              <a:tr h="4388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</a:tr>
              <a:tr h="4388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{2,3}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{3}</a:t>
                      </a:r>
                      <a:endParaRPr lang="en-US" sz="2400" dirty="0"/>
                    </a:p>
                  </a:txBody>
                  <a:tcPr/>
                </a:tc>
              </a:tr>
              <a:tr h="4388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349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NFA-&gt;DFA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000" t="16667" r="30000" b="42221"/>
          <a:stretch/>
        </p:blipFill>
        <p:spPr>
          <a:xfrm>
            <a:off x="12032" y="1028700"/>
            <a:ext cx="2780270" cy="19050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1764632" y="973119"/>
            <a:ext cx="457200" cy="25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21832" y="695295"/>
            <a:ext cx="120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INITIAL</a:t>
            </a:r>
          </a:p>
        </p:txBody>
      </p:sp>
      <p:sp>
        <p:nvSpPr>
          <p:cNvPr id="12" name="Freeform 11"/>
          <p:cNvSpPr/>
          <p:nvPr/>
        </p:nvSpPr>
        <p:spPr>
          <a:xfrm>
            <a:off x="1764632" y="1409700"/>
            <a:ext cx="682873" cy="902368"/>
          </a:xfrm>
          <a:custGeom>
            <a:avLst/>
            <a:gdLst>
              <a:gd name="connsiteX0" fmla="*/ 1010653 w 1010653"/>
              <a:gd name="connsiteY0" fmla="*/ 1335505 h 1335505"/>
              <a:gd name="connsiteX1" fmla="*/ 998621 w 1010653"/>
              <a:gd name="connsiteY1" fmla="*/ 1034716 h 1335505"/>
              <a:gd name="connsiteX2" fmla="*/ 986589 w 1010653"/>
              <a:gd name="connsiteY2" fmla="*/ 998621 h 1335505"/>
              <a:gd name="connsiteX3" fmla="*/ 926432 w 1010653"/>
              <a:gd name="connsiteY3" fmla="*/ 878305 h 1335505"/>
              <a:gd name="connsiteX4" fmla="*/ 902368 w 1010653"/>
              <a:gd name="connsiteY4" fmla="*/ 842211 h 1335505"/>
              <a:gd name="connsiteX5" fmla="*/ 866274 w 1010653"/>
              <a:gd name="connsiteY5" fmla="*/ 770021 h 1335505"/>
              <a:gd name="connsiteX6" fmla="*/ 854242 w 1010653"/>
              <a:gd name="connsiteY6" fmla="*/ 733927 h 1335505"/>
              <a:gd name="connsiteX7" fmla="*/ 830179 w 1010653"/>
              <a:gd name="connsiteY7" fmla="*/ 697832 h 1335505"/>
              <a:gd name="connsiteX8" fmla="*/ 818147 w 1010653"/>
              <a:gd name="connsiteY8" fmla="*/ 661737 h 1335505"/>
              <a:gd name="connsiteX9" fmla="*/ 782053 w 1010653"/>
              <a:gd name="connsiteY9" fmla="*/ 625642 h 1335505"/>
              <a:gd name="connsiteX10" fmla="*/ 709863 w 1010653"/>
              <a:gd name="connsiteY10" fmla="*/ 505327 h 1335505"/>
              <a:gd name="connsiteX11" fmla="*/ 673768 w 1010653"/>
              <a:gd name="connsiteY11" fmla="*/ 481263 h 1335505"/>
              <a:gd name="connsiteX12" fmla="*/ 625642 w 1010653"/>
              <a:gd name="connsiteY12" fmla="*/ 421105 h 1335505"/>
              <a:gd name="connsiteX13" fmla="*/ 601579 w 1010653"/>
              <a:gd name="connsiteY13" fmla="*/ 385011 h 1335505"/>
              <a:gd name="connsiteX14" fmla="*/ 565484 w 1010653"/>
              <a:gd name="connsiteY14" fmla="*/ 372979 h 1335505"/>
              <a:gd name="connsiteX15" fmla="*/ 553453 w 1010653"/>
              <a:gd name="connsiteY15" fmla="*/ 336884 h 1335505"/>
              <a:gd name="connsiteX16" fmla="*/ 457200 w 1010653"/>
              <a:gd name="connsiteY16" fmla="*/ 264695 h 1335505"/>
              <a:gd name="connsiteX17" fmla="*/ 421105 w 1010653"/>
              <a:gd name="connsiteY17" fmla="*/ 228600 h 1335505"/>
              <a:gd name="connsiteX18" fmla="*/ 348916 w 1010653"/>
              <a:gd name="connsiteY18" fmla="*/ 180474 h 1335505"/>
              <a:gd name="connsiteX19" fmla="*/ 300789 w 1010653"/>
              <a:gd name="connsiteY19" fmla="*/ 120316 h 1335505"/>
              <a:gd name="connsiteX20" fmla="*/ 264695 w 1010653"/>
              <a:gd name="connsiteY20" fmla="*/ 108284 h 1335505"/>
              <a:gd name="connsiteX21" fmla="*/ 192505 w 1010653"/>
              <a:gd name="connsiteY21" fmla="*/ 72190 h 1335505"/>
              <a:gd name="connsiteX22" fmla="*/ 48126 w 1010653"/>
              <a:gd name="connsiteY22" fmla="*/ 0 h 1335505"/>
              <a:gd name="connsiteX23" fmla="*/ 0 w 1010653"/>
              <a:gd name="connsiteY23" fmla="*/ 0 h 1335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10653" h="1335505">
                <a:moveTo>
                  <a:pt x="1010653" y="1335505"/>
                </a:moveTo>
                <a:cubicBezTo>
                  <a:pt x="1006642" y="1235242"/>
                  <a:pt x="1005770" y="1134804"/>
                  <a:pt x="998621" y="1034716"/>
                </a:cubicBezTo>
                <a:cubicBezTo>
                  <a:pt x="997717" y="1022066"/>
                  <a:pt x="990073" y="1010816"/>
                  <a:pt x="986589" y="998621"/>
                </a:cubicBezTo>
                <a:cubicBezTo>
                  <a:pt x="962782" y="915296"/>
                  <a:pt x="992059" y="976744"/>
                  <a:pt x="926432" y="878305"/>
                </a:cubicBezTo>
                <a:lnTo>
                  <a:pt x="902368" y="842211"/>
                </a:lnTo>
                <a:cubicBezTo>
                  <a:pt x="872131" y="751495"/>
                  <a:pt x="912916" y="863304"/>
                  <a:pt x="866274" y="770021"/>
                </a:cubicBezTo>
                <a:cubicBezTo>
                  <a:pt x="860602" y="758678"/>
                  <a:pt x="859914" y="745270"/>
                  <a:pt x="854242" y="733927"/>
                </a:cubicBezTo>
                <a:cubicBezTo>
                  <a:pt x="847775" y="720993"/>
                  <a:pt x="836646" y="710766"/>
                  <a:pt x="830179" y="697832"/>
                </a:cubicBezTo>
                <a:cubicBezTo>
                  <a:pt x="824507" y="686488"/>
                  <a:pt x="825182" y="672290"/>
                  <a:pt x="818147" y="661737"/>
                </a:cubicBezTo>
                <a:cubicBezTo>
                  <a:pt x="808709" y="647580"/>
                  <a:pt x="791943" y="639488"/>
                  <a:pt x="782053" y="625642"/>
                </a:cubicBezTo>
                <a:cubicBezTo>
                  <a:pt x="755716" y="588770"/>
                  <a:pt x="750748" y="532585"/>
                  <a:pt x="709863" y="505327"/>
                </a:cubicBezTo>
                <a:lnTo>
                  <a:pt x="673768" y="481263"/>
                </a:lnTo>
                <a:cubicBezTo>
                  <a:pt x="599706" y="370171"/>
                  <a:pt x="694217" y="506824"/>
                  <a:pt x="625642" y="421105"/>
                </a:cubicBezTo>
                <a:cubicBezTo>
                  <a:pt x="616609" y="409814"/>
                  <a:pt x="612870" y="394044"/>
                  <a:pt x="601579" y="385011"/>
                </a:cubicBezTo>
                <a:cubicBezTo>
                  <a:pt x="591676" y="377088"/>
                  <a:pt x="577516" y="376990"/>
                  <a:pt x="565484" y="372979"/>
                </a:cubicBezTo>
                <a:cubicBezTo>
                  <a:pt x="561474" y="360947"/>
                  <a:pt x="559978" y="347759"/>
                  <a:pt x="553453" y="336884"/>
                </a:cubicBezTo>
                <a:cubicBezTo>
                  <a:pt x="537447" y="310207"/>
                  <a:pt x="466148" y="273643"/>
                  <a:pt x="457200" y="264695"/>
                </a:cubicBezTo>
                <a:cubicBezTo>
                  <a:pt x="445168" y="252663"/>
                  <a:pt x="434536" y="239046"/>
                  <a:pt x="421105" y="228600"/>
                </a:cubicBezTo>
                <a:cubicBezTo>
                  <a:pt x="398277" y="210845"/>
                  <a:pt x="348916" y="180474"/>
                  <a:pt x="348916" y="180474"/>
                </a:cubicBezTo>
                <a:cubicBezTo>
                  <a:pt x="337985" y="164077"/>
                  <a:pt x="319841" y="131747"/>
                  <a:pt x="300789" y="120316"/>
                </a:cubicBezTo>
                <a:cubicBezTo>
                  <a:pt x="289914" y="113791"/>
                  <a:pt x="276038" y="113956"/>
                  <a:pt x="264695" y="108284"/>
                </a:cubicBezTo>
                <a:cubicBezTo>
                  <a:pt x="171412" y="61642"/>
                  <a:pt x="283221" y="102427"/>
                  <a:pt x="192505" y="72190"/>
                </a:cubicBezTo>
                <a:cubicBezTo>
                  <a:pt x="156005" y="47856"/>
                  <a:pt x="97941" y="0"/>
                  <a:pt x="48126" y="0"/>
                </a:cubicBez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23085" y="1409700"/>
            <a:ext cx="224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/>
              <p:cNvSpPr/>
              <p:nvPr/>
            </p:nvSpPr>
            <p:spPr>
              <a:xfrm>
                <a:off x="371642" y="3465525"/>
                <a:ext cx="1312780" cy="61117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∅</m:t>
                      </m:r>
                    </m:oMath>
                  </m:oMathPara>
                </a14:m>
                <a:endParaRPr lang="en-US" sz="20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42" y="3465525"/>
                <a:ext cx="1312780" cy="611175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/>
          <p:cNvSpPr/>
          <p:nvPr/>
        </p:nvSpPr>
        <p:spPr>
          <a:xfrm>
            <a:off x="2656975" y="34655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{1}</a:t>
            </a:r>
          </a:p>
        </p:txBody>
      </p:sp>
      <p:sp>
        <p:nvSpPr>
          <p:cNvPr id="18" name="Oval 17"/>
          <p:cNvSpPr/>
          <p:nvPr/>
        </p:nvSpPr>
        <p:spPr>
          <a:xfrm>
            <a:off x="5077635" y="3465525"/>
            <a:ext cx="1312780" cy="611175"/>
          </a:xfrm>
          <a:prstGeom prst="ellipse">
            <a:avLst/>
          </a:prstGeom>
          <a:noFill/>
          <a:ln w="25400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{2}</a:t>
            </a:r>
          </a:p>
        </p:txBody>
      </p:sp>
      <p:sp>
        <p:nvSpPr>
          <p:cNvPr id="19" name="Oval 18"/>
          <p:cNvSpPr/>
          <p:nvPr/>
        </p:nvSpPr>
        <p:spPr>
          <a:xfrm>
            <a:off x="7498295" y="34655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{1,2}</a:t>
            </a:r>
          </a:p>
        </p:txBody>
      </p:sp>
      <p:sp>
        <p:nvSpPr>
          <p:cNvPr id="20" name="Oval 19"/>
          <p:cNvSpPr/>
          <p:nvPr/>
        </p:nvSpPr>
        <p:spPr>
          <a:xfrm>
            <a:off x="371642" y="5638800"/>
            <a:ext cx="1312780" cy="611175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{3}</a:t>
            </a:r>
          </a:p>
        </p:txBody>
      </p:sp>
      <p:sp>
        <p:nvSpPr>
          <p:cNvPr id="22" name="Oval 21"/>
          <p:cNvSpPr/>
          <p:nvPr/>
        </p:nvSpPr>
        <p:spPr>
          <a:xfrm>
            <a:off x="2656975" y="5638799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{1,3}</a:t>
            </a:r>
          </a:p>
        </p:txBody>
      </p:sp>
      <p:sp>
        <p:nvSpPr>
          <p:cNvPr id="23" name="Oval 22"/>
          <p:cNvSpPr/>
          <p:nvPr/>
        </p:nvSpPr>
        <p:spPr>
          <a:xfrm>
            <a:off x="5077635" y="56107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{2,3}</a:t>
            </a:r>
          </a:p>
        </p:txBody>
      </p:sp>
      <p:sp>
        <p:nvSpPr>
          <p:cNvPr id="24" name="Oval 23"/>
          <p:cNvSpPr/>
          <p:nvPr/>
        </p:nvSpPr>
        <p:spPr>
          <a:xfrm>
            <a:off x="7498295" y="5638798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{1,2,3}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3512555" y="5322640"/>
            <a:ext cx="457200" cy="25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969755" y="5044816"/>
            <a:ext cx="120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INITIAL</a:t>
            </a:r>
          </a:p>
        </p:txBody>
      </p:sp>
      <p:sp>
        <p:nvSpPr>
          <p:cNvPr id="21" name="Oval 20"/>
          <p:cNvSpPr/>
          <p:nvPr/>
        </p:nvSpPr>
        <p:spPr>
          <a:xfrm>
            <a:off x="2509587" y="5530095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2509586" y="3356822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7350909" y="3362823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7350909" y="5530095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/>
          <p:cNvCxnSpPr>
            <a:stCxn id="18" idx="4"/>
            <a:endCxn id="23" idx="0"/>
          </p:cNvCxnSpPr>
          <p:nvPr/>
        </p:nvCxnSpPr>
        <p:spPr>
          <a:xfrm>
            <a:off x="5734025" y="4076700"/>
            <a:ext cx="0" cy="1534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750067" y="4600161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1" name="Straight Arrow Connector 30"/>
          <p:cNvCxnSpPr>
            <a:stCxn id="18" idx="3"/>
            <a:endCxn id="20" idx="7"/>
          </p:cNvCxnSpPr>
          <p:nvPr/>
        </p:nvCxnSpPr>
        <p:spPr>
          <a:xfrm flipH="1">
            <a:off x="1492170" y="3987195"/>
            <a:ext cx="3777717" cy="17411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792302" y="4608315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4212136" y="695295"/>
                <a:ext cx="4931863" cy="1846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Algorithm:</a:t>
                </a:r>
              </a:p>
              <a:p>
                <a:pPr marL="285750" indent="-342900">
                  <a:buFont typeface="+mj-lt"/>
                  <a:buAutoNum type="arabicPeriod" startAt="4"/>
                </a:pPr>
                <a:r>
                  <a:rPr lang="en-US" dirty="0"/>
                  <a:t>For every state </a:t>
                </a:r>
                <a:r>
                  <a:rPr lang="en-US" b="1" i="1" dirty="0"/>
                  <a:t>s </a:t>
                </a:r>
                <a:r>
                  <a:rPr lang="en-US" dirty="0"/>
                  <a:t>in </a:t>
                </a:r>
                <a:r>
                  <a:rPr lang="en-US" b="1" i="1" dirty="0"/>
                  <a:t>D</a:t>
                </a:r>
                <a:r>
                  <a:rPr lang="en-US" dirty="0"/>
                  <a:t> and input character </a:t>
                </a:r>
                <a:r>
                  <a:rPr lang="en-US" b="1" i="1" dirty="0"/>
                  <a:t>c</a:t>
                </a:r>
                <a:r>
                  <a:rPr lang="en-US" dirty="0"/>
                  <a:t>, draw an arrow from </a:t>
                </a:r>
                <a:r>
                  <a:rPr lang="en-US" b="1" i="1" dirty="0"/>
                  <a:t>s </a:t>
                </a:r>
                <a:r>
                  <a:rPr lang="en-US" dirty="0"/>
                  <a:t>to the state </a:t>
                </a:r>
                <a:r>
                  <a:rPr lang="en-US" b="1" i="1" dirty="0"/>
                  <a:t>s’ </a:t>
                </a:r>
                <a:r>
                  <a:rPr lang="en-US" dirty="0"/>
                  <a:t>in D that includes every possible state reachable in </a:t>
                </a:r>
                <a:r>
                  <a:rPr lang="en-US" b="1" i="1" dirty="0"/>
                  <a:t>N </a:t>
                </a:r>
                <a:r>
                  <a:rPr lang="en-US" dirty="0"/>
                  <a:t>from any state in </a:t>
                </a:r>
                <a:r>
                  <a:rPr lang="en-US" b="1" i="1" dirty="0"/>
                  <a:t>s </a:t>
                </a:r>
                <a:r>
                  <a:rPr lang="en-US" dirty="0"/>
                  <a:t>(reading input character </a:t>
                </a:r>
                <a:r>
                  <a:rPr lang="en-US" b="1" i="1" dirty="0"/>
                  <a:t>c</a:t>
                </a:r>
                <a:r>
                  <a:rPr lang="en-US" dirty="0"/>
                  <a:t>, </a:t>
                </a:r>
                <a:r>
                  <a:rPr lang="en-US" b="1" dirty="0"/>
                  <a:t>then </a:t>
                </a:r>
                <a:r>
                  <a:rPr lang="en-US" dirty="0"/>
                  <a:t>following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𝜖</m:t>
                    </m:r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</a:rPr>
                      <m:t>𝑡𝑟𝑎𝑛𝑠𝑖𝑡𝑖𝑜𝑛𝑠</m:t>
                    </m:r>
                  </m:oMath>
                </a14:m>
                <a:r>
                  <a:rPr lang="en-US" dirty="0"/>
                  <a:t>).  </a:t>
                </a: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136" y="695295"/>
                <a:ext cx="4931863" cy="1846659"/>
              </a:xfrm>
              <a:prstGeom prst="rect">
                <a:avLst/>
              </a:prstGeom>
              <a:blipFill rotWithShape="0">
                <a:blip r:embed="rId4"/>
                <a:stretch>
                  <a:fillRect l="-1978" t="-2640" b="-4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/>
          <p:cNvSpPr/>
          <p:nvPr/>
        </p:nvSpPr>
        <p:spPr>
          <a:xfrm>
            <a:off x="4267200" y="763269"/>
            <a:ext cx="4800600" cy="23503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Transition table for NFA to the left:</a:t>
            </a:r>
          </a:p>
          <a:p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280682"/>
              </p:ext>
            </p:extLst>
          </p:nvPr>
        </p:nvGraphicFramePr>
        <p:xfrm>
          <a:off x="4414538" y="1194499"/>
          <a:ext cx="454392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462"/>
                <a:gridCol w="1347822"/>
                <a:gridCol w="1514642"/>
              </a:tblGrid>
              <a:tr h="3880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State\Char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/>
                </a:tc>
              </a:tr>
              <a:tr h="4388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</a:tr>
              <a:tr h="4388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{2,3}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{3}</a:t>
                      </a:r>
                      <a:endParaRPr lang="en-US" sz="2400" dirty="0"/>
                    </a:p>
                  </a:txBody>
                  <a:tcPr/>
                </a:tc>
              </a:tr>
              <a:tr h="4388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{1,3}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652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NFA-&gt;DFA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000" t="16667" r="30000" b="42221"/>
          <a:stretch/>
        </p:blipFill>
        <p:spPr>
          <a:xfrm>
            <a:off x="12032" y="1028700"/>
            <a:ext cx="2780270" cy="19050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1764632" y="973119"/>
            <a:ext cx="457200" cy="25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21832" y="695295"/>
            <a:ext cx="120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INITIAL</a:t>
            </a:r>
          </a:p>
        </p:txBody>
      </p:sp>
      <p:sp>
        <p:nvSpPr>
          <p:cNvPr id="12" name="Freeform 11"/>
          <p:cNvSpPr/>
          <p:nvPr/>
        </p:nvSpPr>
        <p:spPr>
          <a:xfrm>
            <a:off x="1764632" y="1409700"/>
            <a:ext cx="682873" cy="902368"/>
          </a:xfrm>
          <a:custGeom>
            <a:avLst/>
            <a:gdLst>
              <a:gd name="connsiteX0" fmla="*/ 1010653 w 1010653"/>
              <a:gd name="connsiteY0" fmla="*/ 1335505 h 1335505"/>
              <a:gd name="connsiteX1" fmla="*/ 998621 w 1010653"/>
              <a:gd name="connsiteY1" fmla="*/ 1034716 h 1335505"/>
              <a:gd name="connsiteX2" fmla="*/ 986589 w 1010653"/>
              <a:gd name="connsiteY2" fmla="*/ 998621 h 1335505"/>
              <a:gd name="connsiteX3" fmla="*/ 926432 w 1010653"/>
              <a:gd name="connsiteY3" fmla="*/ 878305 h 1335505"/>
              <a:gd name="connsiteX4" fmla="*/ 902368 w 1010653"/>
              <a:gd name="connsiteY4" fmla="*/ 842211 h 1335505"/>
              <a:gd name="connsiteX5" fmla="*/ 866274 w 1010653"/>
              <a:gd name="connsiteY5" fmla="*/ 770021 h 1335505"/>
              <a:gd name="connsiteX6" fmla="*/ 854242 w 1010653"/>
              <a:gd name="connsiteY6" fmla="*/ 733927 h 1335505"/>
              <a:gd name="connsiteX7" fmla="*/ 830179 w 1010653"/>
              <a:gd name="connsiteY7" fmla="*/ 697832 h 1335505"/>
              <a:gd name="connsiteX8" fmla="*/ 818147 w 1010653"/>
              <a:gd name="connsiteY8" fmla="*/ 661737 h 1335505"/>
              <a:gd name="connsiteX9" fmla="*/ 782053 w 1010653"/>
              <a:gd name="connsiteY9" fmla="*/ 625642 h 1335505"/>
              <a:gd name="connsiteX10" fmla="*/ 709863 w 1010653"/>
              <a:gd name="connsiteY10" fmla="*/ 505327 h 1335505"/>
              <a:gd name="connsiteX11" fmla="*/ 673768 w 1010653"/>
              <a:gd name="connsiteY11" fmla="*/ 481263 h 1335505"/>
              <a:gd name="connsiteX12" fmla="*/ 625642 w 1010653"/>
              <a:gd name="connsiteY12" fmla="*/ 421105 h 1335505"/>
              <a:gd name="connsiteX13" fmla="*/ 601579 w 1010653"/>
              <a:gd name="connsiteY13" fmla="*/ 385011 h 1335505"/>
              <a:gd name="connsiteX14" fmla="*/ 565484 w 1010653"/>
              <a:gd name="connsiteY14" fmla="*/ 372979 h 1335505"/>
              <a:gd name="connsiteX15" fmla="*/ 553453 w 1010653"/>
              <a:gd name="connsiteY15" fmla="*/ 336884 h 1335505"/>
              <a:gd name="connsiteX16" fmla="*/ 457200 w 1010653"/>
              <a:gd name="connsiteY16" fmla="*/ 264695 h 1335505"/>
              <a:gd name="connsiteX17" fmla="*/ 421105 w 1010653"/>
              <a:gd name="connsiteY17" fmla="*/ 228600 h 1335505"/>
              <a:gd name="connsiteX18" fmla="*/ 348916 w 1010653"/>
              <a:gd name="connsiteY18" fmla="*/ 180474 h 1335505"/>
              <a:gd name="connsiteX19" fmla="*/ 300789 w 1010653"/>
              <a:gd name="connsiteY19" fmla="*/ 120316 h 1335505"/>
              <a:gd name="connsiteX20" fmla="*/ 264695 w 1010653"/>
              <a:gd name="connsiteY20" fmla="*/ 108284 h 1335505"/>
              <a:gd name="connsiteX21" fmla="*/ 192505 w 1010653"/>
              <a:gd name="connsiteY21" fmla="*/ 72190 h 1335505"/>
              <a:gd name="connsiteX22" fmla="*/ 48126 w 1010653"/>
              <a:gd name="connsiteY22" fmla="*/ 0 h 1335505"/>
              <a:gd name="connsiteX23" fmla="*/ 0 w 1010653"/>
              <a:gd name="connsiteY23" fmla="*/ 0 h 1335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10653" h="1335505">
                <a:moveTo>
                  <a:pt x="1010653" y="1335505"/>
                </a:moveTo>
                <a:cubicBezTo>
                  <a:pt x="1006642" y="1235242"/>
                  <a:pt x="1005770" y="1134804"/>
                  <a:pt x="998621" y="1034716"/>
                </a:cubicBezTo>
                <a:cubicBezTo>
                  <a:pt x="997717" y="1022066"/>
                  <a:pt x="990073" y="1010816"/>
                  <a:pt x="986589" y="998621"/>
                </a:cubicBezTo>
                <a:cubicBezTo>
                  <a:pt x="962782" y="915296"/>
                  <a:pt x="992059" y="976744"/>
                  <a:pt x="926432" y="878305"/>
                </a:cubicBezTo>
                <a:lnTo>
                  <a:pt x="902368" y="842211"/>
                </a:lnTo>
                <a:cubicBezTo>
                  <a:pt x="872131" y="751495"/>
                  <a:pt x="912916" y="863304"/>
                  <a:pt x="866274" y="770021"/>
                </a:cubicBezTo>
                <a:cubicBezTo>
                  <a:pt x="860602" y="758678"/>
                  <a:pt x="859914" y="745270"/>
                  <a:pt x="854242" y="733927"/>
                </a:cubicBezTo>
                <a:cubicBezTo>
                  <a:pt x="847775" y="720993"/>
                  <a:pt x="836646" y="710766"/>
                  <a:pt x="830179" y="697832"/>
                </a:cubicBezTo>
                <a:cubicBezTo>
                  <a:pt x="824507" y="686488"/>
                  <a:pt x="825182" y="672290"/>
                  <a:pt x="818147" y="661737"/>
                </a:cubicBezTo>
                <a:cubicBezTo>
                  <a:pt x="808709" y="647580"/>
                  <a:pt x="791943" y="639488"/>
                  <a:pt x="782053" y="625642"/>
                </a:cubicBezTo>
                <a:cubicBezTo>
                  <a:pt x="755716" y="588770"/>
                  <a:pt x="750748" y="532585"/>
                  <a:pt x="709863" y="505327"/>
                </a:cubicBezTo>
                <a:lnTo>
                  <a:pt x="673768" y="481263"/>
                </a:lnTo>
                <a:cubicBezTo>
                  <a:pt x="599706" y="370171"/>
                  <a:pt x="694217" y="506824"/>
                  <a:pt x="625642" y="421105"/>
                </a:cubicBezTo>
                <a:cubicBezTo>
                  <a:pt x="616609" y="409814"/>
                  <a:pt x="612870" y="394044"/>
                  <a:pt x="601579" y="385011"/>
                </a:cubicBezTo>
                <a:cubicBezTo>
                  <a:pt x="591676" y="377088"/>
                  <a:pt x="577516" y="376990"/>
                  <a:pt x="565484" y="372979"/>
                </a:cubicBezTo>
                <a:cubicBezTo>
                  <a:pt x="561474" y="360947"/>
                  <a:pt x="559978" y="347759"/>
                  <a:pt x="553453" y="336884"/>
                </a:cubicBezTo>
                <a:cubicBezTo>
                  <a:pt x="537447" y="310207"/>
                  <a:pt x="466148" y="273643"/>
                  <a:pt x="457200" y="264695"/>
                </a:cubicBezTo>
                <a:cubicBezTo>
                  <a:pt x="445168" y="252663"/>
                  <a:pt x="434536" y="239046"/>
                  <a:pt x="421105" y="228600"/>
                </a:cubicBezTo>
                <a:cubicBezTo>
                  <a:pt x="398277" y="210845"/>
                  <a:pt x="348916" y="180474"/>
                  <a:pt x="348916" y="180474"/>
                </a:cubicBezTo>
                <a:cubicBezTo>
                  <a:pt x="337985" y="164077"/>
                  <a:pt x="319841" y="131747"/>
                  <a:pt x="300789" y="120316"/>
                </a:cubicBezTo>
                <a:cubicBezTo>
                  <a:pt x="289914" y="113791"/>
                  <a:pt x="276038" y="113956"/>
                  <a:pt x="264695" y="108284"/>
                </a:cubicBezTo>
                <a:cubicBezTo>
                  <a:pt x="171412" y="61642"/>
                  <a:pt x="283221" y="102427"/>
                  <a:pt x="192505" y="72190"/>
                </a:cubicBezTo>
                <a:cubicBezTo>
                  <a:pt x="156005" y="47856"/>
                  <a:pt x="97941" y="0"/>
                  <a:pt x="48126" y="0"/>
                </a:cubicBez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23085" y="1409700"/>
            <a:ext cx="224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/>
              <p:cNvSpPr/>
              <p:nvPr/>
            </p:nvSpPr>
            <p:spPr>
              <a:xfrm>
                <a:off x="371642" y="3465525"/>
                <a:ext cx="1312780" cy="61117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∅</m:t>
                      </m:r>
                    </m:oMath>
                  </m:oMathPara>
                </a14:m>
                <a:endParaRPr lang="en-US" sz="20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42" y="3465525"/>
                <a:ext cx="1312780" cy="611175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/>
          <p:cNvSpPr/>
          <p:nvPr/>
        </p:nvSpPr>
        <p:spPr>
          <a:xfrm>
            <a:off x="2656975" y="34655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{1}</a:t>
            </a:r>
          </a:p>
        </p:txBody>
      </p:sp>
      <p:sp>
        <p:nvSpPr>
          <p:cNvPr id="18" name="Oval 17"/>
          <p:cNvSpPr/>
          <p:nvPr/>
        </p:nvSpPr>
        <p:spPr>
          <a:xfrm>
            <a:off x="5077635" y="3465525"/>
            <a:ext cx="1312780" cy="611175"/>
          </a:xfrm>
          <a:prstGeom prst="ellipse">
            <a:avLst/>
          </a:prstGeom>
          <a:noFill/>
          <a:ln w="25400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{2}</a:t>
            </a:r>
          </a:p>
        </p:txBody>
      </p:sp>
      <p:sp>
        <p:nvSpPr>
          <p:cNvPr id="19" name="Oval 18"/>
          <p:cNvSpPr/>
          <p:nvPr/>
        </p:nvSpPr>
        <p:spPr>
          <a:xfrm>
            <a:off x="7498295" y="34655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{1,2}</a:t>
            </a:r>
          </a:p>
        </p:txBody>
      </p:sp>
      <p:sp>
        <p:nvSpPr>
          <p:cNvPr id="20" name="Oval 19"/>
          <p:cNvSpPr/>
          <p:nvPr/>
        </p:nvSpPr>
        <p:spPr>
          <a:xfrm>
            <a:off x="371642" y="5638800"/>
            <a:ext cx="1312780" cy="611175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{3}</a:t>
            </a:r>
          </a:p>
        </p:txBody>
      </p:sp>
      <p:sp>
        <p:nvSpPr>
          <p:cNvPr id="22" name="Oval 21"/>
          <p:cNvSpPr/>
          <p:nvPr/>
        </p:nvSpPr>
        <p:spPr>
          <a:xfrm>
            <a:off x="2656975" y="5638799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{1,3}</a:t>
            </a:r>
          </a:p>
        </p:txBody>
      </p:sp>
      <p:sp>
        <p:nvSpPr>
          <p:cNvPr id="23" name="Oval 22"/>
          <p:cNvSpPr/>
          <p:nvPr/>
        </p:nvSpPr>
        <p:spPr>
          <a:xfrm>
            <a:off x="5077635" y="56107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{2,3}</a:t>
            </a:r>
          </a:p>
        </p:txBody>
      </p:sp>
      <p:sp>
        <p:nvSpPr>
          <p:cNvPr id="24" name="Oval 23"/>
          <p:cNvSpPr/>
          <p:nvPr/>
        </p:nvSpPr>
        <p:spPr>
          <a:xfrm>
            <a:off x="7498295" y="5638798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{1,2,3}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3512555" y="5322640"/>
            <a:ext cx="457200" cy="25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969755" y="5044816"/>
            <a:ext cx="120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INITIAL</a:t>
            </a:r>
          </a:p>
        </p:txBody>
      </p:sp>
      <p:sp>
        <p:nvSpPr>
          <p:cNvPr id="21" name="Oval 20"/>
          <p:cNvSpPr/>
          <p:nvPr/>
        </p:nvSpPr>
        <p:spPr>
          <a:xfrm>
            <a:off x="2509587" y="5530095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2509586" y="3356822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7350909" y="3362823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7350909" y="5530095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/>
          <p:cNvCxnSpPr>
            <a:stCxn id="18" idx="4"/>
            <a:endCxn id="23" idx="0"/>
          </p:cNvCxnSpPr>
          <p:nvPr/>
        </p:nvCxnSpPr>
        <p:spPr>
          <a:xfrm>
            <a:off x="5734025" y="4076700"/>
            <a:ext cx="0" cy="1534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927021" y="5864121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1" name="Straight Arrow Connector 30"/>
          <p:cNvCxnSpPr>
            <a:stCxn id="18" idx="3"/>
            <a:endCxn id="20" idx="7"/>
          </p:cNvCxnSpPr>
          <p:nvPr/>
        </p:nvCxnSpPr>
        <p:spPr>
          <a:xfrm flipH="1">
            <a:off x="1492170" y="3987195"/>
            <a:ext cx="3777717" cy="17411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792302" y="4608315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p:cxnSp>
        <p:nvCxnSpPr>
          <p:cNvPr id="34" name="Straight Arrow Connector 33"/>
          <p:cNvCxnSpPr>
            <a:stCxn id="20" idx="6"/>
            <a:endCxn id="21" idx="2"/>
          </p:cNvCxnSpPr>
          <p:nvPr/>
        </p:nvCxnSpPr>
        <p:spPr>
          <a:xfrm flipV="1">
            <a:off x="1684422" y="5944385"/>
            <a:ext cx="825165" cy="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4212136" y="695295"/>
                <a:ext cx="4931863" cy="1846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Algorithm:</a:t>
                </a:r>
              </a:p>
              <a:p>
                <a:pPr marL="285750" indent="-342900">
                  <a:buFont typeface="+mj-lt"/>
                  <a:buAutoNum type="arabicPeriod" startAt="4"/>
                </a:pPr>
                <a:r>
                  <a:rPr lang="en-US" dirty="0"/>
                  <a:t>For every state </a:t>
                </a:r>
                <a:r>
                  <a:rPr lang="en-US" b="1" i="1" dirty="0"/>
                  <a:t>s </a:t>
                </a:r>
                <a:r>
                  <a:rPr lang="en-US" dirty="0"/>
                  <a:t>in </a:t>
                </a:r>
                <a:r>
                  <a:rPr lang="en-US" b="1" i="1" dirty="0"/>
                  <a:t>D</a:t>
                </a:r>
                <a:r>
                  <a:rPr lang="en-US" dirty="0"/>
                  <a:t> and input character </a:t>
                </a:r>
                <a:r>
                  <a:rPr lang="en-US" b="1" i="1" dirty="0"/>
                  <a:t>c</a:t>
                </a:r>
                <a:r>
                  <a:rPr lang="en-US" dirty="0"/>
                  <a:t>, draw an arrow from </a:t>
                </a:r>
                <a:r>
                  <a:rPr lang="en-US" b="1" i="1" dirty="0"/>
                  <a:t>s </a:t>
                </a:r>
                <a:r>
                  <a:rPr lang="en-US" dirty="0"/>
                  <a:t>to the state </a:t>
                </a:r>
                <a:r>
                  <a:rPr lang="en-US" b="1" i="1" dirty="0"/>
                  <a:t>s’ </a:t>
                </a:r>
                <a:r>
                  <a:rPr lang="en-US" dirty="0"/>
                  <a:t>in D that includes every possible state reachable in </a:t>
                </a:r>
                <a:r>
                  <a:rPr lang="en-US" b="1" i="1" dirty="0"/>
                  <a:t>N </a:t>
                </a:r>
                <a:r>
                  <a:rPr lang="en-US" dirty="0"/>
                  <a:t>from any state in </a:t>
                </a:r>
                <a:r>
                  <a:rPr lang="en-US" b="1" i="1" dirty="0"/>
                  <a:t>s </a:t>
                </a:r>
                <a:r>
                  <a:rPr lang="en-US" dirty="0"/>
                  <a:t>(reading input character </a:t>
                </a:r>
                <a:r>
                  <a:rPr lang="en-US" b="1" i="1" dirty="0"/>
                  <a:t>c</a:t>
                </a:r>
                <a:r>
                  <a:rPr lang="en-US" dirty="0"/>
                  <a:t>, </a:t>
                </a:r>
                <a:r>
                  <a:rPr lang="en-US" b="1" dirty="0"/>
                  <a:t>then </a:t>
                </a:r>
                <a:r>
                  <a:rPr lang="en-US" dirty="0"/>
                  <a:t>following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𝜖</m:t>
                    </m:r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</a:rPr>
                      <m:t>𝑡𝑟𝑎𝑛𝑠𝑖𝑡𝑖𝑜𝑛𝑠</m:t>
                    </m:r>
                  </m:oMath>
                </a14:m>
                <a:r>
                  <a:rPr lang="en-US" dirty="0"/>
                  <a:t>).  </a:t>
                </a: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136" y="695295"/>
                <a:ext cx="4931863" cy="1846659"/>
              </a:xfrm>
              <a:prstGeom prst="rect">
                <a:avLst/>
              </a:prstGeom>
              <a:blipFill rotWithShape="0">
                <a:blip r:embed="rId4"/>
                <a:stretch>
                  <a:fillRect l="-1978" t="-2640" b="-4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5736187" y="4645964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267200" y="763269"/>
            <a:ext cx="4800600" cy="23503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Transition table for NFA to the left:</a:t>
            </a:r>
          </a:p>
          <a:p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277900"/>
              </p:ext>
            </p:extLst>
          </p:nvPr>
        </p:nvGraphicFramePr>
        <p:xfrm>
          <a:off x="4414538" y="1194499"/>
          <a:ext cx="454392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462"/>
                <a:gridCol w="1347822"/>
                <a:gridCol w="1514642"/>
              </a:tblGrid>
              <a:tr h="3880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State\Char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/>
                </a:tc>
              </a:tr>
              <a:tr h="4388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</a:tr>
              <a:tr h="4388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{2,3}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{3}</a:t>
                      </a:r>
                      <a:endParaRPr lang="en-US" sz="2400" dirty="0"/>
                    </a:p>
                  </a:txBody>
                  <a:tcPr/>
                </a:tc>
              </a:tr>
              <a:tr h="4388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{1,3}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51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NFA-&gt;DFA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000" t="16667" r="30000" b="42221"/>
          <a:stretch/>
        </p:blipFill>
        <p:spPr>
          <a:xfrm>
            <a:off x="12032" y="1028700"/>
            <a:ext cx="2780270" cy="19050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1764632" y="973119"/>
            <a:ext cx="457200" cy="25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21832" y="695295"/>
            <a:ext cx="120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INITIAL</a:t>
            </a:r>
          </a:p>
        </p:txBody>
      </p:sp>
      <p:sp>
        <p:nvSpPr>
          <p:cNvPr id="12" name="Freeform 11"/>
          <p:cNvSpPr/>
          <p:nvPr/>
        </p:nvSpPr>
        <p:spPr>
          <a:xfrm>
            <a:off x="1764632" y="1409700"/>
            <a:ext cx="682873" cy="902368"/>
          </a:xfrm>
          <a:custGeom>
            <a:avLst/>
            <a:gdLst>
              <a:gd name="connsiteX0" fmla="*/ 1010653 w 1010653"/>
              <a:gd name="connsiteY0" fmla="*/ 1335505 h 1335505"/>
              <a:gd name="connsiteX1" fmla="*/ 998621 w 1010653"/>
              <a:gd name="connsiteY1" fmla="*/ 1034716 h 1335505"/>
              <a:gd name="connsiteX2" fmla="*/ 986589 w 1010653"/>
              <a:gd name="connsiteY2" fmla="*/ 998621 h 1335505"/>
              <a:gd name="connsiteX3" fmla="*/ 926432 w 1010653"/>
              <a:gd name="connsiteY3" fmla="*/ 878305 h 1335505"/>
              <a:gd name="connsiteX4" fmla="*/ 902368 w 1010653"/>
              <a:gd name="connsiteY4" fmla="*/ 842211 h 1335505"/>
              <a:gd name="connsiteX5" fmla="*/ 866274 w 1010653"/>
              <a:gd name="connsiteY5" fmla="*/ 770021 h 1335505"/>
              <a:gd name="connsiteX6" fmla="*/ 854242 w 1010653"/>
              <a:gd name="connsiteY6" fmla="*/ 733927 h 1335505"/>
              <a:gd name="connsiteX7" fmla="*/ 830179 w 1010653"/>
              <a:gd name="connsiteY7" fmla="*/ 697832 h 1335505"/>
              <a:gd name="connsiteX8" fmla="*/ 818147 w 1010653"/>
              <a:gd name="connsiteY8" fmla="*/ 661737 h 1335505"/>
              <a:gd name="connsiteX9" fmla="*/ 782053 w 1010653"/>
              <a:gd name="connsiteY9" fmla="*/ 625642 h 1335505"/>
              <a:gd name="connsiteX10" fmla="*/ 709863 w 1010653"/>
              <a:gd name="connsiteY10" fmla="*/ 505327 h 1335505"/>
              <a:gd name="connsiteX11" fmla="*/ 673768 w 1010653"/>
              <a:gd name="connsiteY11" fmla="*/ 481263 h 1335505"/>
              <a:gd name="connsiteX12" fmla="*/ 625642 w 1010653"/>
              <a:gd name="connsiteY12" fmla="*/ 421105 h 1335505"/>
              <a:gd name="connsiteX13" fmla="*/ 601579 w 1010653"/>
              <a:gd name="connsiteY13" fmla="*/ 385011 h 1335505"/>
              <a:gd name="connsiteX14" fmla="*/ 565484 w 1010653"/>
              <a:gd name="connsiteY14" fmla="*/ 372979 h 1335505"/>
              <a:gd name="connsiteX15" fmla="*/ 553453 w 1010653"/>
              <a:gd name="connsiteY15" fmla="*/ 336884 h 1335505"/>
              <a:gd name="connsiteX16" fmla="*/ 457200 w 1010653"/>
              <a:gd name="connsiteY16" fmla="*/ 264695 h 1335505"/>
              <a:gd name="connsiteX17" fmla="*/ 421105 w 1010653"/>
              <a:gd name="connsiteY17" fmla="*/ 228600 h 1335505"/>
              <a:gd name="connsiteX18" fmla="*/ 348916 w 1010653"/>
              <a:gd name="connsiteY18" fmla="*/ 180474 h 1335505"/>
              <a:gd name="connsiteX19" fmla="*/ 300789 w 1010653"/>
              <a:gd name="connsiteY19" fmla="*/ 120316 h 1335505"/>
              <a:gd name="connsiteX20" fmla="*/ 264695 w 1010653"/>
              <a:gd name="connsiteY20" fmla="*/ 108284 h 1335505"/>
              <a:gd name="connsiteX21" fmla="*/ 192505 w 1010653"/>
              <a:gd name="connsiteY21" fmla="*/ 72190 h 1335505"/>
              <a:gd name="connsiteX22" fmla="*/ 48126 w 1010653"/>
              <a:gd name="connsiteY22" fmla="*/ 0 h 1335505"/>
              <a:gd name="connsiteX23" fmla="*/ 0 w 1010653"/>
              <a:gd name="connsiteY23" fmla="*/ 0 h 1335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10653" h="1335505">
                <a:moveTo>
                  <a:pt x="1010653" y="1335505"/>
                </a:moveTo>
                <a:cubicBezTo>
                  <a:pt x="1006642" y="1235242"/>
                  <a:pt x="1005770" y="1134804"/>
                  <a:pt x="998621" y="1034716"/>
                </a:cubicBezTo>
                <a:cubicBezTo>
                  <a:pt x="997717" y="1022066"/>
                  <a:pt x="990073" y="1010816"/>
                  <a:pt x="986589" y="998621"/>
                </a:cubicBezTo>
                <a:cubicBezTo>
                  <a:pt x="962782" y="915296"/>
                  <a:pt x="992059" y="976744"/>
                  <a:pt x="926432" y="878305"/>
                </a:cubicBezTo>
                <a:lnTo>
                  <a:pt x="902368" y="842211"/>
                </a:lnTo>
                <a:cubicBezTo>
                  <a:pt x="872131" y="751495"/>
                  <a:pt x="912916" y="863304"/>
                  <a:pt x="866274" y="770021"/>
                </a:cubicBezTo>
                <a:cubicBezTo>
                  <a:pt x="860602" y="758678"/>
                  <a:pt x="859914" y="745270"/>
                  <a:pt x="854242" y="733927"/>
                </a:cubicBezTo>
                <a:cubicBezTo>
                  <a:pt x="847775" y="720993"/>
                  <a:pt x="836646" y="710766"/>
                  <a:pt x="830179" y="697832"/>
                </a:cubicBezTo>
                <a:cubicBezTo>
                  <a:pt x="824507" y="686488"/>
                  <a:pt x="825182" y="672290"/>
                  <a:pt x="818147" y="661737"/>
                </a:cubicBezTo>
                <a:cubicBezTo>
                  <a:pt x="808709" y="647580"/>
                  <a:pt x="791943" y="639488"/>
                  <a:pt x="782053" y="625642"/>
                </a:cubicBezTo>
                <a:cubicBezTo>
                  <a:pt x="755716" y="588770"/>
                  <a:pt x="750748" y="532585"/>
                  <a:pt x="709863" y="505327"/>
                </a:cubicBezTo>
                <a:lnTo>
                  <a:pt x="673768" y="481263"/>
                </a:lnTo>
                <a:cubicBezTo>
                  <a:pt x="599706" y="370171"/>
                  <a:pt x="694217" y="506824"/>
                  <a:pt x="625642" y="421105"/>
                </a:cubicBezTo>
                <a:cubicBezTo>
                  <a:pt x="616609" y="409814"/>
                  <a:pt x="612870" y="394044"/>
                  <a:pt x="601579" y="385011"/>
                </a:cubicBezTo>
                <a:cubicBezTo>
                  <a:pt x="591676" y="377088"/>
                  <a:pt x="577516" y="376990"/>
                  <a:pt x="565484" y="372979"/>
                </a:cubicBezTo>
                <a:cubicBezTo>
                  <a:pt x="561474" y="360947"/>
                  <a:pt x="559978" y="347759"/>
                  <a:pt x="553453" y="336884"/>
                </a:cubicBezTo>
                <a:cubicBezTo>
                  <a:pt x="537447" y="310207"/>
                  <a:pt x="466148" y="273643"/>
                  <a:pt x="457200" y="264695"/>
                </a:cubicBezTo>
                <a:cubicBezTo>
                  <a:pt x="445168" y="252663"/>
                  <a:pt x="434536" y="239046"/>
                  <a:pt x="421105" y="228600"/>
                </a:cubicBezTo>
                <a:cubicBezTo>
                  <a:pt x="398277" y="210845"/>
                  <a:pt x="348916" y="180474"/>
                  <a:pt x="348916" y="180474"/>
                </a:cubicBezTo>
                <a:cubicBezTo>
                  <a:pt x="337985" y="164077"/>
                  <a:pt x="319841" y="131747"/>
                  <a:pt x="300789" y="120316"/>
                </a:cubicBezTo>
                <a:cubicBezTo>
                  <a:pt x="289914" y="113791"/>
                  <a:pt x="276038" y="113956"/>
                  <a:pt x="264695" y="108284"/>
                </a:cubicBezTo>
                <a:cubicBezTo>
                  <a:pt x="171412" y="61642"/>
                  <a:pt x="283221" y="102427"/>
                  <a:pt x="192505" y="72190"/>
                </a:cubicBezTo>
                <a:cubicBezTo>
                  <a:pt x="156005" y="47856"/>
                  <a:pt x="97941" y="0"/>
                  <a:pt x="48126" y="0"/>
                </a:cubicBez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23085" y="1409700"/>
            <a:ext cx="224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/>
              <p:cNvSpPr/>
              <p:nvPr/>
            </p:nvSpPr>
            <p:spPr>
              <a:xfrm>
                <a:off x="371642" y="3465525"/>
                <a:ext cx="1312780" cy="61117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∅</m:t>
                      </m:r>
                    </m:oMath>
                  </m:oMathPara>
                </a14:m>
                <a:endParaRPr lang="en-US" sz="20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42" y="3465525"/>
                <a:ext cx="1312780" cy="611175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/>
          <p:cNvSpPr/>
          <p:nvPr/>
        </p:nvSpPr>
        <p:spPr>
          <a:xfrm>
            <a:off x="2656975" y="34655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{1}</a:t>
            </a:r>
          </a:p>
        </p:txBody>
      </p:sp>
      <p:sp>
        <p:nvSpPr>
          <p:cNvPr id="18" name="Oval 17"/>
          <p:cNvSpPr/>
          <p:nvPr/>
        </p:nvSpPr>
        <p:spPr>
          <a:xfrm>
            <a:off x="5077635" y="3465525"/>
            <a:ext cx="1312780" cy="611175"/>
          </a:xfrm>
          <a:prstGeom prst="ellipse">
            <a:avLst/>
          </a:prstGeom>
          <a:noFill/>
          <a:ln w="25400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{2}</a:t>
            </a:r>
          </a:p>
        </p:txBody>
      </p:sp>
      <p:sp>
        <p:nvSpPr>
          <p:cNvPr id="19" name="Oval 18"/>
          <p:cNvSpPr/>
          <p:nvPr/>
        </p:nvSpPr>
        <p:spPr>
          <a:xfrm>
            <a:off x="7498295" y="34655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{1,2}</a:t>
            </a:r>
          </a:p>
        </p:txBody>
      </p:sp>
      <p:sp>
        <p:nvSpPr>
          <p:cNvPr id="20" name="Oval 19"/>
          <p:cNvSpPr/>
          <p:nvPr/>
        </p:nvSpPr>
        <p:spPr>
          <a:xfrm>
            <a:off x="371642" y="5638800"/>
            <a:ext cx="1312780" cy="611175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{3}</a:t>
            </a:r>
          </a:p>
        </p:txBody>
      </p:sp>
      <p:sp>
        <p:nvSpPr>
          <p:cNvPr id="22" name="Oval 21"/>
          <p:cNvSpPr/>
          <p:nvPr/>
        </p:nvSpPr>
        <p:spPr>
          <a:xfrm>
            <a:off x="2656975" y="5638799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{1,3}</a:t>
            </a:r>
          </a:p>
        </p:txBody>
      </p:sp>
      <p:sp>
        <p:nvSpPr>
          <p:cNvPr id="23" name="Oval 22"/>
          <p:cNvSpPr/>
          <p:nvPr/>
        </p:nvSpPr>
        <p:spPr>
          <a:xfrm>
            <a:off x="5077635" y="56107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{2,3}</a:t>
            </a:r>
          </a:p>
        </p:txBody>
      </p:sp>
      <p:sp>
        <p:nvSpPr>
          <p:cNvPr id="24" name="Oval 23"/>
          <p:cNvSpPr/>
          <p:nvPr/>
        </p:nvSpPr>
        <p:spPr>
          <a:xfrm>
            <a:off x="7498295" y="5638798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{1,2,3}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3512555" y="5322640"/>
            <a:ext cx="457200" cy="25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969755" y="5044816"/>
            <a:ext cx="120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INITIAL</a:t>
            </a:r>
          </a:p>
        </p:txBody>
      </p:sp>
      <p:sp>
        <p:nvSpPr>
          <p:cNvPr id="21" name="Oval 20"/>
          <p:cNvSpPr/>
          <p:nvPr/>
        </p:nvSpPr>
        <p:spPr>
          <a:xfrm>
            <a:off x="2509587" y="5530095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2509586" y="3356822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7350909" y="3362823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7350909" y="5530095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/>
          <p:cNvCxnSpPr>
            <a:stCxn id="18" idx="4"/>
            <a:endCxn id="23" idx="0"/>
          </p:cNvCxnSpPr>
          <p:nvPr/>
        </p:nvCxnSpPr>
        <p:spPr>
          <a:xfrm>
            <a:off x="5734025" y="4076700"/>
            <a:ext cx="0" cy="1534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20" idx="7"/>
          </p:cNvCxnSpPr>
          <p:nvPr/>
        </p:nvCxnSpPr>
        <p:spPr>
          <a:xfrm flipH="1">
            <a:off x="1492170" y="3987195"/>
            <a:ext cx="3777717" cy="17411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792302" y="4608315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p:cxnSp>
        <p:nvCxnSpPr>
          <p:cNvPr id="35" name="Straight Arrow Connector 34"/>
          <p:cNvCxnSpPr>
            <a:stCxn id="20" idx="0"/>
            <a:endCxn id="15" idx="4"/>
          </p:cNvCxnSpPr>
          <p:nvPr/>
        </p:nvCxnSpPr>
        <p:spPr>
          <a:xfrm flipV="1">
            <a:off x="1028032" y="4076700"/>
            <a:ext cx="0" cy="1562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54438" y="4495800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15825" y="3006449"/>
                <a:ext cx="667067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latin typeface="Calibri" charset="0"/>
                    <a:ea typeface="Calibri" charset="0"/>
                    <a:cs typeface="Calibri" charset="0"/>
                  </a:rPr>
                  <a:t>{3} can’t go anywhere on </a:t>
                </a:r>
                <a:r>
                  <a:rPr lang="en-US" sz="2000" b="1" dirty="0" smtClean="0">
                    <a:latin typeface="Calibri" charset="0"/>
                    <a:ea typeface="Calibri" charset="0"/>
                    <a:cs typeface="Calibri" charset="0"/>
                  </a:rPr>
                  <a:t>b</a:t>
                </a:r>
                <a:r>
                  <a:rPr lang="en-US" sz="2000" dirty="0" smtClean="0">
                    <a:latin typeface="Calibri" charset="0"/>
                    <a:ea typeface="Calibri" charset="0"/>
                    <a:cs typeface="Calibri" charset="0"/>
                  </a:rPr>
                  <a:t>, so send it to the empty state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∅!</m:t>
                    </m:r>
                  </m:oMath>
                </a14:m>
                <a:endParaRPr lang="en-US" sz="2000" b="0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r>
                  <a:rPr lang="en-US" sz="2000" dirty="0" smtClean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5" y="3006449"/>
                <a:ext cx="6670676" cy="707886"/>
              </a:xfrm>
              <a:prstGeom prst="rect">
                <a:avLst/>
              </a:prstGeom>
              <a:blipFill rotWithShape="0">
                <a:blip r:embed="rId4"/>
                <a:stretch>
                  <a:fillRect l="-1005" t="-4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4212136" y="695295"/>
                <a:ext cx="4931863" cy="1846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Algorithm:</a:t>
                </a:r>
              </a:p>
              <a:p>
                <a:pPr marL="285750" indent="-342900">
                  <a:buFont typeface="+mj-lt"/>
                  <a:buAutoNum type="arabicPeriod" startAt="4"/>
                </a:pPr>
                <a:r>
                  <a:rPr lang="en-US" dirty="0"/>
                  <a:t>For every state </a:t>
                </a:r>
                <a:r>
                  <a:rPr lang="en-US" b="1" i="1" dirty="0"/>
                  <a:t>s </a:t>
                </a:r>
                <a:r>
                  <a:rPr lang="en-US" dirty="0"/>
                  <a:t>in </a:t>
                </a:r>
                <a:r>
                  <a:rPr lang="en-US" b="1" i="1" dirty="0"/>
                  <a:t>D</a:t>
                </a:r>
                <a:r>
                  <a:rPr lang="en-US" dirty="0"/>
                  <a:t> and input character </a:t>
                </a:r>
                <a:r>
                  <a:rPr lang="en-US" b="1" i="1" dirty="0"/>
                  <a:t>c</a:t>
                </a:r>
                <a:r>
                  <a:rPr lang="en-US" dirty="0"/>
                  <a:t>, draw an arrow from </a:t>
                </a:r>
                <a:r>
                  <a:rPr lang="en-US" b="1" i="1" dirty="0"/>
                  <a:t>s </a:t>
                </a:r>
                <a:r>
                  <a:rPr lang="en-US" dirty="0"/>
                  <a:t>to the state </a:t>
                </a:r>
                <a:r>
                  <a:rPr lang="en-US" b="1" i="1" dirty="0"/>
                  <a:t>s’ </a:t>
                </a:r>
                <a:r>
                  <a:rPr lang="en-US" dirty="0"/>
                  <a:t>in D that includes every possible state reachable in </a:t>
                </a:r>
                <a:r>
                  <a:rPr lang="en-US" b="1" i="1" dirty="0"/>
                  <a:t>N </a:t>
                </a:r>
                <a:r>
                  <a:rPr lang="en-US" dirty="0"/>
                  <a:t>from any state in </a:t>
                </a:r>
                <a:r>
                  <a:rPr lang="en-US" b="1" i="1" dirty="0"/>
                  <a:t>s </a:t>
                </a:r>
                <a:r>
                  <a:rPr lang="en-US" dirty="0"/>
                  <a:t>(reading input character </a:t>
                </a:r>
                <a:r>
                  <a:rPr lang="en-US" b="1" i="1" dirty="0"/>
                  <a:t>c</a:t>
                </a:r>
                <a:r>
                  <a:rPr lang="en-US" dirty="0"/>
                  <a:t>, </a:t>
                </a:r>
                <a:r>
                  <a:rPr lang="en-US" b="1" dirty="0"/>
                  <a:t>then </a:t>
                </a:r>
                <a:r>
                  <a:rPr lang="en-US" dirty="0"/>
                  <a:t>following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𝜖</m:t>
                    </m:r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</a:rPr>
                      <m:t>𝑡𝑟𝑎𝑛𝑠𝑖𝑡𝑖𝑜𝑛𝑠</m:t>
                    </m:r>
                  </m:oMath>
                </a14:m>
                <a:r>
                  <a:rPr lang="en-US" dirty="0"/>
                  <a:t>).  </a:t>
                </a: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136" y="695295"/>
                <a:ext cx="4931863" cy="1846659"/>
              </a:xfrm>
              <a:prstGeom prst="rect">
                <a:avLst/>
              </a:prstGeom>
              <a:blipFill rotWithShape="0">
                <a:blip r:embed="rId5"/>
                <a:stretch>
                  <a:fillRect l="-1978" t="-2640" b="-4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1927021" y="5864121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684422" y="5944385"/>
            <a:ext cx="825165" cy="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736187" y="4645964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267200" y="763269"/>
            <a:ext cx="4800600" cy="23503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Transition table for NFA to the left:</a:t>
            </a:r>
          </a:p>
          <a:p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974351"/>
              </p:ext>
            </p:extLst>
          </p:nvPr>
        </p:nvGraphicFramePr>
        <p:xfrm>
          <a:off x="4414538" y="1194499"/>
          <a:ext cx="454392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462"/>
                <a:gridCol w="1347822"/>
                <a:gridCol w="1514642"/>
              </a:tblGrid>
              <a:tr h="3880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State\Char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/>
                </a:tc>
              </a:tr>
              <a:tr h="4388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</a:tr>
              <a:tr h="4388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{2,3}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{3}</a:t>
                      </a:r>
                      <a:endParaRPr lang="en-US" sz="2400" dirty="0"/>
                    </a:p>
                  </a:txBody>
                  <a:tcPr/>
                </a:tc>
              </a:tr>
              <a:tr h="4388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{1,3}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{}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348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NFA-&gt;DFA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000" t="16667" r="30000" b="42221"/>
          <a:stretch/>
        </p:blipFill>
        <p:spPr>
          <a:xfrm>
            <a:off x="12032" y="1028700"/>
            <a:ext cx="2780270" cy="19050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1764632" y="973119"/>
            <a:ext cx="457200" cy="25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21832" y="695295"/>
            <a:ext cx="120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INITIAL</a:t>
            </a:r>
          </a:p>
        </p:txBody>
      </p:sp>
      <p:sp>
        <p:nvSpPr>
          <p:cNvPr id="12" name="Freeform 11"/>
          <p:cNvSpPr/>
          <p:nvPr/>
        </p:nvSpPr>
        <p:spPr>
          <a:xfrm>
            <a:off x="1764632" y="1409700"/>
            <a:ext cx="682873" cy="902368"/>
          </a:xfrm>
          <a:custGeom>
            <a:avLst/>
            <a:gdLst>
              <a:gd name="connsiteX0" fmla="*/ 1010653 w 1010653"/>
              <a:gd name="connsiteY0" fmla="*/ 1335505 h 1335505"/>
              <a:gd name="connsiteX1" fmla="*/ 998621 w 1010653"/>
              <a:gd name="connsiteY1" fmla="*/ 1034716 h 1335505"/>
              <a:gd name="connsiteX2" fmla="*/ 986589 w 1010653"/>
              <a:gd name="connsiteY2" fmla="*/ 998621 h 1335505"/>
              <a:gd name="connsiteX3" fmla="*/ 926432 w 1010653"/>
              <a:gd name="connsiteY3" fmla="*/ 878305 h 1335505"/>
              <a:gd name="connsiteX4" fmla="*/ 902368 w 1010653"/>
              <a:gd name="connsiteY4" fmla="*/ 842211 h 1335505"/>
              <a:gd name="connsiteX5" fmla="*/ 866274 w 1010653"/>
              <a:gd name="connsiteY5" fmla="*/ 770021 h 1335505"/>
              <a:gd name="connsiteX6" fmla="*/ 854242 w 1010653"/>
              <a:gd name="connsiteY6" fmla="*/ 733927 h 1335505"/>
              <a:gd name="connsiteX7" fmla="*/ 830179 w 1010653"/>
              <a:gd name="connsiteY7" fmla="*/ 697832 h 1335505"/>
              <a:gd name="connsiteX8" fmla="*/ 818147 w 1010653"/>
              <a:gd name="connsiteY8" fmla="*/ 661737 h 1335505"/>
              <a:gd name="connsiteX9" fmla="*/ 782053 w 1010653"/>
              <a:gd name="connsiteY9" fmla="*/ 625642 h 1335505"/>
              <a:gd name="connsiteX10" fmla="*/ 709863 w 1010653"/>
              <a:gd name="connsiteY10" fmla="*/ 505327 h 1335505"/>
              <a:gd name="connsiteX11" fmla="*/ 673768 w 1010653"/>
              <a:gd name="connsiteY11" fmla="*/ 481263 h 1335505"/>
              <a:gd name="connsiteX12" fmla="*/ 625642 w 1010653"/>
              <a:gd name="connsiteY12" fmla="*/ 421105 h 1335505"/>
              <a:gd name="connsiteX13" fmla="*/ 601579 w 1010653"/>
              <a:gd name="connsiteY13" fmla="*/ 385011 h 1335505"/>
              <a:gd name="connsiteX14" fmla="*/ 565484 w 1010653"/>
              <a:gd name="connsiteY14" fmla="*/ 372979 h 1335505"/>
              <a:gd name="connsiteX15" fmla="*/ 553453 w 1010653"/>
              <a:gd name="connsiteY15" fmla="*/ 336884 h 1335505"/>
              <a:gd name="connsiteX16" fmla="*/ 457200 w 1010653"/>
              <a:gd name="connsiteY16" fmla="*/ 264695 h 1335505"/>
              <a:gd name="connsiteX17" fmla="*/ 421105 w 1010653"/>
              <a:gd name="connsiteY17" fmla="*/ 228600 h 1335505"/>
              <a:gd name="connsiteX18" fmla="*/ 348916 w 1010653"/>
              <a:gd name="connsiteY18" fmla="*/ 180474 h 1335505"/>
              <a:gd name="connsiteX19" fmla="*/ 300789 w 1010653"/>
              <a:gd name="connsiteY19" fmla="*/ 120316 h 1335505"/>
              <a:gd name="connsiteX20" fmla="*/ 264695 w 1010653"/>
              <a:gd name="connsiteY20" fmla="*/ 108284 h 1335505"/>
              <a:gd name="connsiteX21" fmla="*/ 192505 w 1010653"/>
              <a:gd name="connsiteY21" fmla="*/ 72190 h 1335505"/>
              <a:gd name="connsiteX22" fmla="*/ 48126 w 1010653"/>
              <a:gd name="connsiteY22" fmla="*/ 0 h 1335505"/>
              <a:gd name="connsiteX23" fmla="*/ 0 w 1010653"/>
              <a:gd name="connsiteY23" fmla="*/ 0 h 1335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10653" h="1335505">
                <a:moveTo>
                  <a:pt x="1010653" y="1335505"/>
                </a:moveTo>
                <a:cubicBezTo>
                  <a:pt x="1006642" y="1235242"/>
                  <a:pt x="1005770" y="1134804"/>
                  <a:pt x="998621" y="1034716"/>
                </a:cubicBezTo>
                <a:cubicBezTo>
                  <a:pt x="997717" y="1022066"/>
                  <a:pt x="990073" y="1010816"/>
                  <a:pt x="986589" y="998621"/>
                </a:cubicBezTo>
                <a:cubicBezTo>
                  <a:pt x="962782" y="915296"/>
                  <a:pt x="992059" y="976744"/>
                  <a:pt x="926432" y="878305"/>
                </a:cubicBezTo>
                <a:lnTo>
                  <a:pt x="902368" y="842211"/>
                </a:lnTo>
                <a:cubicBezTo>
                  <a:pt x="872131" y="751495"/>
                  <a:pt x="912916" y="863304"/>
                  <a:pt x="866274" y="770021"/>
                </a:cubicBezTo>
                <a:cubicBezTo>
                  <a:pt x="860602" y="758678"/>
                  <a:pt x="859914" y="745270"/>
                  <a:pt x="854242" y="733927"/>
                </a:cubicBezTo>
                <a:cubicBezTo>
                  <a:pt x="847775" y="720993"/>
                  <a:pt x="836646" y="710766"/>
                  <a:pt x="830179" y="697832"/>
                </a:cubicBezTo>
                <a:cubicBezTo>
                  <a:pt x="824507" y="686488"/>
                  <a:pt x="825182" y="672290"/>
                  <a:pt x="818147" y="661737"/>
                </a:cubicBezTo>
                <a:cubicBezTo>
                  <a:pt x="808709" y="647580"/>
                  <a:pt x="791943" y="639488"/>
                  <a:pt x="782053" y="625642"/>
                </a:cubicBezTo>
                <a:cubicBezTo>
                  <a:pt x="755716" y="588770"/>
                  <a:pt x="750748" y="532585"/>
                  <a:pt x="709863" y="505327"/>
                </a:cubicBezTo>
                <a:lnTo>
                  <a:pt x="673768" y="481263"/>
                </a:lnTo>
                <a:cubicBezTo>
                  <a:pt x="599706" y="370171"/>
                  <a:pt x="694217" y="506824"/>
                  <a:pt x="625642" y="421105"/>
                </a:cubicBezTo>
                <a:cubicBezTo>
                  <a:pt x="616609" y="409814"/>
                  <a:pt x="612870" y="394044"/>
                  <a:pt x="601579" y="385011"/>
                </a:cubicBezTo>
                <a:cubicBezTo>
                  <a:pt x="591676" y="377088"/>
                  <a:pt x="577516" y="376990"/>
                  <a:pt x="565484" y="372979"/>
                </a:cubicBezTo>
                <a:cubicBezTo>
                  <a:pt x="561474" y="360947"/>
                  <a:pt x="559978" y="347759"/>
                  <a:pt x="553453" y="336884"/>
                </a:cubicBezTo>
                <a:cubicBezTo>
                  <a:pt x="537447" y="310207"/>
                  <a:pt x="466148" y="273643"/>
                  <a:pt x="457200" y="264695"/>
                </a:cubicBezTo>
                <a:cubicBezTo>
                  <a:pt x="445168" y="252663"/>
                  <a:pt x="434536" y="239046"/>
                  <a:pt x="421105" y="228600"/>
                </a:cubicBezTo>
                <a:cubicBezTo>
                  <a:pt x="398277" y="210845"/>
                  <a:pt x="348916" y="180474"/>
                  <a:pt x="348916" y="180474"/>
                </a:cubicBezTo>
                <a:cubicBezTo>
                  <a:pt x="337985" y="164077"/>
                  <a:pt x="319841" y="131747"/>
                  <a:pt x="300789" y="120316"/>
                </a:cubicBezTo>
                <a:cubicBezTo>
                  <a:pt x="289914" y="113791"/>
                  <a:pt x="276038" y="113956"/>
                  <a:pt x="264695" y="108284"/>
                </a:cubicBezTo>
                <a:cubicBezTo>
                  <a:pt x="171412" y="61642"/>
                  <a:pt x="283221" y="102427"/>
                  <a:pt x="192505" y="72190"/>
                </a:cubicBezTo>
                <a:cubicBezTo>
                  <a:pt x="156005" y="47856"/>
                  <a:pt x="97941" y="0"/>
                  <a:pt x="48126" y="0"/>
                </a:cubicBez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23085" y="1409700"/>
            <a:ext cx="224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/>
              <p:cNvSpPr/>
              <p:nvPr/>
            </p:nvSpPr>
            <p:spPr>
              <a:xfrm>
                <a:off x="371642" y="3465525"/>
                <a:ext cx="1312780" cy="61117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∅</m:t>
                      </m:r>
                    </m:oMath>
                  </m:oMathPara>
                </a14:m>
                <a:endParaRPr lang="en-US" sz="20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42" y="3465525"/>
                <a:ext cx="1312780" cy="611175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/>
          <p:cNvSpPr/>
          <p:nvPr/>
        </p:nvSpPr>
        <p:spPr>
          <a:xfrm>
            <a:off x="2656975" y="34655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{1}</a:t>
            </a:r>
          </a:p>
        </p:txBody>
      </p:sp>
      <p:sp>
        <p:nvSpPr>
          <p:cNvPr id="18" name="Oval 17"/>
          <p:cNvSpPr/>
          <p:nvPr/>
        </p:nvSpPr>
        <p:spPr>
          <a:xfrm>
            <a:off x="5077635" y="3465525"/>
            <a:ext cx="1312780" cy="611175"/>
          </a:xfrm>
          <a:prstGeom prst="ellipse">
            <a:avLst/>
          </a:prstGeom>
          <a:noFill/>
          <a:ln w="25400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{2}</a:t>
            </a:r>
          </a:p>
        </p:txBody>
      </p:sp>
      <p:sp>
        <p:nvSpPr>
          <p:cNvPr id="19" name="Oval 18"/>
          <p:cNvSpPr/>
          <p:nvPr/>
        </p:nvSpPr>
        <p:spPr>
          <a:xfrm>
            <a:off x="7498295" y="34655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{1,2}</a:t>
            </a:r>
          </a:p>
        </p:txBody>
      </p:sp>
      <p:sp>
        <p:nvSpPr>
          <p:cNvPr id="20" name="Oval 19"/>
          <p:cNvSpPr/>
          <p:nvPr/>
        </p:nvSpPr>
        <p:spPr>
          <a:xfrm>
            <a:off x="371642" y="5638800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{3}</a:t>
            </a:r>
          </a:p>
        </p:txBody>
      </p:sp>
      <p:sp>
        <p:nvSpPr>
          <p:cNvPr id="22" name="Oval 21"/>
          <p:cNvSpPr/>
          <p:nvPr/>
        </p:nvSpPr>
        <p:spPr>
          <a:xfrm>
            <a:off x="2656975" y="5638799"/>
            <a:ext cx="1312780" cy="611175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{1,3}</a:t>
            </a:r>
          </a:p>
        </p:txBody>
      </p:sp>
      <p:sp>
        <p:nvSpPr>
          <p:cNvPr id="23" name="Oval 22"/>
          <p:cNvSpPr/>
          <p:nvPr/>
        </p:nvSpPr>
        <p:spPr>
          <a:xfrm>
            <a:off x="5077635" y="56107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{2,3}</a:t>
            </a:r>
          </a:p>
        </p:txBody>
      </p:sp>
      <p:sp>
        <p:nvSpPr>
          <p:cNvPr id="24" name="Oval 23"/>
          <p:cNvSpPr/>
          <p:nvPr/>
        </p:nvSpPr>
        <p:spPr>
          <a:xfrm>
            <a:off x="7498295" y="5638798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{1,2,3}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3512555" y="5322640"/>
            <a:ext cx="457200" cy="25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969755" y="5044816"/>
            <a:ext cx="120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INITIAL</a:t>
            </a:r>
          </a:p>
        </p:txBody>
      </p:sp>
      <p:sp>
        <p:nvSpPr>
          <p:cNvPr id="21" name="Oval 20"/>
          <p:cNvSpPr/>
          <p:nvPr/>
        </p:nvSpPr>
        <p:spPr>
          <a:xfrm>
            <a:off x="2509587" y="5530095"/>
            <a:ext cx="1607555" cy="8285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2509586" y="3356822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7350909" y="3362823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7350909" y="5530095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/>
          <p:cNvCxnSpPr>
            <a:stCxn id="18" idx="4"/>
            <a:endCxn id="23" idx="0"/>
          </p:cNvCxnSpPr>
          <p:nvPr/>
        </p:nvCxnSpPr>
        <p:spPr>
          <a:xfrm>
            <a:off x="5734025" y="4076700"/>
            <a:ext cx="0" cy="1534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20" idx="7"/>
          </p:cNvCxnSpPr>
          <p:nvPr/>
        </p:nvCxnSpPr>
        <p:spPr>
          <a:xfrm flipH="1">
            <a:off x="1492170" y="3987195"/>
            <a:ext cx="3777717" cy="17411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792302" y="4608315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p:cxnSp>
        <p:nvCxnSpPr>
          <p:cNvPr id="35" name="Straight Arrow Connector 34"/>
          <p:cNvCxnSpPr>
            <a:stCxn id="20" idx="0"/>
            <a:endCxn id="15" idx="4"/>
          </p:cNvCxnSpPr>
          <p:nvPr/>
        </p:nvCxnSpPr>
        <p:spPr>
          <a:xfrm flipV="1">
            <a:off x="1028032" y="4076700"/>
            <a:ext cx="0" cy="1562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54438" y="4495800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4212136" y="695295"/>
                <a:ext cx="4931863" cy="1846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Algorithm:</a:t>
                </a:r>
              </a:p>
              <a:p>
                <a:pPr marL="285750" indent="-342900">
                  <a:buFont typeface="+mj-lt"/>
                  <a:buAutoNum type="arabicPeriod" startAt="4"/>
                </a:pPr>
                <a:r>
                  <a:rPr lang="en-US" dirty="0"/>
                  <a:t>For every state </a:t>
                </a:r>
                <a:r>
                  <a:rPr lang="en-US" b="1" i="1" dirty="0"/>
                  <a:t>s </a:t>
                </a:r>
                <a:r>
                  <a:rPr lang="en-US" dirty="0"/>
                  <a:t>in </a:t>
                </a:r>
                <a:r>
                  <a:rPr lang="en-US" b="1" i="1" dirty="0"/>
                  <a:t>D</a:t>
                </a:r>
                <a:r>
                  <a:rPr lang="en-US" dirty="0"/>
                  <a:t> and input character </a:t>
                </a:r>
                <a:r>
                  <a:rPr lang="en-US" b="1" i="1" dirty="0"/>
                  <a:t>c</a:t>
                </a:r>
                <a:r>
                  <a:rPr lang="en-US" dirty="0"/>
                  <a:t>, draw an arrow from </a:t>
                </a:r>
                <a:r>
                  <a:rPr lang="en-US" b="1" i="1" dirty="0"/>
                  <a:t>s </a:t>
                </a:r>
                <a:r>
                  <a:rPr lang="en-US" dirty="0"/>
                  <a:t>to the state </a:t>
                </a:r>
                <a:r>
                  <a:rPr lang="en-US" b="1" i="1" dirty="0"/>
                  <a:t>s’ </a:t>
                </a:r>
                <a:r>
                  <a:rPr lang="en-US" dirty="0"/>
                  <a:t>in D that includes every possible state reachable in </a:t>
                </a:r>
                <a:r>
                  <a:rPr lang="en-US" b="1" i="1" dirty="0"/>
                  <a:t>N </a:t>
                </a:r>
                <a:r>
                  <a:rPr lang="en-US" dirty="0"/>
                  <a:t>from any state in </a:t>
                </a:r>
                <a:r>
                  <a:rPr lang="en-US" b="1" i="1" dirty="0"/>
                  <a:t>s </a:t>
                </a:r>
                <a:r>
                  <a:rPr lang="en-US" dirty="0"/>
                  <a:t>(reading input character </a:t>
                </a:r>
                <a:r>
                  <a:rPr lang="en-US" b="1" i="1" dirty="0"/>
                  <a:t>c</a:t>
                </a:r>
                <a:r>
                  <a:rPr lang="en-US" dirty="0"/>
                  <a:t>, </a:t>
                </a:r>
                <a:r>
                  <a:rPr lang="en-US" b="1" dirty="0"/>
                  <a:t>then </a:t>
                </a:r>
                <a:r>
                  <a:rPr lang="en-US" dirty="0"/>
                  <a:t>following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𝜖</m:t>
                    </m:r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</a:rPr>
                      <m:t>𝑡𝑟𝑎𝑛𝑠𝑖𝑡𝑖𝑜𝑛𝑠</m:t>
                    </m:r>
                  </m:oMath>
                </a14:m>
                <a:r>
                  <a:rPr lang="en-US" dirty="0"/>
                  <a:t>).  </a:t>
                </a: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136" y="695295"/>
                <a:ext cx="4931863" cy="1846659"/>
              </a:xfrm>
              <a:prstGeom prst="rect">
                <a:avLst/>
              </a:prstGeom>
              <a:blipFill rotWithShape="0">
                <a:blip r:embed="rId4"/>
                <a:stretch>
                  <a:fillRect l="-1978" t="-2640" b="-4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1927021" y="5864121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a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684422" y="5944385"/>
            <a:ext cx="825165" cy="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736187" y="4645964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267200" y="763269"/>
            <a:ext cx="4800600" cy="23503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Transition table for NFA to the left:</a:t>
            </a:r>
          </a:p>
          <a:p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495913"/>
              </p:ext>
            </p:extLst>
          </p:nvPr>
        </p:nvGraphicFramePr>
        <p:xfrm>
          <a:off x="4414538" y="1194499"/>
          <a:ext cx="454392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462"/>
                <a:gridCol w="1347822"/>
                <a:gridCol w="1514642"/>
              </a:tblGrid>
              <a:tr h="3880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State\Char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/>
                </a:tc>
              </a:tr>
              <a:tr h="4388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{2}</a:t>
                      </a:r>
                      <a:endParaRPr lang="en-US" sz="2400" dirty="0"/>
                    </a:p>
                  </a:txBody>
                  <a:tcPr/>
                </a:tc>
              </a:tr>
              <a:tr h="4388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{2,3}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{3}</a:t>
                      </a:r>
                      <a:endParaRPr lang="en-US" sz="2400" dirty="0"/>
                    </a:p>
                  </a:txBody>
                  <a:tcPr/>
                </a:tc>
              </a:tr>
              <a:tr h="4388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{1,3}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{}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935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NFA-&gt;DFA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000" t="16667" r="30000" b="42221"/>
          <a:stretch/>
        </p:blipFill>
        <p:spPr>
          <a:xfrm>
            <a:off x="12032" y="1028700"/>
            <a:ext cx="2780270" cy="19050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1764632" y="973119"/>
            <a:ext cx="457200" cy="25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21832" y="695295"/>
            <a:ext cx="120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INITIAL</a:t>
            </a:r>
          </a:p>
        </p:txBody>
      </p:sp>
      <p:sp>
        <p:nvSpPr>
          <p:cNvPr id="12" name="Freeform 11"/>
          <p:cNvSpPr/>
          <p:nvPr/>
        </p:nvSpPr>
        <p:spPr>
          <a:xfrm>
            <a:off x="1764632" y="1409700"/>
            <a:ext cx="682873" cy="902368"/>
          </a:xfrm>
          <a:custGeom>
            <a:avLst/>
            <a:gdLst>
              <a:gd name="connsiteX0" fmla="*/ 1010653 w 1010653"/>
              <a:gd name="connsiteY0" fmla="*/ 1335505 h 1335505"/>
              <a:gd name="connsiteX1" fmla="*/ 998621 w 1010653"/>
              <a:gd name="connsiteY1" fmla="*/ 1034716 h 1335505"/>
              <a:gd name="connsiteX2" fmla="*/ 986589 w 1010653"/>
              <a:gd name="connsiteY2" fmla="*/ 998621 h 1335505"/>
              <a:gd name="connsiteX3" fmla="*/ 926432 w 1010653"/>
              <a:gd name="connsiteY3" fmla="*/ 878305 h 1335505"/>
              <a:gd name="connsiteX4" fmla="*/ 902368 w 1010653"/>
              <a:gd name="connsiteY4" fmla="*/ 842211 h 1335505"/>
              <a:gd name="connsiteX5" fmla="*/ 866274 w 1010653"/>
              <a:gd name="connsiteY5" fmla="*/ 770021 h 1335505"/>
              <a:gd name="connsiteX6" fmla="*/ 854242 w 1010653"/>
              <a:gd name="connsiteY6" fmla="*/ 733927 h 1335505"/>
              <a:gd name="connsiteX7" fmla="*/ 830179 w 1010653"/>
              <a:gd name="connsiteY7" fmla="*/ 697832 h 1335505"/>
              <a:gd name="connsiteX8" fmla="*/ 818147 w 1010653"/>
              <a:gd name="connsiteY8" fmla="*/ 661737 h 1335505"/>
              <a:gd name="connsiteX9" fmla="*/ 782053 w 1010653"/>
              <a:gd name="connsiteY9" fmla="*/ 625642 h 1335505"/>
              <a:gd name="connsiteX10" fmla="*/ 709863 w 1010653"/>
              <a:gd name="connsiteY10" fmla="*/ 505327 h 1335505"/>
              <a:gd name="connsiteX11" fmla="*/ 673768 w 1010653"/>
              <a:gd name="connsiteY11" fmla="*/ 481263 h 1335505"/>
              <a:gd name="connsiteX12" fmla="*/ 625642 w 1010653"/>
              <a:gd name="connsiteY12" fmla="*/ 421105 h 1335505"/>
              <a:gd name="connsiteX13" fmla="*/ 601579 w 1010653"/>
              <a:gd name="connsiteY13" fmla="*/ 385011 h 1335505"/>
              <a:gd name="connsiteX14" fmla="*/ 565484 w 1010653"/>
              <a:gd name="connsiteY14" fmla="*/ 372979 h 1335505"/>
              <a:gd name="connsiteX15" fmla="*/ 553453 w 1010653"/>
              <a:gd name="connsiteY15" fmla="*/ 336884 h 1335505"/>
              <a:gd name="connsiteX16" fmla="*/ 457200 w 1010653"/>
              <a:gd name="connsiteY16" fmla="*/ 264695 h 1335505"/>
              <a:gd name="connsiteX17" fmla="*/ 421105 w 1010653"/>
              <a:gd name="connsiteY17" fmla="*/ 228600 h 1335505"/>
              <a:gd name="connsiteX18" fmla="*/ 348916 w 1010653"/>
              <a:gd name="connsiteY18" fmla="*/ 180474 h 1335505"/>
              <a:gd name="connsiteX19" fmla="*/ 300789 w 1010653"/>
              <a:gd name="connsiteY19" fmla="*/ 120316 h 1335505"/>
              <a:gd name="connsiteX20" fmla="*/ 264695 w 1010653"/>
              <a:gd name="connsiteY20" fmla="*/ 108284 h 1335505"/>
              <a:gd name="connsiteX21" fmla="*/ 192505 w 1010653"/>
              <a:gd name="connsiteY21" fmla="*/ 72190 h 1335505"/>
              <a:gd name="connsiteX22" fmla="*/ 48126 w 1010653"/>
              <a:gd name="connsiteY22" fmla="*/ 0 h 1335505"/>
              <a:gd name="connsiteX23" fmla="*/ 0 w 1010653"/>
              <a:gd name="connsiteY23" fmla="*/ 0 h 1335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10653" h="1335505">
                <a:moveTo>
                  <a:pt x="1010653" y="1335505"/>
                </a:moveTo>
                <a:cubicBezTo>
                  <a:pt x="1006642" y="1235242"/>
                  <a:pt x="1005770" y="1134804"/>
                  <a:pt x="998621" y="1034716"/>
                </a:cubicBezTo>
                <a:cubicBezTo>
                  <a:pt x="997717" y="1022066"/>
                  <a:pt x="990073" y="1010816"/>
                  <a:pt x="986589" y="998621"/>
                </a:cubicBezTo>
                <a:cubicBezTo>
                  <a:pt x="962782" y="915296"/>
                  <a:pt x="992059" y="976744"/>
                  <a:pt x="926432" y="878305"/>
                </a:cubicBezTo>
                <a:lnTo>
                  <a:pt x="902368" y="842211"/>
                </a:lnTo>
                <a:cubicBezTo>
                  <a:pt x="872131" y="751495"/>
                  <a:pt x="912916" y="863304"/>
                  <a:pt x="866274" y="770021"/>
                </a:cubicBezTo>
                <a:cubicBezTo>
                  <a:pt x="860602" y="758678"/>
                  <a:pt x="859914" y="745270"/>
                  <a:pt x="854242" y="733927"/>
                </a:cubicBezTo>
                <a:cubicBezTo>
                  <a:pt x="847775" y="720993"/>
                  <a:pt x="836646" y="710766"/>
                  <a:pt x="830179" y="697832"/>
                </a:cubicBezTo>
                <a:cubicBezTo>
                  <a:pt x="824507" y="686488"/>
                  <a:pt x="825182" y="672290"/>
                  <a:pt x="818147" y="661737"/>
                </a:cubicBezTo>
                <a:cubicBezTo>
                  <a:pt x="808709" y="647580"/>
                  <a:pt x="791943" y="639488"/>
                  <a:pt x="782053" y="625642"/>
                </a:cubicBezTo>
                <a:cubicBezTo>
                  <a:pt x="755716" y="588770"/>
                  <a:pt x="750748" y="532585"/>
                  <a:pt x="709863" y="505327"/>
                </a:cubicBezTo>
                <a:lnTo>
                  <a:pt x="673768" y="481263"/>
                </a:lnTo>
                <a:cubicBezTo>
                  <a:pt x="599706" y="370171"/>
                  <a:pt x="694217" y="506824"/>
                  <a:pt x="625642" y="421105"/>
                </a:cubicBezTo>
                <a:cubicBezTo>
                  <a:pt x="616609" y="409814"/>
                  <a:pt x="612870" y="394044"/>
                  <a:pt x="601579" y="385011"/>
                </a:cubicBezTo>
                <a:cubicBezTo>
                  <a:pt x="591676" y="377088"/>
                  <a:pt x="577516" y="376990"/>
                  <a:pt x="565484" y="372979"/>
                </a:cubicBezTo>
                <a:cubicBezTo>
                  <a:pt x="561474" y="360947"/>
                  <a:pt x="559978" y="347759"/>
                  <a:pt x="553453" y="336884"/>
                </a:cubicBezTo>
                <a:cubicBezTo>
                  <a:pt x="537447" y="310207"/>
                  <a:pt x="466148" y="273643"/>
                  <a:pt x="457200" y="264695"/>
                </a:cubicBezTo>
                <a:cubicBezTo>
                  <a:pt x="445168" y="252663"/>
                  <a:pt x="434536" y="239046"/>
                  <a:pt x="421105" y="228600"/>
                </a:cubicBezTo>
                <a:cubicBezTo>
                  <a:pt x="398277" y="210845"/>
                  <a:pt x="348916" y="180474"/>
                  <a:pt x="348916" y="180474"/>
                </a:cubicBezTo>
                <a:cubicBezTo>
                  <a:pt x="337985" y="164077"/>
                  <a:pt x="319841" y="131747"/>
                  <a:pt x="300789" y="120316"/>
                </a:cubicBezTo>
                <a:cubicBezTo>
                  <a:pt x="289914" y="113791"/>
                  <a:pt x="276038" y="113956"/>
                  <a:pt x="264695" y="108284"/>
                </a:cubicBezTo>
                <a:cubicBezTo>
                  <a:pt x="171412" y="61642"/>
                  <a:pt x="283221" y="102427"/>
                  <a:pt x="192505" y="72190"/>
                </a:cubicBezTo>
                <a:cubicBezTo>
                  <a:pt x="156005" y="47856"/>
                  <a:pt x="97941" y="0"/>
                  <a:pt x="48126" y="0"/>
                </a:cubicBez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23085" y="1409700"/>
            <a:ext cx="224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/>
              <p:cNvSpPr/>
              <p:nvPr/>
            </p:nvSpPr>
            <p:spPr>
              <a:xfrm>
                <a:off x="371642" y="3465525"/>
                <a:ext cx="1312780" cy="61117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∅</m:t>
                      </m:r>
                    </m:oMath>
                  </m:oMathPara>
                </a14:m>
                <a:endParaRPr lang="en-US" sz="20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42" y="3465525"/>
                <a:ext cx="1312780" cy="611175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/>
          <p:cNvSpPr/>
          <p:nvPr/>
        </p:nvSpPr>
        <p:spPr>
          <a:xfrm>
            <a:off x="2656975" y="34655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{1}</a:t>
            </a:r>
          </a:p>
        </p:txBody>
      </p:sp>
      <p:sp>
        <p:nvSpPr>
          <p:cNvPr id="18" name="Oval 17"/>
          <p:cNvSpPr/>
          <p:nvPr/>
        </p:nvSpPr>
        <p:spPr>
          <a:xfrm>
            <a:off x="5077635" y="3465525"/>
            <a:ext cx="1312780" cy="611175"/>
          </a:xfrm>
          <a:prstGeom prst="ellipse">
            <a:avLst/>
          </a:prstGeom>
          <a:noFill/>
          <a:ln w="25400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{2}</a:t>
            </a:r>
          </a:p>
        </p:txBody>
      </p:sp>
      <p:sp>
        <p:nvSpPr>
          <p:cNvPr id="19" name="Oval 18"/>
          <p:cNvSpPr/>
          <p:nvPr/>
        </p:nvSpPr>
        <p:spPr>
          <a:xfrm>
            <a:off x="7498295" y="34655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{1,2}</a:t>
            </a:r>
          </a:p>
        </p:txBody>
      </p:sp>
      <p:sp>
        <p:nvSpPr>
          <p:cNvPr id="20" name="Oval 19"/>
          <p:cNvSpPr/>
          <p:nvPr/>
        </p:nvSpPr>
        <p:spPr>
          <a:xfrm>
            <a:off x="371642" y="5638800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{3}</a:t>
            </a:r>
          </a:p>
        </p:txBody>
      </p:sp>
      <p:sp>
        <p:nvSpPr>
          <p:cNvPr id="22" name="Oval 21"/>
          <p:cNvSpPr/>
          <p:nvPr/>
        </p:nvSpPr>
        <p:spPr>
          <a:xfrm>
            <a:off x="2656975" y="5638799"/>
            <a:ext cx="1312780" cy="611175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{1,3}</a:t>
            </a:r>
          </a:p>
        </p:txBody>
      </p:sp>
      <p:sp>
        <p:nvSpPr>
          <p:cNvPr id="23" name="Oval 22"/>
          <p:cNvSpPr/>
          <p:nvPr/>
        </p:nvSpPr>
        <p:spPr>
          <a:xfrm>
            <a:off x="5077635" y="56107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{2,3}</a:t>
            </a:r>
          </a:p>
        </p:txBody>
      </p:sp>
      <p:sp>
        <p:nvSpPr>
          <p:cNvPr id="24" name="Oval 23"/>
          <p:cNvSpPr/>
          <p:nvPr/>
        </p:nvSpPr>
        <p:spPr>
          <a:xfrm>
            <a:off x="7498295" y="5638798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{1,2,3}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3512555" y="5322640"/>
            <a:ext cx="457200" cy="25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969755" y="5044816"/>
            <a:ext cx="120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INITIAL</a:t>
            </a:r>
          </a:p>
        </p:txBody>
      </p:sp>
      <p:sp>
        <p:nvSpPr>
          <p:cNvPr id="21" name="Oval 20"/>
          <p:cNvSpPr/>
          <p:nvPr/>
        </p:nvSpPr>
        <p:spPr>
          <a:xfrm>
            <a:off x="2509587" y="5530095"/>
            <a:ext cx="1607555" cy="8285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2509586" y="3356822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7350909" y="3362823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7350909" y="5530095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/>
          <p:cNvCxnSpPr>
            <a:stCxn id="18" idx="4"/>
            <a:endCxn id="23" idx="0"/>
          </p:cNvCxnSpPr>
          <p:nvPr/>
        </p:nvCxnSpPr>
        <p:spPr>
          <a:xfrm>
            <a:off x="5734025" y="4076700"/>
            <a:ext cx="0" cy="1534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20" idx="7"/>
          </p:cNvCxnSpPr>
          <p:nvPr/>
        </p:nvCxnSpPr>
        <p:spPr>
          <a:xfrm flipH="1">
            <a:off x="1492170" y="3987195"/>
            <a:ext cx="3777717" cy="17411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792302" y="4608315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p:cxnSp>
        <p:nvCxnSpPr>
          <p:cNvPr id="35" name="Straight Arrow Connector 34"/>
          <p:cNvCxnSpPr>
            <a:stCxn id="20" idx="0"/>
            <a:endCxn id="15" idx="4"/>
          </p:cNvCxnSpPr>
          <p:nvPr/>
        </p:nvCxnSpPr>
        <p:spPr>
          <a:xfrm flipV="1">
            <a:off x="1028032" y="4076700"/>
            <a:ext cx="0" cy="1562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54438" y="4495800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4212136" y="695295"/>
                <a:ext cx="4931863" cy="1846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Algorithm:</a:t>
                </a:r>
              </a:p>
              <a:p>
                <a:pPr marL="285750" indent="-342900">
                  <a:buFont typeface="+mj-lt"/>
                  <a:buAutoNum type="arabicPeriod" startAt="4"/>
                </a:pPr>
                <a:r>
                  <a:rPr lang="en-US" dirty="0"/>
                  <a:t>For every state </a:t>
                </a:r>
                <a:r>
                  <a:rPr lang="en-US" b="1" i="1" dirty="0"/>
                  <a:t>s </a:t>
                </a:r>
                <a:r>
                  <a:rPr lang="en-US" dirty="0"/>
                  <a:t>in </a:t>
                </a:r>
                <a:r>
                  <a:rPr lang="en-US" b="1" i="1" dirty="0"/>
                  <a:t>D</a:t>
                </a:r>
                <a:r>
                  <a:rPr lang="en-US" dirty="0"/>
                  <a:t> and input character </a:t>
                </a:r>
                <a:r>
                  <a:rPr lang="en-US" b="1" i="1" dirty="0"/>
                  <a:t>c</a:t>
                </a:r>
                <a:r>
                  <a:rPr lang="en-US" dirty="0"/>
                  <a:t>, draw an arrow from </a:t>
                </a:r>
                <a:r>
                  <a:rPr lang="en-US" b="1" i="1" dirty="0"/>
                  <a:t>s </a:t>
                </a:r>
                <a:r>
                  <a:rPr lang="en-US" dirty="0"/>
                  <a:t>to the state </a:t>
                </a:r>
                <a:r>
                  <a:rPr lang="en-US" b="1" i="1" dirty="0"/>
                  <a:t>s’ </a:t>
                </a:r>
                <a:r>
                  <a:rPr lang="en-US" dirty="0"/>
                  <a:t>in D that includes every possible state reachable in </a:t>
                </a:r>
                <a:r>
                  <a:rPr lang="en-US" b="1" i="1" dirty="0"/>
                  <a:t>N </a:t>
                </a:r>
                <a:r>
                  <a:rPr lang="en-US" dirty="0"/>
                  <a:t>from any state in </a:t>
                </a:r>
                <a:r>
                  <a:rPr lang="en-US" b="1" i="1" dirty="0"/>
                  <a:t>s </a:t>
                </a:r>
                <a:r>
                  <a:rPr lang="en-US" dirty="0"/>
                  <a:t>(reading input character </a:t>
                </a:r>
                <a:r>
                  <a:rPr lang="en-US" b="1" i="1" dirty="0"/>
                  <a:t>c</a:t>
                </a:r>
                <a:r>
                  <a:rPr lang="en-US" dirty="0"/>
                  <a:t>, </a:t>
                </a:r>
                <a:r>
                  <a:rPr lang="en-US" b="1" dirty="0"/>
                  <a:t>then </a:t>
                </a:r>
                <a:r>
                  <a:rPr lang="en-US" dirty="0"/>
                  <a:t>following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𝜖</m:t>
                    </m:r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</a:rPr>
                      <m:t>𝑡𝑟𝑎𝑛𝑠𝑖𝑡𝑖𝑜𝑛𝑠</m:t>
                    </m:r>
                  </m:oMath>
                </a14:m>
                <a:r>
                  <a:rPr lang="en-US" dirty="0"/>
                  <a:t>).  </a:t>
                </a: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136" y="695295"/>
                <a:ext cx="4931863" cy="1846659"/>
              </a:xfrm>
              <a:prstGeom prst="rect">
                <a:avLst/>
              </a:prstGeom>
              <a:blipFill rotWithShape="0">
                <a:blip r:embed="rId4"/>
                <a:stretch>
                  <a:fillRect l="-1978" t="-2640" b="-4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1927021" y="5864121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a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684422" y="5944385"/>
            <a:ext cx="825165" cy="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urved Connector 5"/>
          <p:cNvCxnSpPr>
            <a:stCxn id="21" idx="5"/>
            <a:endCxn id="21" idx="6"/>
          </p:cNvCxnSpPr>
          <p:nvPr/>
        </p:nvCxnSpPr>
        <p:spPr>
          <a:xfrm rot="5400000" flipH="1" flipV="1">
            <a:off x="3852957" y="5973148"/>
            <a:ext cx="292947" cy="235421"/>
          </a:xfrm>
          <a:prstGeom prst="curvedConnector4">
            <a:avLst>
              <a:gd name="adj1" fmla="val -119456"/>
              <a:gd name="adj2" fmla="val 197103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279529" y="6292147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736187" y="4645964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267200" y="763269"/>
            <a:ext cx="4800600" cy="23503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Transition table for NFA to the left:</a:t>
            </a:r>
          </a:p>
          <a:p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067988"/>
              </p:ext>
            </p:extLst>
          </p:nvPr>
        </p:nvGraphicFramePr>
        <p:xfrm>
          <a:off x="4414538" y="1194499"/>
          <a:ext cx="454392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462"/>
                <a:gridCol w="1347822"/>
                <a:gridCol w="1514642"/>
              </a:tblGrid>
              <a:tr h="3880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State\Char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/>
                </a:tc>
              </a:tr>
              <a:tr h="4388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{2}</a:t>
                      </a:r>
                      <a:endParaRPr lang="en-US" sz="2400" dirty="0"/>
                    </a:p>
                  </a:txBody>
                  <a:tcPr/>
                </a:tc>
              </a:tr>
              <a:tr h="4388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{2,3}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{3}</a:t>
                      </a:r>
                      <a:endParaRPr lang="en-US" sz="2400" dirty="0"/>
                    </a:p>
                  </a:txBody>
                  <a:tcPr/>
                </a:tc>
              </a:tr>
              <a:tr h="4388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{1,3}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{}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730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NFA-&gt;DFA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000" t="16667" r="30000" b="42221"/>
          <a:stretch/>
        </p:blipFill>
        <p:spPr>
          <a:xfrm>
            <a:off x="12032" y="1028700"/>
            <a:ext cx="2780270" cy="19050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1764632" y="973119"/>
            <a:ext cx="457200" cy="25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21832" y="695295"/>
            <a:ext cx="120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INITIAL</a:t>
            </a:r>
          </a:p>
        </p:txBody>
      </p:sp>
      <p:sp>
        <p:nvSpPr>
          <p:cNvPr id="12" name="Freeform 11"/>
          <p:cNvSpPr/>
          <p:nvPr/>
        </p:nvSpPr>
        <p:spPr>
          <a:xfrm>
            <a:off x="1764632" y="1409700"/>
            <a:ext cx="682873" cy="902368"/>
          </a:xfrm>
          <a:custGeom>
            <a:avLst/>
            <a:gdLst>
              <a:gd name="connsiteX0" fmla="*/ 1010653 w 1010653"/>
              <a:gd name="connsiteY0" fmla="*/ 1335505 h 1335505"/>
              <a:gd name="connsiteX1" fmla="*/ 998621 w 1010653"/>
              <a:gd name="connsiteY1" fmla="*/ 1034716 h 1335505"/>
              <a:gd name="connsiteX2" fmla="*/ 986589 w 1010653"/>
              <a:gd name="connsiteY2" fmla="*/ 998621 h 1335505"/>
              <a:gd name="connsiteX3" fmla="*/ 926432 w 1010653"/>
              <a:gd name="connsiteY3" fmla="*/ 878305 h 1335505"/>
              <a:gd name="connsiteX4" fmla="*/ 902368 w 1010653"/>
              <a:gd name="connsiteY4" fmla="*/ 842211 h 1335505"/>
              <a:gd name="connsiteX5" fmla="*/ 866274 w 1010653"/>
              <a:gd name="connsiteY5" fmla="*/ 770021 h 1335505"/>
              <a:gd name="connsiteX6" fmla="*/ 854242 w 1010653"/>
              <a:gd name="connsiteY6" fmla="*/ 733927 h 1335505"/>
              <a:gd name="connsiteX7" fmla="*/ 830179 w 1010653"/>
              <a:gd name="connsiteY7" fmla="*/ 697832 h 1335505"/>
              <a:gd name="connsiteX8" fmla="*/ 818147 w 1010653"/>
              <a:gd name="connsiteY8" fmla="*/ 661737 h 1335505"/>
              <a:gd name="connsiteX9" fmla="*/ 782053 w 1010653"/>
              <a:gd name="connsiteY9" fmla="*/ 625642 h 1335505"/>
              <a:gd name="connsiteX10" fmla="*/ 709863 w 1010653"/>
              <a:gd name="connsiteY10" fmla="*/ 505327 h 1335505"/>
              <a:gd name="connsiteX11" fmla="*/ 673768 w 1010653"/>
              <a:gd name="connsiteY11" fmla="*/ 481263 h 1335505"/>
              <a:gd name="connsiteX12" fmla="*/ 625642 w 1010653"/>
              <a:gd name="connsiteY12" fmla="*/ 421105 h 1335505"/>
              <a:gd name="connsiteX13" fmla="*/ 601579 w 1010653"/>
              <a:gd name="connsiteY13" fmla="*/ 385011 h 1335505"/>
              <a:gd name="connsiteX14" fmla="*/ 565484 w 1010653"/>
              <a:gd name="connsiteY14" fmla="*/ 372979 h 1335505"/>
              <a:gd name="connsiteX15" fmla="*/ 553453 w 1010653"/>
              <a:gd name="connsiteY15" fmla="*/ 336884 h 1335505"/>
              <a:gd name="connsiteX16" fmla="*/ 457200 w 1010653"/>
              <a:gd name="connsiteY16" fmla="*/ 264695 h 1335505"/>
              <a:gd name="connsiteX17" fmla="*/ 421105 w 1010653"/>
              <a:gd name="connsiteY17" fmla="*/ 228600 h 1335505"/>
              <a:gd name="connsiteX18" fmla="*/ 348916 w 1010653"/>
              <a:gd name="connsiteY18" fmla="*/ 180474 h 1335505"/>
              <a:gd name="connsiteX19" fmla="*/ 300789 w 1010653"/>
              <a:gd name="connsiteY19" fmla="*/ 120316 h 1335505"/>
              <a:gd name="connsiteX20" fmla="*/ 264695 w 1010653"/>
              <a:gd name="connsiteY20" fmla="*/ 108284 h 1335505"/>
              <a:gd name="connsiteX21" fmla="*/ 192505 w 1010653"/>
              <a:gd name="connsiteY21" fmla="*/ 72190 h 1335505"/>
              <a:gd name="connsiteX22" fmla="*/ 48126 w 1010653"/>
              <a:gd name="connsiteY22" fmla="*/ 0 h 1335505"/>
              <a:gd name="connsiteX23" fmla="*/ 0 w 1010653"/>
              <a:gd name="connsiteY23" fmla="*/ 0 h 1335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10653" h="1335505">
                <a:moveTo>
                  <a:pt x="1010653" y="1335505"/>
                </a:moveTo>
                <a:cubicBezTo>
                  <a:pt x="1006642" y="1235242"/>
                  <a:pt x="1005770" y="1134804"/>
                  <a:pt x="998621" y="1034716"/>
                </a:cubicBezTo>
                <a:cubicBezTo>
                  <a:pt x="997717" y="1022066"/>
                  <a:pt x="990073" y="1010816"/>
                  <a:pt x="986589" y="998621"/>
                </a:cubicBezTo>
                <a:cubicBezTo>
                  <a:pt x="962782" y="915296"/>
                  <a:pt x="992059" y="976744"/>
                  <a:pt x="926432" y="878305"/>
                </a:cubicBezTo>
                <a:lnTo>
                  <a:pt x="902368" y="842211"/>
                </a:lnTo>
                <a:cubicBezTo>
                  <a:pt x="872131" y="751495"/>
                  <a:pt x="912916" y="863304"/>
                  <a:pt x="866274" y="770021"/>
                </a:cubicBezTo>
                <a:cubicBezTo>
                  <a:pt x="860602" y="758678"/>
                  <a:pt x="859914" y="745270"/>
                  <a:pt x="854242" y="733927"/>
                </a:cubicBezTo>
                <a:cubicBezTo>
                  <a:pt x="847775" y="720993"/>
                  <a:pt x="836646" y="710766"/>
                  <a:pt x="830179" y="697832"/>
                </a:cubicBezTo>
                <a:cubicBezTo>
                  <a:pt x="824507" y="686488"/>
                  <a:pt x="825182" y="672290"/>
                  <a:pt x="818147" y="661737"/>
                </a:cubicBezTo>
                <a:cubicBezTo>
                  <a:pt x="808709" y="647580"/>
                  <a:pt x="791943" y="639488"/>
                  <a:pt x="782053" y="625642"/>
                </a:cubicBezTo>
                <a:cubicBezTo>
                  <a:pt x="755716" y="588770"/>
                  <a:pt x="750748" y="532585"/>
                  <a:pt x="709863" y="505327"/>
                </a:cubicBezTo>
                <a:lnTo>
                  <a:pt x="673768" y="481263"/>
                </a:lnTo>
                <a:cubicBezTo>
                  <a:pt x="599706" y="370171"/>
                  <a:pt x="694217" y="506824"/>
                  <a:pt x="625642" y="421105"/>
                </a:cubicBezTo>
                <a:cubicBezTo>
                  <a:pt x="616609" y="409814"/>
                  <a:pt x="612870" y="394044"/>
                  <a:pt x="601579" y="385011"/>
                </a:cubicBezTo>
                <a:cubicBezTo>
                  <a:pt x="591676" y="377088"/>
                  <a:pt x="577516" y="376990"/>
                  <a:pt x="565484" y="372979"/>
                </a:cubicBezTo>
                <a:cubicBezTo>
                  <a:pt x="561474" y="360947"/>
                  <a:pt x="559978" y="347759"/>
                  <a:pt x="553453" y="336884"/>
                </a:cubicBezTo>
                <a:cubicBezTo>
                  <a:pt x="537447" y="310207"/>
                  <a:pt x="466148" y="273643"/>
                  <a:pt x="457200" y="264695"/>
                </a:cubicBezTo>
                <a:cubicBezTo>
                  <a:pt x="445168" y="252663"/>
                  <a:pt x="434536" y="239046"/>
                  <a:pt x="421105" y="228600"/>
                </a:cubicBezTo>
                <a:cubicBezTo>
                  <a:pt x="398277" y="210845"/>
                  <a:pt x="348916" y="180474"/>
                  <a:pt x="348916" y="180474"/>
                </a:cubicBezTo>
                <a:cubicBezTo>
                  <a:pt x="337985" y="164077"/>
                  <a:pt x="319841" y="131747"/>
                  <a:pt x="300789" y="120316"/>
                </a:cubicBezTo>
                <a:cubicBezTo>
                  <a:pt x="289914" y="113791"/>
                  <a:pt x="276038" y="113956"/>
                  <a:pt x="264695" y="108284"/>
                </a:cubicBezTo>
                <a:cubicBezTo>
                  <a:pt x="171412" y="61642"/>
                  <a:pt x="283221" y="102427"/>
                  <a:pt x="192505" y="72190"/>
                </a:cubicBezTo>
                <a:cubicBezTo>
                  <a:pt x="156005" y="47856"/>
                  <a:pt x="97941" y="0"/>
                  <a:pt x="48126" y="0"/>
                </a:cubicBez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23085" y="1409700"/>
            <a:ext cx="224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/>
              <p:cNvSpPr/>
              <p:nvPr/>
            </p:nvSpPr>
            <p:spPr>
              <a:xfrm>
                <a:off x="371642" y="3465525"/>
                <a:ext cx="1312780" cy="61117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∅</m:t>
                      </m:r>
                    </m:oMath>
                  </m:oMathPara>
                </a14:m>
                <a:endParaRPr lang="en-US" sz="20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42" y="3465525"/>
                <a:ext cx="1312780" cy="611175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/>
          <p:cNvSpPr/>
          <p:nvPr/>
        </p:nvSpPr>
        <p:spPr>
          <a:xfrm>
            <a:off x="2656975" y="34655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{1}</a:t>
            </a:r>
          </a:p>
        </p:txBody>
      </p:sp>
      <p:sp>
        <p:nvSpPr>
          <p:cNvPr id="18" name="Oval 17"/>
          <p:cNvSpPr/>
          <p:nvPr/>
        </p:nvSpPr>
        <p:spPr>
          <a:xfrm>
            <a:off x="5077635" y="3465525"/>
            <a:ext cx="1312780" cy="611175"/>
          </a:xfrm>
          <a:prstGeom prst="ellipse">
            <a:avLst/>
          </a:prstGeom>
          <a:noFill/>
          <a:ln w="25400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{2}</a:t>
            </a:r>
          </a:p>
        </p:txBody>
      </p:sp>
      <p:sp>
        <p:nvSpPr>
          <p:cNvPr id="19" name="Oval 18"/>
          <p:cNvSpPr/>
          <p:nvPr/>
        </p:nvSpPr>
        <p:spPr>
          <a:xfrm>
            <a:off x="7498295" y="34655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{1,2}</a:t>
            </a:r>
          </a:p>
        </p:txBody>
      </p:sp>
      <p:sp>
        <p:nvSpPr>
          <p:cNvPr id="20" name="Oval 19"/>
          <p:cNvSpPr/>
          <p:nvPr/>
        </p:nvSpPr>
        <p:spPr>
          <a:xfrm>
            <a:off x="371642" y="5638800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{3}</a:t>
            </a:r>
          </a:p>
        </p:txBody>
      </p:sp>
      <p:sp>
        <p:nvSpPr>
          <p:cNvPr id="22" name="Oval 21"/>
          <p:cNvSpPr/>
          <p:nvPr/>
        </p:nvSpPr>
        <p:spPr>
          <a:xfrm>
            <a:off x="2656975" y="5638799"/>
            <a:ext cx="1312780" cy="611175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{1,3}</a:t>
            </a:r>
          </a:p>
        </p:txBody>
      </p:sp>
      <p:sp>
        <p:nvSpPr>
          <p:cNvPr id="23" name="Oval 22"/>
          <p:cNvSpPr/>
          <p:nvPr/>
        </p:nvSpPr>
        <p:spPr>
          <a:xfrm>
            <a:off x="5077635" y="56107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{2,3}</a:t>
            </a:r>
          </a:p>
        </p:txBody>
      </p:sp>
      <p:sp>
        <p:nvSpPr>
          <p:cNvPr id="24" name="Oval 23"/>
          <p:cNvSpPr/>
          <p:nvPr/>
        </p:nvSpPr>
        <p:spPr>
          <a:xfrm>
            <a:off x="7498295" y="5638798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{1,2,3}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3512555" y="5322640"/>
            <a:ext cx="457200" cy="25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969755" y="5044816"/>
            <a:ext cx="120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INITIAL</a:t>
            </a:r>
          </a:p>
        </p:txBody>
      </p:sp>
      <p:sp>
        <p:nvSpPr>
          <p:cNvPr id="21" name="Oval 20"/>
          <p:cNvSpPr/>
          <p:nvPr/>
        </p:nvSpPr>
        <p:spPr>
          <a:xfrm>
            <a:off x="2509587" y="5530095"/>
            <a:ext cx="1607555" cy="8285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2509586" y="3356822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7350909" y="3362823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7350909" y="5530095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/>
          <p:cNvCxnSpPr>
            <a:stCxn id="18" idx="4"/>
            <a:endCxn id="23" idx="0"/>
          </p:cNvCxnSpPr>
          <p:nvPr/>
        </p:nvCxnSpPr>
        <p:spPr>
          <a:xfrm>
            <a:off x="5734025" y="4076700"/>
            <a:ext cx="0" cy="1534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20" idx="7"/>
          </p:cNvCxnSpPr>
          <p:nvPr/>
        </p:nvCxnSpPr>
        <p:spPr>
          <a:xfrm flipH="1">
            <a:off x="1492170" y="3987195"/>
            <a:ext cx="3777717" cy="17411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792302" y="4608315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p:cxnSp>
        <p:nvCxnSpPr>
          <p:cNvPr id="35" name="Straight Arrow Connector 34"/>
          <p:cNvCxnSpPr>
            <a:stCxn id="20" idx="0"/>
            <a:endCxn id="15" idx="4"/>
          </p:cNvCxnSpPr>
          <p:nvPr/>
        </p:nvCxnSpPr>
        <p:spPr>
          <a:xfrm flipV="1">
            <a:off x="1028032" y="4076700"/>
            <a:ext cx="0" cy="1562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54438" y="4495800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4212136" y="695295"/>
                <a:ext cx="4931863" cy="1846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Algorithm:</a:t>
                </a:r>
              </a:p>
              <a:p>
                <a:pPr marL="285750" indent="-342900">
                  <a:buFont typeface="+mj-lt"/>
                  <a:buAutoNum type="arabicPeriod" startAt="4"/>
                </a:pPr>
                <a:r>
                  <a:rPr lang="en-US" dirty="0"/>
                  <a:t>For every state </a:t>
                </a:r>
                <a:r>
                  <a:rPr lang="en-US" b="1" i="1" dirty="0"/>
                  <a:t>s </a:t>
                </a:r>
                <a:r>
                  <a:rPr lang="en-US" dirty="0"/>
                  <a:t>in </a:t>
                </a:r>
                <a:r>
                  <a:rPr lang="en-US" b="1" i="1" dirty="0"/>
                  <a:t>D</a:t>
                </a:r>
                <a:r>
                  <a:rPr lang="en-US" dirty="0"/>
                  <a:t> and input character </a:t>
                </a:r>
                <a:r>
                  <a:rPr lang="en-US" b="1" i="1" dirty="0"/>
                  <a:t>c</a:t>
                </a:r>
                <a:r>
                  <a:rPr lang="en-US" dirty="0"/>
                  <a:t>, draw an arrow from </a:t>
                </a:r>
                <a:r>
                  <a:rPr lang="en-US" b="1" i="1" dirty="0"/>
                  <a:t>s </a:t>
                </a:r>
                <a:r>
                  <a:rPr lang="en-US" dirty="0"/>
                  <a:t>to the state </a:t>
                </a:r>
                <a:r>
                  <a:rPr lang="en-US" b="1" i="1" dirty="0"/>
                  <a:t>s’ </a:t>
                </a:r>
                <a:r>
                  <a:rPr lang="en-US" dirty="0"/>
                  <a:t>in D that includes every possible state reachable in </a:t>
                </a:r>
                <a:r>
                  <a:rPr lang="en-US" b="1" i="1" dirty="0"/>
                  <a:t>N </a:t>
                </a:r>
                <a:r>
                  <a:rPr lang="en-US" dirty="0"/>
                  <a:t>from any state in </a:t>
                </a:r>
                <a:r>
                  <a:rPr lang="en-US" b="1" i="1" dirty="0"/>
                  <a:t>s </a:t>
                </a:r>
                <a:r>
                  <a:rPr lang="en-US" dirty="0"/>
                  <a:t>(reading input character </a:t>
                </a:r>
                <a:r>
                  <a:rPr lang="en-US" b="1" i="1" dirty="0"/>
                  <a:t>c</a:t>
                </a:r>
                <a:r>
                  <a:rPr lang="en-US" dirty="0"/>
                  <a:t>, </a:t>
                </a:r>
                <a:r>
                  <a:rPr lang="en-US" b="1" dirty="0"/>
                  <a:t>then </a:t>
                </a:r>
                <a:r>
                  <a:rPr lang="en-US" dirty="0"/>
                  <a:t>following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𝜖</m:t>
                    </m:r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</a:rPr>
                      <m:t>𝑡𝑟𝑎𝑛𝑠𝑖𝑡𝑖𝑜𝑛𝑠</m:t>
                    </m:r>
                  </m:oMath>
                </a14:m>
                <a:r>
                  <a:rPr lang="en-US" dirty="0"/>
                  <a:t>).  </a:t>
                </a: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136" y="695295"/>
                <a:ext cx="4931863" cy="1846659"/>
              </a:xfrm>
              <a:prstGeom prst="rect">
                <a:avLst/>
              </a:prstGeom>
              <a:blipFill rotWithShape="0">
                <a:blip r:embed="rId4"/>
                <a:stretch>
                  <a:fillRect l="-1978" t="-2640" b="-4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1927021" y="5864121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a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684422" y="5944385"/>
            <a:ext cx="825165" cy="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urved Connector 5"/>
          <p:cNvCxnSpPr>
            <a:stCxn id="21" idx="5"/>
            <a:endCxn id="21" idx="6"/>
          </p:cNvCxnSpPr>
          <p:nvPr/>
        </p:nvCxnSpPr>
        <p:spPr>
          <a:xfrm rot="5400000" flipH="1" flipV="1">
            <a:off x="3852957" y="5973148"/>
            <a:ext cx="292947" cy="235421"/>
          </a:xfrm>
          <a:prstGeom prst="curvedConnector4">
            <a:avLst>
              <a:gd name="adj1" fmla="val -119456"/>
              <a:gd name="adj2" fmla="val 197103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279529" y="6292147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3" name="Straight Arrow Connector 32"/>
          <p:cNvCxnSpPr>
            <a:stCxn id="21" idx="0"/>
          </p:cNvCxnSpPr>
          <p:nvPr/>
        </p:nvCxnSpPr>
        <p:spPr>
          <a:xfrm flipV="1">
            <a:off x="3313365" y="4076701"/>
            <a:ext cx="2096835" cy="14533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308287" y="4691890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736187" y="4645964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267200" y="763269"/>
            <a:ext cx="4800600" cy="23503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Transition table for NFA to the left:</a:t>
            </a:r>
          </a:p>
          <a:p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067988"/>
              </p:ext>
            </p:extLst>
          </p:nvPr>
        </p:nvGraphicFramePr>
        <p:xfrm>
          <a:off x="4414538" y="1194499"/>
          <a:ext cx="454392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462"/>
                <a:gridCol w="1347822"/>
                <a:gridCol w="1514642"/>
              </a:tblGrid>
              <a:tr h="3880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State\Char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/>
                </a:tc>
              </a:tr>
              <a:tr h="4388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{2}</a:t>
                      </a:r>
                      <a:endParaRPr lang="en-US" sz="2400" dirty="0"/>
                    </a:p>
                  </a:txBody>
                  <a:tcPr/>
                </a:tc>
              </a:tr>
              <a:tr h="4388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{2,3}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{3}</a:t>
                      </a:r>
                      <a:endParaRPr lang="en-US" sz="2400" dirty="0"/>
                    </a:p>
                  </a:txBody>
                  <a:tcPr/>
                </a:tc>
              </a:tr>
              <a:tr h="4388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{1,3}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{}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608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NFA-&gt;DFA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000" t="16667" r="30000" b="42221"/>
          <a:stretch/>
        </p:blipFill>
        <p:spPr>
          <a:xfrm>
            <a:off x="12032" y="1028700"/>
            <a:ext cx="2780270" cy="19050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1764632" y="973119"/>
            <a:ext cx="457200" cy="25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21832" y="695295"/>
            <a:ext cx="120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INITIAL</a:t>
            </a:r>
          </a:p>
        </p:txBody>
      </p:sp>
      <p:sp>
        <p:nvSpPr>
          <p:cNvPr id="12" name="Freeform 11"/>
          <p:cNvSpPr/>
          <p:nvPr/>
        </p:nvSpPr>
        <p:spPr>
          <a:xfrm>
            <a:off x="1764632" y="1409700"/>
            <a:ext cx="682873" cy="902368"/>
          </a:xfrm>
          <a:custGeom>
            <a:avLst/>
            <a:gdLst>
              <a:gd name="connsiteX0" fmla="*/ 1010653 w 1010653"/>
              <a:gd name="connsiteY0" fmla="*/ 1335505 h 1335505"/>
              <a:gd name="connsiteX1" fmla="*/ 998621 w 1010653"/>
              <a:gd name="connsiteY1" fmla="*/ 1034716 h 1335505"/>
              <a:gd name="connsiteX2" fmla="*/ 986589 w 1010653"/>
              <a:gd name="connsiteY2" fmla="*/ 998621 h 1335505"/>
              <a:gd name="connsiteX3" fmla="*/ 926432 w 1010653"/>
              <a:gd name="connsiteY3" fmla="*/ 878305 h 1335505"/>
              <a:gd name="connsiteX4" fmla="*/ 902368 w 1010653"/>
              <a:gd name="connsiteY4" fmla="*/ 842211 h 1335505"/>
              <a:gd name="connsiteX5" fmla="*/ 866274 w 1010653"/>
              <a:gd name="connsiteY5" fmla="*/ 770021 h 1335505"/>
              <a:gd name="connsiteX6" fmla="*/ 854242 w 1010653"/>
              <a:gd name="connsiteY6" fmla="*/ 733927 h 1335505"/>
              <a:gd name="connsiteX7" fmla="*/ 830179 w 1010653"/>
              <a:gd name="connsiteY7" fmla="*/ 697832 h 1335505"/>
              <a:gd name="connsiteX8" fmla="*/ 818147 w 1010653"/>
              <a:gd name="connsiteY8" fmla="*/ 661737 h 1335505"/>
              <a:gd name="connsiteX9" fmla="*/ 782053 w 1010653"/>
              <a:gd name="connsiteY9" fmla="*/ 625642 h 1335505"/>
              <a:gd name="connsiteX10" fmla="*/ 709863 w 1010653"/>
              <a:gd name="connsiteY10" fmla="*/ 505327 h 1335505"/>
              <a:gd name="connsiteX11" fmla="*/ 673768 w 1010653"/>
              <a:gd name="connsiteY11" fmla="*/ 481263 h 1335505"/>
              <a:gd name="connsiteX12" fmla="*/ 625642 w 1010653"/>
              <a:gd name="connsiteY12" fmla="*/ 421105 h 1335505"/>
              <a:gd name="connsiteX13" fmla="*/ 601579 w 1010653"/>
              <a:gd name="connsiteY13" fmla="*/ 385011 h 1335505"/>
              <a:gd name="connsiteX14" fmla="*/ 565484 w 1010653"/>
              <a:gd name="connsiteY14" fmla="*/ 372979 h 1335505"/>
              <a:gd name="connsiteX15" fmla="*/ 553453 w 1010653"/>
              <a:gd name="connsiteY15" fmla="*/ 336884 h 1335505"/>
              <a:gd name="connsiteX16" fmla="*/ 457200 w 1010653"/>
              <a:gd name="connsiteY16" fmla="*/ 264695 h 1335505"/>
              <a:gd name="connsiteX17" fmla="*/ 421105 w 1010653"/>
              <a:gd name="connsiteY17" fmla="*/ 228600 h 1335505"/>
              <a:gd name="connsiteX18" fmla="*/ 348916 w 1010653"/>
              <a:gd name="connsiteY18" fmla="*/ 180474 h 1335505"/>
              <a:gd name="connsiteX19" fmla="*/ 300789 w 1010653"/>
              <a:gd name="connsiteY19" fmla="*/ 120316 h 1335505"/>
              <a:gd name="connsiteX20" fmla="*/ 264695 w 1010653"/>
              <a:gd name="connsiteY20" fmla="*/ 108284 h 1335505"/>
              <a:gd name="connsiteX21" fmla="*/ 192505 w 1010653"/>
              <a:gd name="connsiteY21" fmla="*/ 72190 h 1335505"/>
              <a:gd name="connsiteX22" fmla="*/ 48126 w 1010653"/>
              <a:gd name="connsiteY22" fmla="*/ 0 h 1335505"/>
              <a:gd name="connsiteX23" fmla="*/ 0 w 1010653"/>
              <a:gd name="connsiteY23" fmla="*/ 0 h 1335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10653" h="1335505">
                <a:moveTo>
                  <a:pt x="1010653" y="1335505"/>
                </a:moveTo>
                <a:cubicBezTo>
                  <a:pt x="1006642" y="1235242"/>
                  <a:pt x="1005770" y="1134804"/>
                  <a:pt x="998621" y="1034716"/>
                </a:cubicBezTo>
                <a:cubicBezTo>
                  <a:pt x="997717" y="1022066"/>
                  <a:pt x="990073" y="1010816"/>
                  <a:pt x="986589" y="998621"/>
                </a:cubicBezTo>
                <a:cubicBezTo>
                  <a:pt x="962782" y="915296"/>
                  <a:pt x="992059" y="976744"/>
                  <a:pt x="926432" y="878305"/>
                </a:cubicBezTo>
                <a:lnTo>
                  <a:pt x="902368" y="842211"/>
                </a:lnTo>
                <a:cubicBezTo>
                  <a:pt x="872131" y="751495"/>
                  <a:pt x="912916" y="863304"/>
                  <a:pt x="866274" y="770021"/>
                </a:cubicBezTo>
                <a:cubicBezTo>
                  <a:pt x="860602" y="758678"/>
                  <a:pt x="859914" y="745270"/>
                  <a:pt x="854242" y="733927"/>
                </a:cubicBezTo>
                <a:cubicBezTo>
                  <a:pt x="847775" y="720993"/>
                  <a:pt x="836646" y="710766"/>
                  <a:pt x="830179" y="697832"/>
                </a:cubicBezTo>
                <a:cubicBezTo>
                  <a:pt x="824507" y="686488"/>
                  <a:pt x="825182" y="672290"/>
                  <a:pt x="818147" y="661737"/>
                </a:cubicBezTo>
                <a:cubicBezTo>
                  <a:pt x="808709" y="647580"/>
                  <a:pt x="791943" y="639488"/>
                  <a:pt x="782053" y="625642"/>
                </a:cubicBezTo>
                <a:cubicBezTo>
                  <a:pt x="755716" y="588770"/>
                  <a:pt x="750748" y="532585"/>
                  <a:pt x="709863" y="505327"/>
                </a:cubicBezTo>
                <a:lnTo>
                  <a:pt x="673768" y="481263"/>
                </a:lnTo>
                <a:cubicBezTo>
                  <a:pt x="599706" y="370171"/>
                  <a:pt x="694217" y="506824"/>
                  <a:pt x="625642" y="421105"/>
                </a:cubicBezTo>
                <a:cubicBezTo>
                  <a:pt x="616609" y="409814"/>
                  <a:pt x="612870" y="394044"/>
                  <a:pt x="601579" y="385011"/>
                </a:cubicBezTo>
                <a:cubicBezTo>
                  <a:pt x="591676" y="377088"/>
                  <a:pt x="577516" y="376990"/>
                  <a:pt x="565484" y="372979"/>
                </a:cubicBezTo>
                <a:cubicBezTo>
                  <a:pt x="561474" y="360947"/>
                  <a:pt x="559978" y="347759"/>
                  <a:pt x="553453" y="336884"/>
                </a:cubicBezTo>
                <a:cubicBezTo>
                  <a:pt x="537447" y="310207"/>
                  <a:pt x="466148" y="273643"/>
                  <a:pt x="457200" y="264695"/>
                </a:cubicBezTo>
                <a:cubicBezTo>
                  <a:pt x="445168" y="252663"/>
                  <a:pt x="434536" y="239046"/>
                  <a:pt x="421105" y="228600"/>
                </a:cubicBezTo>
                <a:cubicBezTo>
                  <a:pt x="398277" y="210845"/>
                  <a:pt x="348916" y="180474"/>
                  <a:pt x="348916" y="180474"/>
                </a:cubicBezTo>
                <a:cubicBezTo>
                  <a:pt x="337985" y="164077"/>
                  <a:pt x="319841" y="131747"/>
                  <a:pt x="300789" y="120316"/>
                </a:cubicBezTo>
                <a:cubicBezTo>
                  <a:pt x="289914" y="113791"/>
                  <a:pt x="276038" y="113956"/>
                  <a:pt x="264695" y="108284"/>
                </a:cubicBezTo>
                <a:cubicBezTo>
                  <a:pt x="171412" y="61642"/>
                  <a:pt x="283221" y="102427"/>
                  <a:pt x="192505" y="72190"/>
                </a:cubicBezTo>
                <a:cubicBezTo>
                  <a:pt x="156005" y="47856"/>
                  <a:pt x="97941" y="0"/>
                  <a:pt x="48126" y="0"/>
                </a:cubicBez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23085" y="1409700"/>
            <a:ext cx="224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/>
              <p:cNvSpPr/>
              <p:nvPr/>
            </p:nvSpPr>
            <p:spPr>
              <a:xfrm>
                <a:off x="371642" y="3465525"/>
                <a:ext cx="1312780" cy="61117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∅</m:t>
                      </m:r>
                    </m:oMath>
                  </m:oMathPara>
                </a14:m>
                <a:endParaRPr lang="en-US" sz="20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42" y="3465525"/>
                <a:ext cx="1312780" cy="611175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/>
          <p:cNvSpPr/>
          <p:nvPr/>
        </p:nvSpPr>
        <p:spPr>
          <a:xfrm>
            <a:off x="2656975" y="34655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{1}</a:t>
            </a:r>
          </a:p>
        </p:txBody>
      </p:sp>
      <p:sp>
        <p:nvSpPr>
          <p:cNvPr id="18" name="Oval 17"/>
          <p:cNvSpPr/>
          <p:nvPr/>
        </p:nvSpPr>
        <p:spPr>
          <a:xfrm>
            <a:off x="5077635" y="3465525"/>
            <a:ext cx="1312780" cy="611175"/>
          </a:xfrm>
          <a:prstGeom prst="ellipse">
            <a:avLst/>
          </a:prstGeom>
          <a:noFill/>
          <a:ln w="25400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{2}</a:t>
            </a:r>
          </a:p>
        </p:txBody>
      </p:sp>
      <p:sp>
        <p:nvSpPr>
          <p:cNvPr id="19" name="Oval 18"/>
          <p:cNvSpPr/>
          <p:nvPr/>
        </p:nvSpPr>
        <p:spPr>
          <a:xfrm>
            <a:off x="7498295" y="3465525"/>
            <a:ext cx="1312780" cy="611175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{1,2}</a:t>
            </a:r>
          </a:p>
        </p:txBody>
      </p:sp>
      <p:sp>
        <p:nvSpPr>
          <p:cNvPr id="20" name="Oval 19"/>
          <p:cNvSpPr/>
          <p:nvPr/>
        </p:nvSpPr>
        <p:spPr>
          <a:xfrm>
            <a:off x="371642" y="5638800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{3}</a:t>
            </a:r>
          </a:p>
        </p:txBody>
      </p:sp>
      <p:sp>
        <p:nvSpPr>
          <p:cNvPr id="22" name="Oval 21"/>
          <p:cNvSpPr/>
          <p:nvPr/>
        </p:nvSpPr>
        <p:spPr>
          <a:xfrm>
            <a:off x="2656975" y="5638799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{1,3}</a:t>
            </a:r>
          </a:p>
        </p:txBody>
      </p:sp>
      <p:sp>
        <p:nvSpPr>
          <p:cNvPr id="23" name="Oval 22"/>
          <p:cNvSpPr/>
          <p:nvPr/>
        </p:nvSpPr>
        <p:spPr>
          <a:xfrm>
            <a:off x="5077635" y="56107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{2,3}</a:t>
            </a:r>
          </a:p>
        </p:txBody>
      </p:sp>
      <p:sp>
        <p:nvSpPr>
          <p:cNvPr id="24" name="Oval 23"/>
          <p:cNvSpPr/>
          <p:nvPr/>
        </p:nvSpPr>
        <p:spPr>
          <a:xfrm>
            <a:off x="7498295" y="5638798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{1,2,3}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3512555" y="5322640"/>
            <a:ext cx="457200" cy="25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969755" y="5044816"/>
            <a:ext cx="120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INITIAL</a:t>
            </a:r>
          </a:p>
        </p:txBody>
      </p:sp>
      <p:sp>
        <p:nvSpPr>
          <p:cNvPr id="21" name="Oval 20"/>
          <p:cNvSpPr/>
          <p:nvPr/>
        </p:nvSpPr>
        <p:spPr>
          <a:xfrm>
            <a:off x="2509587" y="5530095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2509586" y="3356822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7350909" y="3362823"/>
            <a:ext cx="1607555" cy="8285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7350909" y="5530095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/>
          <p:cNvCxnSpPr>
            <a:stCxn id="18" idx="4"/>
            <a:endCxn id="23" idx="0"/>
          </p:cNvCxnSpPr>
          <p:nvPr/>
        </p:nvCxnSpPr>
        <p:spPr>
          <a:xfrm>
            <a:off x="5734025" y="4076700"/>
            <a:ext cx="0" cy="1534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20" idx="7"/>
          </p:cNvCxnSpPr>
          <p:nvPr/>
        </p:nvCxnSpPr>
        <p:spPr>
          <a:xfrm flipH="1">
            <a:off x="1492170" y="3987195"/>
            <a:ext cx="3777717" cy="17411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792302" y="4608315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p:cxnSp>
        <p:nvCxnSpPr>
          <p:cNvPr id="35" name="Straight Arrow Connector 34"/>
          <p:cNvCxnSpPr>
            <a:stCxn id="20" idx="0"/>
            <a:endCxn id="15" idx="4"/>
          </p:cNvCxnSpPr>
          <p:nvPr/>
        </p:nvCxnSpPr>
        <p:spPr>
          <a:xfrm flipV="1">
            <a:off x="1028032" y="4076700"/>
            <a:ext cx="0" cy="1562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54438" y="4495800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4212136" y="695295"/>
                <a:ext cx="4931863" cy="1846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Algorithm:</a:t>
                </a:r>
              </a:p>
              <a:p>
                <a:pPr marL="285750" indent="-342900">
                  <a:buFont typeface="+mj-lt"/>
                  <a:buAutoNum type="arabicPeriod" startAt="4"/>
                </a:pPr>
                <a:r>
                  <a:rPr lang="en-US" dirty="0"/>
                  <a:t>For every state </a:t>
                </a:r>
                <a:r>
                  <a:rPr lang="en-US" b="1" i="1" dirty="0"/>
                  <a:t>s </a:t>
                </a:r>
                <a:r>
                  <a:rPr lang="en-US" dirty="0"/>
                  <a:t>in </a:t>
                </a:r>
                <a:r>
                  <a:rPr lang="en-US" b="1" i="1" dirty="0"/>
                  <a:t>D</a:t>
                </a:r>
                <a:r>
                  <a:rPr lang="en-US" dirty="0"/>
                  <a:t> and input character </a:t>
                </a:r>
                <a:r>
                  <a:rPr lang="en-US" b="1" i="1" dirty="0"/>
                  <a:t>c</a:t>
                </a:r>
                <a:r>
                  <a:rPr lang="en-US" dirty="0"/>
                  <a:t>, draw an arrow from </a:t>
                </a:r>
                <a:r>
                  <a:rPr lang="en-US" b="1" i="1" dirty="0"/>
                  <a:t>s </a:t>
                </a:r>
                <a:r>
                  <a:rPr lang="en-US" dirty="0"/>
                  <a:t>to the state </a:t>
                </a:r>
                <a:r>
                  <a:rPr lang="en-US" b="1" i="1" dirty="0"/>
                  <a:t>s’ </a:t>
                </a:r>
                <a:r>
                  <a:rPr lang="en-US" dirty="0"/>
                  <a:t>in D that includes every possible state reachable in </a:t>
                </a:r>
                <a:r>
                  <a:rPr lang="en-US" b="1" i="1" dirty="0"/>
                  <a:t>N </a:t>
                </a:r>
                <a:r>
                  <a:rPr lang="en-US" dirty="0"/>
                  <a:t>from any state in </a:t>
                </a:r>
                <a:r>
                  <a:rPr lang="en-US" b="1" i="1" dirty="0"/>
                  <a:t>s </a:t>
                </a:r>
                <a:r>
                  <a:rPr lang="en-US" dirty="0"/>
                  <a:t>(reading input character </a:t>
                </a:r>
                <a:r>
                  <a:rPr lang="en-US" b="1" i="1" dirty="0"/>
                  <a:t>c</a:t>
                </a:r>
                <a:r>
                  <a:rPr lang="en-US" dirty="0"/>
                  <a:t>, </a:t>
                </a:r>
                <a:r>
                  <a:rPr lang="en-US" b="1" dirty="0"/>
                  <a:t>then </a:t>
                </a:r>
                <a:r>
                  <a:rPr lang="en-US" dirty="0"/>
                  <a:t>following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𝜖</m:t>
                    </m:r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</a:rPr>
                      <m:t>𝑡𝑟𝑎𝑛𝑠𝑖𝑡𝑖𝑜𝑛𝑠</m:t>
                    </m:r>
                  </m:oMath>
                </a14:m>
                <a:r>
                  <a:rPr lang="en-US" dirty="0"/>
                  <a:t>).  </a:t>
                </a: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136" y="695295"/>
                <a:ext cx="4931863" cy="1846659"/>
              </a:xfrm>
              <a:prstGeom prst="rect">
                <a:avLst/>
              </a:prstGeom>
              <a:blipFill rotWithShape="0">
                <a:blip r:embed="rId4"/>
                <a:stretch>
                  <a:fillRect l="-1978" t="-2640" b="-4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1927021" y="5864121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a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684422" y="5944385"/>
            <a:ext cx="825165" cy="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urved Connector 5"/>
          <p:cNvCxnSpPr>
            <a:stCxn id="21" idx="5"/>
            <a:endCxn id="21" idx="6"/>
          </p:cNvCxnSpPr>
          <p:nvPr/>
        </p:nvCxnSpPr>
        <p:spPr>
          <a:xfrm rot="5400000" flipH="1" flipV="1">
            <a:off x="3852957" y="5973148"/>
            <a:ext cx="292947" cy="235421"/>
          </a:xfrm>
          <a:prstGeom prst="curvedConnector4">
            <a:avLst>
              <a:gd name="adj1" fmla="val -119456"/>
              <a:gd name="adj2" fmla="val 197103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279529" y="6292147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3" name="Straight Arrow Connector 32"/>
          <p:cNvCxnSpPr>
            <a:stCxn id="21" idx="0"/>
          </p:cNvCxnSpPr>
          <p:nvPr/>
        </p:nvCxnSpPr>
        <p:spPr>
          <a:xfrm flipV="1">
            <a:off x="3313365" y="4076701"/>
            <a:ext cx="2096835" cy="14533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308287" y="4691890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736187" y="4645964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267200" y="763269"/>
            <a:ext cx="4800600" cy="23503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Transition table for NFA to the left:</a:t>
            </a:r>
          </a:p>
          <a:p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067988"/>
              </p:ext>
            </p:extLst>
          </p:nvPr>
        </p:nvGraphicFramePr>
        <p:xfrm>
          <a:off x="4414538" y="1194499"/>
          <a:ext cx="454392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462"/>
                <a:gridCol w="1347822"/>
                <a:gridCol w="1514642"/>
              </a:tblGrid>
              <a:tr h="3880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State\Char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/>
                </a:tc>
              </a:tr>
              <a:tr h="4388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{2}</a:t>
                      </a:r>
                      <a:endParaRPr lang="en-US" sz="2400" dirty="0"/>
                    </a:p>
                  </a:txBody>
                  <a:tcPr/>
                </a:tc>
              </a:tr>
              <a:tr h="4388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{2,3}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{3}</a:t>
                      </a:r>
                      <a:endParaRPr lang="en-US" sz="2400" dirty="0"/>
                    </a:p>
                  </a:txBody>
                  <a:tcPr/>
                </a:tc>
              </a:tr>
              <a:tr h="4388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{1,3}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{}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659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NFA-&gt;DFA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000" t="16667" r="30000" b="42221"/>
          <a:stretch/>
        </p:blipFill>
        <p:spPr>
          <a:xfrm>
            <a:off x="12032" y="1028700"/>
            <a:ext cx="2780270" cy="19050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1764632" y="973119"/>
            <a:ext cx="457200" cy="25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21832" y="695295"/>
            <a:ext cx="120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INITIAL</a:t>
            </a:r>
          </a:p>
        </p:txBody>
      </p:sp>
      <p:sp>
        <p:nvSpPr>
          <p:cNvPr id="12" name="Freeform 11"/>
          <p:cNvSpPr/>
          <p:nvPr/>
        </p:nvSpPr>
        <p:spPr>
          <a:xfrm>
            <a:off x="1764632" y="1409700"/>
            <a:ext cx="682873" cy="902368"/>
          </a:xfrm>
          <a:custGeom>
            <a:avLst/>
            <a:gdLst>
              <a:gd name="connsiteX0" fmla="*/ 1010653 w 1010653"/>
              <a:gd name="connsiteY0" fmla="*/ 1335505 h 1335505"/>
              <a:gd name="connsiteX1" fmla="*/ 998621 w 1010653"/>
              <a:gd name="connsiteY1" fmla="*/ 1034716 h 1335505"/>
              <a:gd name="connsiteX2" fmla="*/ 986589 w 1010653"/>
              <a:gd name="connsiteY2" fmla="*/ 998621 h 1335505"/>
              <a:gd name="connsiteX3" fmla="*/ 926432 w 1010653"/>
              <a:gd name="connsiteY3" fmla="*/ 878305 h 1335505"/>
              <a:gd name="connsiteX4" fmla="*/ 902368 w 1010653"/>
              <a:gd name="connsiteY4" fmla="*/ 842211 h 1335505"/>
              <a:gd name="connsiteX5" fmla="*/ 866274 w 1010653"/>
              <a:gd name="connsiteY5" fmla="*/ 770021 h 1335505"/>
              <a:gd name="connsiteX6" fmla="*/ 854242 w 1010653"/>
              <a:gd name="connsiteY6" fmla="*/ 733927 h 1335505"/>
              <a:gd name="connsiteX7" fmla="*/ 830179 w 1010653"/>
              <a:gd name="connsiteY7" fmla="*/ 697832 h 1335505"/>
              <a:gd name="connsiteX8" fmla="*/ 818147 w 1010653"/>
              <a:gd name="connsiteY8" fmla="*/ 661737 h 1335505"/>
              <a:gd name="connsiteX9" fmla="*/ 782053 w 1010653"/>
              <a:gd name="connsiteY9" fmla="*/ 625642 h 1335505"/>
              <a:gd name="connsiteX10" fmla="*/ 709863 w 1010653"/>
              <a:gd name="connsiteY10" fmla="*/ 505327 h 1335505"/>
              <a:gd name="connsiteX11" fmla="*/ 673768 w 1010653"/>
              <a:gd name="connsiteY11" fmla="*/ 481263 h 1335505"/>
              <a:gd name="connsiteX12" fmla="*/ 625642 w 1010653"/>
              <a:gd name="connsiteY12" fmla="*/ 421105 h 1335505"/>
              <a:gd name="connsiteX13" fmla="*/ 601579 w 1010653"/>
              <a:gd name="connsiteY13" fmla="*/ 385011 h 1335505"/>
              <a:gd name="connsiteX14" fmla="*/ 565484 w 1010653"/>
              <a:gd name="connsiteY14" fmla="*/ 372979 h 1335505"/>
              <a:gd name="connsiteX15" fmla="*/ 553453 w 1010653"/>
              <a:gd name="connsiteY15" fmla="*/ 336884 h 1335505"/>
              <a:gd name="connsiteX16" fmla="*/ 457200 w 1010653"/>
              <a:gd name="connsiteY16" fmla="*/ 264695 h 1335505"/>
              <a:gd name="connsiteX17" fmla="*/ 421105 w 1010653"/>
              <a:gd name="connsiteY17" fmla="*/ 228600 h 1335505"/>
              <a:gd name="connsiteX18" fmla="*/ 348916 w 1010653"/>
              <a:gd name="connsiteY18" fmla="*/ 180474 h 1335505"/>
              <a:gd name="connsiteX19" fmla="*/ 300789 w 1010653"/>
              <a:gd name="connsiteY19" fmla="*/ 120316 h 1335505"/>
              <a:gd name="connsiteX20" fmla="*/ 264695 w 1010653"/>
              <a:gd name="connsiteY20" fmla="*/ 108284 h 1335505"/>
              <a:gd name="connsiteX21" fmla="*/ 192505 w 1010653"/>
              <a:gd name="connsiteY21" fmla="*/ 72190 h 1335505"/>
              <a:gd name="connsiteX22" fmla="*/ 48126 w 1010653"/>
              <a:gd name="connsiteY22" fmla="*/ 0 h 1335505"/>
              <a:gd name="connsiteX23" fmla="*/ 0 w 1010653"/>
              <a:gd name="connsiteY23" fmla="*/ 0 h 1335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10653" h="1335505">
                <a:moveTo>
                  <a:pt x="1010653" y="1335505"/>
                </a:moveTo>
                <a:cubicBezTo>
                  <a:pt x="1006642" y="1235242"/>
                  <a:pt x="1005770" y="1134804"/>
                  <a:pt x="998621" y="1034716"/>
                </a:cubicBezTo>
                <a:cubicBezTo>
                  <a:pt x="997717" y="1022066"/>
                  <a:pt x="990073" y="1010816"/>
                  <a:pt x="986589" y="998621"/>
                </a:cubicBezTo>
                <a:cubicBezTo>
                  <a:pt x="962782" y="915296"/>
                  <a:pt x="992059" y="976744"/>
                  <a:pt x="926432" y="878305"/>
                </a:cubicBezTo>
                <a:lnTo>
                  <a:pt x="902368" y="842211"/>
                </a:lnTo>
                <a:cubicBezTo>
                  <a:pt x="872131" y="751495"/>
                  <a:pt x="912916" y="863304"/>
                  <a:pt x="866274" y="770021"/>
                </a:cubicBezTo>
                <a:cubicBezTo>
                  <a:pt x="860602" y="758678"/>
                  <a:pt x="859914" y="745270"/>
                  <a:pt x="854242" y="733927"/>
                </a:cubicBezTo>
                <a:cubicBezTo>
                  <a:pt x="847775" y="720993"/>
                  <a:pt x="836646" y="710766"/>
                  <a:pt x="830179" y="697832"/>
                </a:cubicBezTo>
                <a:cubicBezTo>
                  <a:pt x="824507" y="686488"/>
                  <a:pt x="825182" y="672290"/>
                  <a:pt x="818147" y="661737"/>
                </a:cubicBezTo>
                <a:cubicBezTo>
                  <a:pt x="808709" y="647580"/>
                  <a:pt x="791943" y="639488"/>
                  <a:pt x="782053" y="625642"/>
                </a:cubicBezTo>
                <a:cubicBezTo>
                  <a:pt x="755716" y="588770"/>
                  <a:pt x="750748" y="532585"/>
                  <a:pt x="709863" y="505327"/>
                </a:cubicBezTo>
                <a:lnTo>
                  <a:pt x="673768" y="481263"/>
                </a:lnTo>
                <a:cubicBezTo>
                  <a:pt x="599706" y="370171"/>
                  <a:pt x="694217" y="506824"/>
                  <a:pt x="625642" y="421105"/>
                </a:cubicBezTo>
                <a:cubicBezTo>
                  <a:pt x="616609" y="409814"/>
                  <a:pt x="612870" y="394044"/>
                  <a:pt x="601579" y="385011"/>
                </a:cubicBezTo>
                <a:cubicBezTo>
                  <a:pt x="591676" y="377088"/>
                  <a:pt x="577516" y="376990"/>
                  <a:pt x="565484" y="372979"/>
                </a:cubicBezTo>
                <a:cubicBezTo>
                  <a:pt x="561474" y="360947"/>
                  <a:pt x="559978" y="347759"/>
                  <a:pt x="553453" y="336884"/>
                </a:cubicBezTo>
                <a:cubicBezTo>
                  <a:pt x="537447" y="310207"/>
                  <a:pt x="466148" y="273643"/>
                  <a:pt x="457200" y="264695"/>
                </a:cubicBezTo>
                <a:cubicBezTo>
                  <a:pt x="445168" y="252663"/>
                  <a:pt x="434536" y="239046"/>
                  <a:pt x="421105" y="228600"/>
                </a:cubicBezTo>
                <a:cubicBezTo>
                  <a:pt x="398277" y="210845"/>
                  <a:pt x="348916" y="180474"/>
                  <a:pt x="348916" y="180474"/>
                </a:cubicBezTo>
                <a:cubicBezTo>
                  <a:pt x="337985" y="164077"/>
                  <a:pt x="319841" y="131747"/>
                  <a:pt x="300789" y="120316"/>
                </a:cubicBezTo>
                <a:cubicBezTo>
                  <a:pt x="289914" y="113791"/>
                  <a:pt x="276038" y="113956"/>
                  <a:pt x="264695" y="108284"/>
                </a:cubicBezTo>
                <a:cubicBezTo>
                  <a:pt x="171412" y="61642"/>
                  <a:pt x="283221" y="102427"/>
                  <a:pt x="192505" y="72190"/>
                </a:cubicBezTo>
                <a:cubicBezTo>
                  <a:pt x="156005" y="47856"/>
                  <a:pt x="97941" y="0"/>
                  <a:pt x="48126" y="0"/>
                </a:cubicBez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23085" y="1409700"/>
            <a:ext cx="224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/>
              <p:cNvSpPr/>
              <p:nvPr/>
            </p:nvSpPr>
            <p:spPr>
              <a:xfrm>
                <a:off x="371642" y="3465525"/>
                <a:ext cx="1312780" cy="61117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∅</m:t>
                      </m:r>
                    </m:oMath>
                  </m:oMathPara>
                </a14:m>
                <a:endParaRPr lang="en-US" sz="20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42" y="3465525"/>
                <a:ext cx="1312780" cy="611175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/>
          <p:cNvSpPr/>
          <p:nvPr/>
        </p:nvSpPr>
        <p:spPr>
          <a:xfrm>
            <a:off x="2656975" y="34655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{1}</a:t>
            </a:r>
          </a:p>
        </p:txBody>
      </p:sp>
      <p:sp>
        <p:nvSpPr>
          <p:cNvPr id="18" name="Oval 17"/>
          <p:cNvSpPr/>
          <p:nvPr/>
        </p:nvSpPr>
        <p:spPr>
          <a:xfrm>
            <a:off x="5077635" y="3465525"/>
            <a:ext cx="1312780" cy="611175"/>
          </a:xfrm>
          <a:prstGeom prst="ellipse">
            <a:avLst/>
          </a:prstGeom>
          <a:noFill/>
          <a:ln w="25400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{2}</a:t>
            </a:r>
          </a:p>
        </p:txBody>
      </p:sp>
      <p:sp>
        <p:nvSpPr>
          <p:cNvPr id="19" name="Oval 18"/>
          <p:cNvSpPr/>
          <p:nvPr/>
        </p:nvSpPr>
        <p:spPr>
          <a:xfrm>
            <a:off x="7498295" y="3465525"/>
            <a:ext cx="1312780" cy="611175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{1,2}</a:t>
            </a:r>
          </a:p>
        </p:txBody>
      </p:sp>
      <p:sp>
        <p:nvSpPr>
          <p:cNvPr id="20" name="Oval 19"/>
          <p:cNvSpPr/>
          <p:nvPr/>
        </p:nvSpPr>
        <p:spPr>
          <a:xfrm>
            <a:off x="371642" y="5638800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{3}</a:t>
            </a:r>
          </a:p>
        </p:txBody>
      </p:sp>
      <p:sp>
        <p:nvSpPr>
          <p:cNvPr id="22" name="Oval 21"/>
          <p:cNvSpPr/>
          <p:nvPr/>
        </p:nvSpPr>
        <p:spPr>
          <a:xfrm>
            <a:off x="2656975" y="5638799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{1,3}</a:t>
            </a:r>
          </a:p>
        </p:txBody>
      </p:sp>
      <p:sp>
        <p:nvSpPr>
          <p:cNvPr id="23" name="Oval 22"/>
          <p:cNvSpPr/>
          <p:nvPr/>
        </p:nvSpPr>
        <p:spPr>
          <a:xfrm>
            <a:off x="5077635" y="56107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{2,3}</a:t>
            </a:r>
          </a:p>
        </p:txBody>
      </p:sp>
      <p:sp>
        <p:nvSpPr>
          <p:cNvPr id="24" name="Oval 23"/>
          <p:cNvSpPr/>
          <p:nvPr/>
        </p:nvSpPr>
        <p:spPr>
          <a:xfrm>
            <a:off x="7498295" y="5638798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{1,2,3}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3512555" y="5322640"/>
            <a:ext cx="457200" cy="25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969755" y="5044816"/>
            <a:ext cx="120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INITIAL</a:t>
            </a:r>
          </a:p>
        </p:txBody>
      </p:sp>
      <p:sp>
        <p:nvSpPr>
          <p:cNvPr id="21" name="Oval 20"/>
          <p:cNvSpPr/>
          <p:nvPr/>
        </p:nvSpPr>
        <p:spPr>
          <a:xfrm>
            <a:off x="2509587" y="5530095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2509586" y="3356822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7350909" y="3362823"/>
            <a:ext cx="1607555" cy="8285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7350909" y="5530095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/>
          <p:cNvCxnSpPr>
            <a:stCxn id="18" idx="4"/>
            <a:endCxn id="23" idx="0"/>
          </p:cNvCxnSpPr>
          <p:nvPr/>
        </p:nvCxnSpPr>
        <p:spPr>
          <a:xfrm>
            <a:off x="5734025" y="4076700"/>
            <a:ext cx="0" cy="1534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20" idx="7"/>
          </p:cNvCxnSpPr>
          <p:nvPr/>
        </p:nvCxnSpPr>
        <p:spPr>
          <a:xfrm flipH="1">
            <a:off x="1492170" y="3987195"/>
            <a:ext cx="3777717" cy="17411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792302" y="4608315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p:cxnSp>
        <p:nvCxnSpPr>
          <p:cNvPr id="35" name="Straight Arrow Connector 34"/>
          <p:cNvCxnSpPr>
            <a:stCxn id="20" idx="0"/>
            <a:endCxn id="15" idx="4"/>
          </p:cNvCxnSpPr>
          <p:nvPr/>
        </p:nvCxnSpPr>
        <p:spPr>
          <a:xfrm flipV="1">
            <a:off x="1028032" y="4076700"/>
            <a:ext cx="0" cy="1562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54438" y="4495800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4212136" y="695295"/>
                <a:ext cx="4931863" cy="1846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Algorithm:</a:t>
                </a:r>
              </a:p>
              <a:p>
                <a:pPr marL="285750" indent="-342900">
                  <a:buFont typeface="+mj-lt"/>
                  <a:buAutoNum type="arabicPeriod" startAt="4"/>
                </a:pPr>
                <a:r>
                  <a:rPr lang="en-US" dirty="0"/>
                  <a:t>For every state </a:t>
                </a:r>
                <a:r>
                  <a:rPr lang="en-US" b="1" i="1" dirty="0"/>
                  <a:t>s </a:t>
                </a:r>
                <a:r>
                  <a:rPr lang="en-US" dirty="0"/>
                  <a:t>in </a:t>
                </a:r>
                <a:r>
                  <a:rPr lang="en-US" b="1" i="1" dirty="0"/>
                  <a:t>D</a:t>
                </a:r>
                <a:r>
                  <a:rPr lang="en-US" dirty="0"/>
                  <a:t> and input character </a:t>
                </a:r>
                <a:r>
                  <a:rPr lang="en-US" b="1" i="1" dirty="0"/>
                  <a:t>c</a:t>
                </a:r>
                <a:r>
                  <a:rPr lang="en-US" dirty="0"/>
                  <a:t>, draw an arrow from </a:t>
                </a:r>
                <a:r>
                  <a:rPr lang="en-US" b="1" i="1" dirty="0"/>
                  <a:t>s </a:t>
                </a:r>
                <a:r>
                  <a:rPr lang="en-US" dirty="0"/>
                  <a:t>to the state </a:t>
                </a:r>
                <a:r>
                  <a:rPr lang="en-US" b="1" i="1" dirty="0"/>
                  <a:t>s’ </a:t>
                </a:r>
                <a:r>
                  <a:rPr lang="en-US" dirty="0"/>
                  <a:t>in D that includes every possible state reachable in </a:t>
                </a:r>
                <a:r>
                  <a:rPr lang="en-US" b="1" i="1" dirty="0"/>
                  <a:t>N </a:t>
                </a:r>
                <a:r>
                  <a:rPr lang="en-US" dirty="0"/>
                  <a:t>from any state in </a:t>
                </a:r>
                <a:r>
                  <a:rPr lang="en-US" b="1" i="1" dirty="0"/>
                  <a:t>s </a:t>
                </a:r>
                <a:r>
                  <a:rPr lang="en-US" dirty="0"/>
                  <a:t>(reading input character </a:t>
                </a:r>
                <a:r>
                  <a:rPr lang="en-US" b="1" i="1" dirty="0"/>
                  <a:t>c</a:t>
                </a:r>
                <a:r>
                  <a:rPr lang="en-US" dirty="0"/>
                  <a:t>, </a:t>
                </a:r>
                <a:r>
                  <a:rPr lang="en-US" b="1" dirty="0"/>
                  <a:t>then </a:t>
                </a:r>
                <a:r>
                  <a:rPr lang="en-US" dirty="0"/>
                  <a:t>following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𝜖</m:t>
                    </m:r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</a:rPr>
                      <m:t>𝑡𝑟𝑎𝑛𝑠𝑖𝑡𝑖𝑜𝑛𝑠</m:t>
                    </m:r>
                  </m:oMath>
                </a14:m>
                <a:r>
                  <a:rPr lang="en-US" dirty="0"/>
                  <a:t>).  </a:t>
                </a: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136" y="695295"/>
                <a:ext cx="4931863" cy="1846659"/>
              </a:xfrm>
              <a:prstGeom prst="rect">
                <a:avLst/>
              </a:prstGeom>
              <a:blipFill rotWithShape="0">
                <a:blip r:embed="rId4"/>
                <a:stretch>
                  <a:fillRect l="-1978" t="-2640" b="-4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1927021" y="5864121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a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684422" y="5944385"/>
            <a:ext cx="825165" cy="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urved Connector 5"/>
          <p:cNvCxnSpPr>
            <a:stCxn id="21" idx="5"/>
            <a:endCxn id="21" idx="6"/>
          </p:cNvCxnSpPr>
          <p:nvPr/>
        </p:nvCxnSpPr>
        <p:spPr>
          <a:xfrm rot="5400000" flipH="1" flipV="1">
            <a:off x="3852957" y="5973148"/>
            <a:ext cx="292947" cy="235421"/>
          </a:xfrm>
          <a:prstGeom prst="curvedConnector4">
            <a:avLst>
              <a:gd name="adj1" fmla="val -119456"/>
              <a:gd name="adj2" fmla="val 197103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279529" y="6292147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3" name="Straight Arrow Connector 32"/>
          <p:cNvCxnSpPr>
            <a:stCxn id="21" idx="0"/>
          </p:cNvCxnSpPr>
          <p:nvPr/>
        </p:nvCxnSpPr>
        <p:spPr>
          <a:xfrm flipV="1">
            <a:off x="3313365" y="4076701"/>
            <a:ext cx="2096835" cy="14533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308287" y="4691890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736187" y="4645964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982322" y="4608315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46" name="Straight Arrow Connector 45"/>
          <p:cNvCxnSpPr>
            <a:stCxn id="29" idx="3"/>
            <a:endCxn id="23" idx="7"/>
          </p:cNvCxnSpPr>
          <p:nvPr/>
        </p:nvCxnSpPr>
        <p:spPr>
          <a:xfrm flipH="1">
            <a:off x="6198163" y="4070060"/>
            <a:ext cx="1388167" cy="16301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4267200" y="763269"/>
            <a:ext cx="4800600" cy="23503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Transition table for NFA to the left:</a:t>
            </a:r>
          </a:p>
          <a:p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067988"/>
              </p:ext>
            </p:extLst>
          </p:nvPr>
        </p:nvGraphicFramePr>
        <p:xfrm>
          <a:off x="4414538" y="1194499"/>
          <a:ext cx="454392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462"/>
                <a:gridCol w="1347822"/>
                <a:gridCol w="1514642"/>
              </a:tblGrid>
              <a:tr h="3880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State\Char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/>
                </a:tc>
              </a:tr>
              <a:tr h="4388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{2}</a:t>
                      </a:r>
                      <a:endParaRPr lang="en-US" sz="2400" dirty="0"/>
                    </a:p>
                  </a:txBody>
                  <a:tcPr/>
                </a:tc>
              </a:tr>
              <a:tr h="4388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{2,3}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{3}</a:t>
                      </a:r>
                      <a:endParaRPr lang="en-US" sz="2400" dirty="0"/>
                    </a:p>
                  </a:txBody>
                  <a:tcPr/>
                </a:tc>
              </a:tr>
              <a:tr h="4388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{1,3}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{}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263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NFA-&gt;DFA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000" t="16667" r="30000" b="42221"/>
          <a:stretch/>
        </p:blipFill>
        <p:spPr>
          <a:xfrm>
            <a:off x="12032" y="1028700"/>
            <a:ext cx="2780270" cy="19050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1764632" y="973119"/>
            <a:ext cx="457200" cy="25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21832" y="695295"/>
            <a:ext cx="120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INITIAL</a:t>
            </a:r>
          </a:p>
        </p:txBody>
      </p:sp>
      <p:sp>
        <p:nvSpPr>
          <p:cNvPr id="12" name="Freeform 11"/>
          <p:cNvSpPr/>
          <p:nvPr/>
        </p:nvSpPr>
        <p:spPr>
          <a:xfrm>
            <a:off x="1764632" y="1409700"/>
            <a:ext cx="682873" cy="902368"/>
          </a:xfrm>
          <a:custGeom>
            <a:avLst/>
            <a:gdLst>
              <a:gd name="connsiteX0" fmla="*/ 1010653 w 1010653"/>
              <a:gd name="connsiteY0" fmla="*/ 1335505 h 1335505"/>
              <a:gd name="connsiteX1" fmla="*/ 998621 w 1010653"/>
              <a:gd name="connsiteY1" fmla="*/ 1034716 h 1335505"/>
              <a:gd name="connsiteX2" fmla="*/ 986589 w 1010653"/>
              <a:gd name="connsiteY2" fmla="*/ 998621 h 1335505"/>
              <a:gd name="connsiteX3" fmla="*/ 926432 w 1010653"/>
              <a:gd name="connsiteY3" fmla="*/ 878305 h 1335505"/>
              <a:gd name="connsiteX4" fmla="*/ 902368 w 1010653"/>
              <a:gd name="connsiteY4" fmla="*/ 842211 h 1335505"/>
              <a:gd name="connsiteX5" fmla="*/ 866274 w 1010653"/>
              <a:gd name="connsiteY5" fmla="*/ 770021 h 1335505"/>
              <a:gd name="connsiteX6" fmla="*/ 854242 w 1010653"/>
              <a:gd name="connsiteY6" fmla="*/ 733927 h 1335505"/>
              <a:gd name="connsiteX7" fmla="*/ 830179 w 1010653"/>
              <a:gd name="connsiteY7" fmla="*/ 697832 h 1335505"/>
              <a:gd name="connsiteX8" fmla="*/ 818147 w 1010653"/>
              <a:gd name="connsiteY8" fmla="*/ 661737 h 1335505"/>
              <a:gd name="connsiteX9" fmla="*/ 782053 w 1010653"/>
              <a:gd name="connsiteY9" fmla="*/ 625642 h 1335505"/>
              <a:gd name="connsiteX10" fmla="*/ 709863 w 1010653"/>
              <a:gd name="connsiteY10" fmla="*/ 505327 h 1335505"/>
              <a:gd name="connsiteX11" fmla="*/ 673768 w 1010653"/>
              <a:gd name="connsiteY11" fmla="*/ 481263 h 1335505"/>
              <a:gd name="connsiteX12" fmla="*/ 625642 w 1010653"/>
              <a:gd name="connsiteY12" fmla="*/ 421105 h 1335505"/>
              <a:gd name="connsiteX13" fmla="*/ 601579 w 1010653"/>
              <a:gd name="connsiteY13" fmla="*/ 385011 h 1335505"/>
              <a:gd name="connsiteX14" fmla="*/ 565484 w 1010653"/>
              <a:gd name="connsiteY14" fmla="*/ 372979 h 1335505"/>
              <a:gd name="connsiteX15" fmla="*/ 553453 w 1010653"/>
              <a:gd name="connsiteY15" fmla="*/ 336884 h 1335505"/>
              <a:gd name="connsiteX16" fmla="*/ 457200 w 1010653"/>
              <a:gd name="connsiteY16" fmla="*/ 264695 h 1335505"/>
              <a:gd name="connsiteX17" fmla="*/ 421105 w 1010653"/>
              <a:gd name="connsiteY17" fmla="*/ 228600 h 1335505"/>
              <a:gd name="connsiteX18" fmla="*/ 348916 w 1010653"/>
              <a:gd name="connsiteY18" fmla="*/ 180474 h 1335505"/>
              <a:gd name="connsiteX19" fmla="*/ 300789 w 1010653"/>
              <a:gd name="connsiteY19" fmla="*/ 120316 h 1335505"/>
              <a:gd name="connsiteX20" fmla="*/ 264695 w 1010653"/>
              <a:gd name="connsiteY20" fmla="*/ 108284 h 1335505"/>
              <a:gd name="connsiteX21" fmla="*/ 192505 w 1010653"/>
              <a:gd name="connsiteY21" fmla="*/ 72190 h 1335505"/>
              <a:gd name="connsiteX22" fmla="*/ 48126 w 1010653"/>
              <a:gd name="connsiteY22" fmla="*/ 0 h 1335505"/>
              <a:gd name="connsiteX23" fmla="*/ 0 w 1010653"/>
              <a:gd name="connsiteY23" fmla="*/ 0 h 1335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10653" h="1335505">
                <a:moveTo>
                  <a:pt x="1010653" y="1335505"/>
                </a:moveTo>
                <a:cubicBezTo>
                  <a:pt x="1006642" y="1235242"/>
                  <a:pt x="1005770" y="1134804"/>
                  <a:pt x="998621" y="1034716"/>
                </a:cubicBezTo>
                <a:cubicBezTo>
                  <a:pt x="997717" y="1022066"/>
                  <a:pt x="990073" y="1010816"/>
                  <a:pt x="986589" y="998621"/>
                </a:cubicBezTo>
                <a:cubicBezTo>
                  <a:pt x="962782" y="915296"/>
                  <a:pt x="992059" y="976744"/>
                  <a:pt x="926432" y="878305"/>
                </a:cubicBezTo>
                <a:lnTo>
                  <a:pt x="902368" y="842211"/>
                </a:lnTo>
                <a:cubicBezTo>
                  <a:pt x="872131" y="751495"/>
                  <a:pt x="912916" y="863304"/>
                  <a:pt x="866274" y="770021"/>
                </a:cubicBezTo>
                <a:cubicBezTo>
                  <a:pt x="860602" y="758678"/>
                  <a:pt x="859914" y="745270"/>
                  <a:pt x="854242" y="733927"/>
                </a:cubicBezTo>
                <a:cubicBezTo>
                  <a:pt x="847775" y="720993"/>
                  <a:pt x="836646" y="710766"/>
                  <a:pt x="830179" y="697832"/>
                </a:cubicBezTo>
                <a:cubicBezTo>
                  <a:pt x="824507" y="686488"/>
                  <a:pt x="825182" y="672290"/>
                  <a:pt x="818147" y="661737"/>
                </a:cubicBezTo>
                <a:cubicBezTo>
                  <a:pt x="808709" y="647580"/>
                  <a:pt x="791943" y="639488"/>
                  <a:pt x="782053" y="625642"/>
                </a:cubicBezTo>
                <a:cubicBezTo>
                  <a:pt x="755716" y="588770"/>
                  <a:pt x="750748" y="532585"/>
                  <a:pt x="709863" y="505327"/>
                </a:cubicBezTo>
                <a:lnTo>
                  <a:pt x="673768" y="481263"/>
                </a:lnTo>
                <a:cubicBezTo>
                  <a:pt x="599706" y="370171"/>
                  <a:pt x="694217" y="506824"/>
                  <a:pt x="625642" y="421105"/>
                </a:cubicBezTo>
                <a:cubicBezTo>
                  <a:pt x="616609" y="409814"/>
                  <a:pt x="612870" y="394044"/>
                  <a:pt x="601579" y="385011"/>
                </a:cubicBezTo>
                <a:cubicBezTo>
                  <a:pt x="591676" y="377088"/>
                  <a:pt x="577516" y="376990"/>
                  <a:pt x="565484" y="372979"/>
                </a:cubicBezTo>
                <a:cubicBezTo>
                  <a:pt x="561474" y="360947"/>
                  <a:pt x="559978" y="347759"/>
                  <a:pt x="553453" y="336884"/>
                </a:cubicBezTo>
                <a:cubicBezTo>
                  <a:pt x="537447" y="310207"/>
                  <a:pt x="466148" y="273643"/>
                  <a:pt x="457200" y="264695"/>
                </a:cubicBezTo>
                <a:cubicBezTo>
                  <a:pt x="445168" y="252663"/>
                  <a:pt x="434536" y="239046"/>
                  <a:pt x="421105" y="228600"/>
                </a:cubicBezTo>
                <a:cubicBezTo>
                  <a:pt x="398277" y="210845"/>
                  <a:pt x="348916" y="180474"/>
                  <a:pt x="348916" y="180474"/>
                </a:cubicBezTo>
                <a:cubicBezTo>
                  <a:pt x="337985" y="164077"/>
                  <a:pt x="319841" y="131747"/>
                  <a:pt x="300789" y="120316"/>
                </a:cubicBezTo>
                <a:cubicBezTo>
                  <a:pt x="289914" y="113791"/>
                  <a:pt x="276038" y="113956"/>
                  <a:pt x="264695" y="108284"/>
                </a:cubicBezTo>
                <a:cubicBezTo>
                  <a:pt x="171412" y="61642"/>
                  <a:pt x="283221" y="102427"/>
                  <a:pt x="192505" y="72190"/>
                </a:cubicBezTo>
                <a:cubicBezTo>
                  <a:pt x="156005" y="47856"/>
                  <a:pt x="97941" y="0"/>
                  <a:pt x="48126" y="0"/>
                </a:cubicBez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23085" y="1409700"/>
            <a:ext cx="224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/>
              <p:cNvSpPr/>
              <p:nvPr/>
            </p:nvSpPr>
            <p:spPr>
              <a:xfrm>
                <a:off x="371642" y="3465525"/>
                <a:ext cx="1312780" cy="61117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∅</m:t>
                      </m:r>
                    </m:oMath>
                  </m:oMathPara>
                </a14:m>
                <a:endParaRPr lang="en-US" sz="20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42" y="3465525"/>
                <a:ext cx="1312780" cy="611175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/>
          <p:cNvSpPr/>
          <p:nvPr/>
        </p:nvSpPr>
        <p:spPr>
          <a:xfrm>
            <a:off x="2656975" y="34655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{1}</a:t>
            </a:r>
          </a:p>
        </p:txBody>
      </p:sp>
      <p:sp>
        <p:nvSpPr>
          <p:cNvPr id="18" name="Oval 17"/>
          <p:cNvSpPr/>
          <p:nvPr/>
        </p:nvSpPr>
        <p:spPr>
          <a:xfrm>
            <a:off x="5077635" y="3465525"/>
            <a:ext cx="1312780" cy="611175"/>
          </a:xfrm>
          <a:prstGeom prst="ellipse">
            <a:avLst/>
          </a:prstGeom>
          <a:noFill/>
          <a:ln w="25400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{2}</a:t>
            </a:r>
          </a:p>
        </p:txBody>
      </p:sp>
      <p:sp>
        <p:nvSpPr>
          <p:cNvPr id="19" name="Oval 18"/>
          <p:cNvSpPr/>
          <p:nvPr/>
        </p:nvSpPr>
        <p:spPr>
          <a:xfrm>
            <a:off x="7498295" y="3465525"/>
            <a:ext cx="1312780" cy="611175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{1,2}</a:t>
            </a:r>
          </a:p>
        </p:txBody>
      </p:sp>
      <p:sp>
        <p:nvSpPr>
          <p:cNvPr id="20" name="Oval 19"/>
          <p:cNvSpPr/>
          <p:nvPr/>
        </p:nvSpPr>
        <p:spPr>
          <a:xfrm>
            <a:off x="371642" y="5638800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{3}</a:t>
            </a:r>
          </a:p>
        </p:txBody>
      </p:sp>
      <p:sp>
        <p:nvSpPr>
          <p:cNvPr id="22" name="Oval 21"/>
          <p:cNvSpPr/>
          <p:nvPr/>
        </p:nvSpPr>
        <p:spPr>
          <a:xfrm>
            <a:off x="2656975" y="5638799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{1,3}</a:t>
            </a:r>
          </a:p>
        </p:txBody>
      </p:sp>
      <p:sp>
        <p:nvSpPr>
          <p:cNvPr id="23" name="Oval 22"/>
          <p:cNvSpPr/>
          <p:nvPr/>
        </p:nvSpPr>
        <p:spPr>
          <a:xfrm>
            <a:off x="5077635" y="56107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{2,3}</a:t>
            </a:r>
          </a:p>
        </p:txBody>
      </p:sp>
      <p:sp>
        <p:nvSpPr>
          <p:cNvPr id="24" name="Oval 23"/>
          <p:cNvSpPr/>
          <p:nvPr/>
        </p:nvSpPr>
        <p:spPr>
          <a:xfrm>
            <a:off x="7498295" y="5638798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{1,2,3}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3512555" y="5322640"/>
            <a:ext cx="457200" cy="25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969755" y="5044816"/>
            <a:ext cx="120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INITIAL</a:t>
            </a:r>
          </a:p>
        </p:txBody>
      </p:sp>
      <p:sp>
        <p:nvSpPr>
          <p:cNvPr id="21" name="Oval 20"/>
          <p:cNvSpPr/>
          <p:nvPr/>
        </p:nvSpPr>
        <p:spPr>
          <a:xfrm>
            <a:off x="2509587" y="5530095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2509586" y="3356822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7350909" y="3362823"/>
            <a:ext cx="1607555" cy="8285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7350909" y="5530095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/>
          <p:cNvCxnSpPr>
            <a:stCxn id="18" idx="4"/>
            <a:endCxn id="23" idx="0"/>
          </p:cNvCxnSpPr>
          <p:nvPr/>
        </p:nvCxnSpPr>
        <p:spPr>
          <a:xfrm>
            <a:off x="5734025" y="4076700"/>
            <a:ext cx="0" cy="1534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20" idx="7"/>
          </p:cNvCxnSpPr>
          <p:nvPr/>
        </p:nvCxnSpPr>
        <p:spPr>
          <a:xfrm flipH="1">
            <a:off x="1492170" y="3987195"/>
            <a:ext cx="3777717" cy="17411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792302" y="4608315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p:cxnSp>
        <p:nvCxnSpPr>
          <p:cNvPr id="35" name="Straight Arrow Connector 34"/>
          <p:cNvCxnSpPr>
            <a:stCxn id="20" idx="0"/>
            <a:endCxn id="15" idx="4"/>
          </p:cNvCxnSpPr>
          <p:nvPr/>
        </p:nvCxnSpPr>
        <p:spPr>
          <a:xfrm flipV="1">
            <a:off x="1028032" y="4076700"/>
            <a:ext cx="0" cy="1562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54438" y="4495800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4212136" y="695295"/>
                <a:ext cx="4931863" cy="1846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Algorithm:</a:t>
                </a:r>
              </a:p>
              <a:p>
                <a:pPr marL="285750" indent="-342900">
                  <a:buFont typeface="+mj-lt"/>
                  <a:buAutoNum type="arabicPeriod" startAt="4"/>
                </a:pPr>
                <a:r>
                  <a:rPr lang="en-US" dirty="0"/>
                  <a:t>For every state </a:t>
                </a:r>
                <a:r>
                  <a:rPr lang="en-US" b="1" i="1" dirty="0"/>
                  <a:t>s </a:t>
                </a:r>
                <a:r>
                  <a:rPr lang="en-US" dirty="0"/>
                  <a:t>in </a:t>
                </a:r>
                <a:r>
                  <a:rPr lang="en-US" b="1" i="1" dirty="0"/>
                  <a:t>D</a:t>
                </a:r>
                <a:r>
                  <a:rPr lang="en-US" dirty="0"/>
                  <a:t> and input character </a:t>
                </a:r>
                <a:r>
                  <a:rPr lang="en-US" b="1" i="1" dirty="0"/>
                  <a:t>c</a:t>
                </a:r>
                <a:r>
                  <a:rPr lang="en-US" dirty="0"/>
                  <a:t>, draw an arrow from </a:t>
                </a:r>
                <a:r>
                  <a:rPr lang="en-US" b="1" i="1" dirty="0"/>
                  <a:t>s </a:t>
                </a:r>
                <a:r>
                  <a:rPr lang="en-US" dirty="0"/>
                  <a:t>to the state </a:t>
                </a:r>
                <a:r>
                  <a:rPr lang="en-US" b="1" i="1" dirty="0"/>
                  <a:t>s’ </a:t>
                </a:r>
                <a:r>
                  <a:rPr lang="en-US" dirty="0"/>
                  <a:t>in D that includes every possible state reachable in </a:t>
                </a:r>
                <a:r>
                  <a:rPr lang="en-US" b="1" i="1" dirty="0"/>
                  <a:t>N </a:t>
                </a:r>
                <a:r>
                  <a:rPr lang="en-US" dirty="0"/>
                  <a:t>from any state in </a:t>
                </a:r>
                <a:r>
                  <a:rPr lang="en-US" b="1" i="1" dirty="0"/>
                  <a:t>s </a:t>
                </a:r>
                <a:r>
                  <a:rPr lang="en-US" dirty="0"/>
                  <a:t>(reading input character </a:t>
                </a:r>
                <a:r>
                  <a:rPr lang="en-US" b="1" i="1" dirty="0"/>
                  <a:t>c</a:t>
                </a:r>
                <a:r>
                  <a:rPr lang="en-US" dirty="0"/>
                  <a:t>, </a:t>
                </a:r>
                <a:r>
                  <a:rPr lang="en-US" b="1" dirty="0"/>
                  <a:t>then </a:t>
                </a:r>
                <a:r>
                  <a:rPr lang="en-US" dirty="0"/>
                  <a:t>following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𝜖</m:t>
                    </m:r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</a:rPr>
                      <m:t>𝑡𝑟𝑎𝑛𝑠𝑖𝑡𝑖𝑜𝑛𝑠</m:t>
                    </m:r>
                  </m:oMath>
                </a14:m>
                <a:r>
                  <a:rPr lang="en-US" dirty="0"/>
                  <a:t>).  </a:t>
                </a: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136" y="695295"/>
                <a:ext cx="4931863" cy="1846659"/>
              </a:xfrm>
              <a:prstGeom prst="rect">
                <a:avLst/>
              </a:prstGeom>
              <a:blipFill rotWithShape="0">
                <a:blip r:embed="rId4"/>
                <a:stretch>
                  <a:fillRect l="-1978" t="-2640" b="-4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1927021" y="5864121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a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684422" y="5944385"/>
            <a:ext cx="825165" cy="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urved Connector 5"/>
          <p:cNvCxnSpPr>
            <a:stCxn id="21" idx="5"/>
            <a:endCxn id="21" idx="6"/>
          </p:cNvCxnSpPr>
          <p:nvPr/>
        </p:nvCxnSpPr>
        <p:spPr>
          <a:xfrm rot="5400000" flipH="1" flipV="1">
            <a:off x="3852957" y="5973148"/>
            <a:ext cx="292947" cy="235421"/>
          </a:xfrm>
          <a:prstGeom prst="curvedConnector4">
            <a:avLst>
              <a:gd name="adj1" fmla="val -119456"/>
              <a:gd name="adj2" fmla="val 197103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279529" y="6292147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3" name="Straight Arrow Connector 32"/>
          <p:cNvCxnSpPr>
            <a:stCxn id="21" idx="0"/>
          </p:cNvCxnSpPr>
          <p:nvPr/>
        </p:nvCxnSpPr>
        <p:spPr>
          <a:xfrm flipV="1">
            <a:off x="3313365" y="4076701"/>
            <a:ext cx="2096835" cy="14533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308287" y="4691890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736187" y="4645964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982322" y="4608315"/>
            <a:ext cx="604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a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, b</a:t>
            </a:r>
          </a:p>
        </p:txBody>
      </p:sp>
      <p:cxnSp>
        <p:nvCxnSpPr>
          <p:cNvPr id="46" name="Straight Arrow Connector 45"/>
          <p:cNvCxnSpPr>
            <a:stCxn id="29" idx="3"/>
            <a:endCxn id="23" idx="7"/>
          </p:cNvCxnSpPr>
          <p:nvPr/>
        </p:nvCxnSpPr>
        <p:spPr>
          <a:xfrm flipH="1">
            <a:off x="6198163" y="4070060"/>
            <a:ext cx="1388167" cy="16301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4267200" y="763269"/>
            <a:ext cx="4800600" cy="23503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Transition table for NFA to the left:</a:t>
            </a:r>
          </a:p>
          <a:p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067988"/>
              </p:ext>
            </p:extLst>
          </p:nvPr>
        </p:nvGraphicFramePr>
        <p:xfrm>
          <a:off x="4414538" y="1194499"/>
          <a:ext cx="454392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462"/>
                <a:gridCol w="1347822"/>
                <a:gridCol w="1514642"/>
              </a:tblGrid>
              <a:tr h="3880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State\Char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/>
                </a:tc>
              </a:tr>
              <a:tr h="4388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{2}</a:t>
                      </a:r>
                      <a:endParaRPr lang="en-US" sz="2400" dirty="0"/>
                    </a:p>
                  </a:txBody>
                  <a:tcPr/>
                </a:tc>
              </a:tr>
              <a:tr h="4388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{2,3}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{3}</a:t>
                      </a:r>
                      <a:endParaRPr lang="en-US" sz="2400" dirty="0"/>
                    </a:p>
                  </a:txBody>
                  <a:tcPr/>
                </a:tc>
              </a:tr>
              <a:tr h="4388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{1,3}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{}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577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Finite Automata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 finite automaton </a:t>
                </a:r>
                <a:r>
                  <a:rPr lang="en-US" b="1" i="1" dirty="0" smtClean="0"/>
                  <a:t>A </a:t>
                </a:r>
                <a:r>
                  <a:rPr lang="en-US" dirty="0" smtClean="0"/>
                  <a:t>consists of</a:t>
                </a:r>
              </a:p>
              <a:p>
                <a:pPr lvl="1"/>
                <a:r>
                  <a:rPr lang="en-US" dirty="0" smtClean="0"/>
                  <a:t>A finite set of </a:t>
                </a:r>
                <a:r>
                  <a:rPr lang="en-US" i="1" dirty="0" smtClean="0">
                    <a:solidFill>
                      <a:srgbClr val="C00000"/>
                    </a:solidFill>
                  </a:rPr>
                  <a:t>states </a:t>
                </a:r>
                <a:r>
                  <a:rPr lang="en-US" dirty="0" smtClean="0"/>
                  <a:t>S</a:t>
                </a:r>
                <a:endParaRPr lang="en-US" i="1" dirty="0" smtClean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 smtClean="0"/>
                  <a:t>A set of </a:t>
                </a:r>
                <a:r>
                  <a:rPr lang="en-US" i="1" dirty="0" smtClean="0">
                    <a:solidFill>
                      <a:srgbClr val="C00000"/>
                    </a:solidFill>
                  </a:rPr>
                  <a:t>labels</a:t>
                </a:r>
                <a:r>
                  <a:rPr lang="en-US" dirty="0" smtClean="0"/>
                  <a:t> (drawn from some alphabet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Σ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A finite set of </a:t>
                </a:r>
                <a:r>
                  <a:rPr lang="en-US" i="1" dirty="0" smtClean="0">
                    <a:solidFill>
                      <a:srgbClr val="C00000"/>
                    </a:solidFill>
                  </a:rPr>
                  <a:t>labeled transitions </a:t>
                </a:r>
                <a:r>
                  <a:rPr lang="en-US" dirty="0" smtClean="0"/>
                  <a:t>between states</a:t>
                </a:r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When specifying a finite automaton, we also often declare</a:t>
                </a:r>
              </a:p>
              <a:p>
                <a:pPr lvl="1"/>
                <a:r>
                  <a:rPr lang="en-US" dirty="0" smtClean="0"/>
                  <a:t>A set of </a:t>
                </a:r>
                <a:r>
                  <a:rPr lang="en-US" i="1" dirty="0" smtClean="0">
                    <a:solidFill>
                      <a:srgbClr val="C00000"/>
                    </a:solidFill>
                  </a:rPr>
                  <a:t>initial states </a:t>
                </a:r>
                <a:r>
                  <a:rPr lang="en-US" dirty="0" smtClean="0"/>
                  <a:t>INITIAL</a:t>
                </a:r>
                <a:endParaRPr lang="en-US" b="1" i="1" dirty="0" smtClean="0"/>
              </a:p>
              <a:p>
                <a:pPr lvl="1"/>
                <a:r>
                  <a:rPr lang="en-US" dirty="0" smtClean="0"/>
                  <a:t>A set of </a:t>
                </a:r>
                <a:r>
                  <a:rPr lang="en-US" i="1" dirty="0" smtClean="0">
                    <a:solidFill>
                      <a:srgbClr val="C00000"/>
                    </a:solidFill>
                  </a:rPr>
                  <a:t>final states </a:t>
                </a:r>
                <a:r>
                  <a:rPr lang="en-US" dirty="0" smtClean="0"/>
                  <a:t>FINAL</a:t>
                </a:r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FINAL states indicate </a:t>
                </a:r>
                <a:r>
                  <a:rPr lang="en-US" i="1" dirty="0" smtClean="0">
                    <a:solidFill>
                      <a:srgbClr val="C00000"/>
                    </a:solidFill>
                  </a:rPr>
                  <a:t>acceptance </a:t>
                </a:r>
                <a:r>
                  <a:rPr lang="en-US" dirty="0" smtClean="0"/>
                  <a:t>of a particular string </a:t>
                </a:r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63" t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8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NFA-&gt;DFA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000" t="16667" r="30000" b="42221"/>
          <a:stretch/>
        </p:blipFill>
        <p:spPr>
          <a:xfrm>
            <a:off x="12032" y="1028700"/>
            <a:ext cx="2780270" cy="19050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1764632" y="973119"/>
            <a:ext cx="457200" cy="25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21832" y="695295"/>
            <a:ext cx="120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INITIAL</a:t>
            </a:r>
          </a:p>
        </p:txBody>
      </p:sp>
      <p:sp>
        <p:nvSpPr>
          <p:cNvPr id="12" name="Freeform 11"/>
          <p:cNvSpPr/>
          <p:nvPr/>
        </p:nvSpPr>
        <p:spPr>
          <a:xfrm>
            <a:off x="1764632" y="1409700"/>
            <a:ext cx="682873" cy="902368"/>
          </a:xfrm>
          <a:custGeom>
            <a:avLst/>
            <a:gdLst>
              <a:gd name="connsiteX0" fmla="*/ 1010653 w 1010653"/>
              <a:gd name="connsiteY0" fmla="*/ 1335505 h 1335505"/>
              <a:gd name="connsiteX1" fmla="*/ 998621 w 1010653"/>
              <a:gd name="connsiteY1" fmla="*/ 1034716 h 1335505"/>
              <a:gd name="connsiteX2" fmla="*/ 986589 w 1010653"/>
              <a:gd name="connsiteY2" fmla="*/ 998621 h 1335505"/>
              <a:gd name="connsiteX3" fmla="*/ 926432 w 1010653"/>
              <a:gd name="connsiteY3" fmla="*/ 878305 h 1335505"/>
              <a:gd name="connsiteX4" fmla="*/ 902368 w 1010653"/>
              <a:gd name="connsiteY4" fmla="*/ 842211 h 1335505"/>
              <a:gd name="connsiteX5" fmla="*/ 866274 w 1010653"/>
              <a:gd name="connsiteY5" fmla="*/ 770021 h 1335505"/>
              <a:gd name="connsiteX6" fmla="*/ 854242 w 1010653"/>
              <a:gd name="connsiteY6" fmla="*/ 733927 h 1335505"/>
              <a:gd name="connsiteX7" fmla="*/ 830179 w 1010653"/>
              <a:gd name="connsiteY7" fmla="*/ 697832 h 1335505"/>
              <a:gd name="connsiteX8" fmla="*/ 818147 w 1010653"/>
              <a:gd name="connsiteY8" fmla="*/ 661737 h 1335505"/>
              <a:gd name="connsiteX9" fmla="*/ 782053 w 1010653"/>
              <a:gd name="connsiteY9" fmla="*/ 625642 h 1335505"/>
              <a:gd name="connsiteX10" fmla="*/ 709863 w 1010653"/>
              <a:gd name="connsiteY10" fmla="*/ 505327 h 1335505"/>
              <a:gd name="connsiteX11" fmla="*/ 673768 w 1010653"/>
              <a:gd name="connsiteY11" fmla="*/ 481263 h 1335505"/>
              <a:gd name="connsiteX12" fmla="*/ 625642 w 1010653"/>
              <a:gd name="connsiteY12" fmla="*/ 421105 h 1335505"/>
              <a:gd name="connsiteX13" fmla="*/ 601579 w 1010653"/>
              <a:gd name="connsiteY13" fmla="*/ 385011 h 1335505"/>
              <a:gd name="connsiteX14" fmla="*/ 565484 w 1010653"/>
              <a:gd name="connsiteY14" fmla="*/ 372979 h 1335505"/>
              <a:gd name="connsiteX15" fmla="*/ 553453 w 1010653"/>
              <a:gd name="connsiteY15" fmla="*/ 336884 h 1335505"/>
              <a:gd name="connsiteX16" fmla="*/ 457200 w 1010653"/>
              <a:gd name="connsiteY16" fmla="*/ 264695 h 1335505"/>
              <a:gd name="connsiteX17" fmla="*/ 421105 w 1010653"/>
              <a:gd name="connsiteY17" fmla="*/ 228600 h 1335505"/>
              <a:gd name="connsiteX18" fmla="*/ 348916 w 1010653"/>
              <a:gd name="connsiteY18" fmla="*/ 180474 h 1335505"/>
              <a:gd name="connsiteX19" fmla="*/ 300789 w 1010653"/>
              <a:gd name="connsiteY19" fmla="*/ 120316 h 1335505"/>
              <a:gd name="connsiteX20" fmla="*/ 264695 w 1010653"/>
              <a:gd name="connsiteY20" fmla="*/ 108284 h 1335505"/>
              <a:gd name="connsiteX21" fmla="*/ 192505 w 1010653"/>
              <a:gd name="connsiteY21" fmla="*/ 72190 h 1335505"/>
              <a:gd name="connsiteX22" fmla="*/ 48126 w 1010653"/>
              <a:gd name="connsiteY22" fmla="*/ 0 h 1335505"/>
              <a:gd name="connsiteX23" fmla="*/ 0 w 1010653"/>
              <a:gd name="connsiteY23" fmla="*/ 0 h 1335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10653" h="1335505">
                <a:moveTo>
                  <a:pt x="1010653" y="1335505"/>
                </a:moveTo>
                <a:cubicBezTo>
                  <a:pt x="1006642" y="1235242"/>
                  <a:pt x="1005770" y="1134804"/>
                  <a:pt x="998621" y="1034716"/>
                </a:cubicBezTo>
                <a:cubicBezTo>
                  <a:pt x="997717" y="1022066"/>
                  <a:pt x="990073" y="1010816"/>
                  <a:pt x="986589" y="998621"/>
                </a:cubicBezTo>
                <a:cubicBezTo>
                  <a:pt x="962782" y="915296"/>
                  <a:pt x="992059" y="976744"/>
                  <a:pt x="926432" y="878305"/>
                </a:cubicBezTo>
                <a:lnTo>
                  <a:pt x="902368" y="842211"/>
                </a:lnTo>
                <a:cubicBezTo>
                  <a:pt x="872131" y="751495"/>
                  <a:pt x="912916" y="863304"/>
                  <a:pt x="866274" y="770021"/>
                </a:cubicBezTo>
                <a:cubicBezTo>
                  <a:pt x="860602" y="758678"/>
                  <a:pt x="859914" y="745270"/>
                  <a:pt x="854242" y="733927"/>
                </a:cubicBezTo>
                <a:cubicBezTo>
                  <a:pt x="847775" y="720993"/>
                  <a:pt x="836646" y="710766"/>
                  <a:pt x="830179" y="697832"/>
                </a:cubicBezTo>
                <a:cubicBezTo>
                  <a:pt x="824507" y="686488"/>
                  <a:pt x="825182" y="672290"/>
                  <a:pt x="818147" y="661737"/>
                </a:cubicBezTo>
                <a:cubicBezTo>
                  <a:pt x="808709" y="647580"/>
                  <a:pt x="791943" y="639488"/>
                  <a:pt x="782053" y="625642"/>
                </a:cubicBezTo>
                <a:cubicBezTo>
                  <a:pt x="755716" y="588770"/>
                  <a:pt x="750748" y="532585"/>
                  <a:pt x="709863" y="505327"/>
                </a:cubicBezTo>
                <a:lnTo>
                  <a:pt x="673768" y="481263"/>
                </a:lnTo>
                <a:cubicBezTo>
                  <a:pt x="599706" y="370171"/>
                  <a:pt x="694217" y="506824"/>
                  <a:pt x="625642" y="421105"/>
                </a:cubicBezTo>
                <a:cubicBezTo>
                  <a:pt x="616609" y="409814"/>
                  <a:pt x="612870" y="394044"/>
                  <a:pt x="601579" y="385011"/>
                </a:cubicBezTo>
                <a:cubicBezTo>
                  <a:pt x="591676" y="377088"/>
                  <a:pt x="577516" y="376990"/>
                  <a:pt x="565484" y="372979"/>
                </a:cubicBezTo>
                <a:cubicBezTo>
                  <a:pt x="561474" y="360947"/>
                  <a:pt x="559978" y="347759"/>
                  <a:pt x="553453" y="336884"/>
                </a:cubicBezTo>
                <a:cubicBezTo>
                  <a:pt x="537447" y="310207"/>
                  <a:pt x="466148" y="273643"/>
                  <a:pt x="457200" y="264695"/>
                </a:cubicBezTo>
                <a:cubicBezTo>
                  <a:pt x="445168" y="252663"/>
                  <a:pt x="434536" y="239046"/>
                  <a:pt x="421105" y="228600"/>
                </a:cubicBezTo>
                <a:cubicBezTo>
                  <a:pt x="398277" y="210845"/>
                  <a:pt x="348916" y="180474"/>
                  <a:pt x="348916" y="180474"/>
                </a:cubicBezTo>
                <a:cubicBezTo>
                  <a:pt x="337985" y="164077"/>
                  <a:pt x="319841" y="131747"/>
                  <a:pt x="300789" y="120316"/>
                </a:cubicBezTo>
                <a:cubicBezTo>
                  <a:pt x="289914" y="113791"/>
                  <a:pt x="276038" y="113956"/>
                  <a:pt x="264695" y="108284"/>
                </a:cubicBezTo>
                <a:cubicBezTo>
                  <a:pt x="171412" y="61642"/>
                  <a:pt x="283221" y="102427"/>
                  <a:pt x="192505" y="72190"/>
                </a:cubicBezTo>
                <a:cubicBezTo>
                  <a:pt x="156005" y="47856"/>
                  <a:pt x="97941" y="0"/>
                  <a:pt x="48126" y="0"/>
                </a:cubicBez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23085" y="1409700"/>
            <a:ext cx="224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/>
              <p:cNvSpPr/>
              <p:nvPr/>
            </p:nvSpPr>
            <p:spPr>
              <a:xfrm>
                <a:off x="371642" y="3465525"/>
                <a:ext cx="1312780" cy="61117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∅</m:t>
                      </m:r>
                    </m:oMath>
                  </m:oMathPara>
                </a14:m>
                <a:endParaRPr lang="en-US" sz="20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42" y="3465525"/>
                <a:ext cx="1312780" cy="611175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/>
          <p:cNvSpPr/>
          <p:nvPr/>
        </p:nvSpPr>
        <p:spPr>
          <a:xfrm>
            <a:off x="2656975" y="34655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{1}</a:t>
            </a:r>
          </a:p>
        </p:txBody>
      </p:sp>
      <p:sp>
        <p:nvSpPr>
          <p:cNvPr id="18" name="Oval 17"/>
          <p:cNvSpPr/>
          <p:nvPr/>
        </p:nvSpPr>
        <p:spPr>
          <a:xfrm>
            <a:off x="5077635" y="3465525"/>
            <a:ext cx="1312780" cy="611175"/>
          </a:xfrm>
          <a:prstGeom prst="ellipse">
            <a:avLst/>
          </a:prstGeom>
          <a:noFill/>
          <a:ln w="25400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{2}</a:t>
            </a:r>
          </a:p>
        </p:txBody>
      </p:sp>
      <p:sp>
        <p:nvSpPr>
          <p:cNvPr id="19" name="Oval 18"/>
          <p:cNvSpPr/>
          <p:nvPr/>
        </p:nvSpPr>
        <p:spPr>
          <a:xfrm>
            <a:off x="7498295" y="34655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{1,2}</a:t>
            </a:r>
          </a:p>
        </p:txBody>
      </p:sp>
      <p:sp>
        <p:nvSpPr>
          <p:cNvPr id="20" name="Oval 19"/>
          <p:cNvSpPr/>
          <p:nvPr/>
        </p:nvSpPr>
        <p:spPr>
          <a:xfrm>
            <a:off x="371642" y="5638800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{3}</a:t>
            </a:r>
          </a:p>
        </p:txBody>
      </p:sp>
      <p:sp>
        <p:nvSpPr>
          <p:cNvPr id="22" name="Oval 21"/>
          <p:cNvSpPr/>
          <p:nvPr/>
        </p:nvSpPr>
        <p:spPr>
          <a:xfrm>
            <a:off x="2656975" y="5638799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{1,3}</a:t>
            </a:r>
          </a:p>
        </p:txBody>
      </p:sp>
      <p:sp>
        <p:nvSpPr>
          <p:cNvPr id="23" name="Oval 22"/>
          <p:cNvSpPr/>
          <p:nvPr/>
        </p:nvSpPr>
        <p:spPr>
          <a:xfrm>
            <a:off x="5077635" y="56107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{2,3}</a:t>
            </a:r>
          </a:p>
        </p:txBody>
      </p:sp>
      <p:sp>
        <p:nvSpPr>
          <p:cNvPr id="24" name="Oval 23"/>
          <p:cNvSpPr/>
          <p:nvPr/>
        </p:nvSpPr>
        <p:spPr>
          <a:xfrm>
            <a:off x="7498295" y="5638798"/>
            <a:ext cx="1312780" cy="611175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{1,2,3}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3512555" y="5322640"/>
            <a:ext cx="457200" cy="25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969755" y="5044816"/>
            <a:ext cx="120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INITIAL</a:t>
            </a:r>
          </a:p>
        </p:txBody>
      </p:sp>
      <p:sp>
        <p:nvSpPr>
          <p:cNvPr id="21" name="Oval 20"/>
          <p:cNvSpPr/>
          <p:nvPr/>
        </p:nvSpPr>
        <p:spPr>
          <a:xfrm>
            <a:off x="2509587" y="5530095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2509586" y="3356822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7350909" y="3362823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7350909" y="5530095"/>
            <a:ext cx="1607555" cy="8285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/>
          <p:cNvCxnSpPr>
            <a:stCxn id="18" idx="4"/>
            <a:endCxn id="23" idx="0"/>
          </p:cNvCxnSpPr>
          <p:nvPr/>
        </p:nvCxnSpPr>
        <p:spPr>
          <a:xfrm>
            <a:off x="5734025" y="4076700"/>
            <a:ext cx="0" cy="1534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20" idx="7"/>
          </p:cNvCxnSpPr>
          <p:nvPr/>
        </p:nvCxnSpPr>
        <p:spPr>
          <a:xfrm flipH="1">
            <a:off x="1492170" y="3987195"/>
            <a:ext cx="3777717" cy="17411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792302" y="4608315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p:cxnSp>
        <p:nvCxnSpPr>
          <p:cNvPr id="35" name="Straight Arrow Connector 34"/>
          <p:cNvCxnSpPr>
            <a:stCxn id="20" idx="0"/>
            <a:endCxn id="15" idx="4"/>
          </p:cNvCxnSpPr>
          <p:nvPr/>
        </p:nvCxnSpPr>
        <p:spPr>
          <a:xfrm flipV="1">
            <a:off x="1028032" y="4076700"/>
            <a:ext cx="0" cy="1562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54438" y="4495800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4212136" y="695295"/>
                <a:ext cx="4931863" cy="1846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Algorithm:</a:t>
                </a:r>
              </a:p>
              <a:p>
                <a:pPr marL="285750" indent="-342900">
                  <a:buFont typeface="+mj-lt"/>
                  <a:buAutoNum type="arabicPeriod" startAt="4"/>
                </a:pPr>
                <a:r>
                  <a:rPr lang="en-US" dirty="0"/>
                  <a:t>For every state </a:t>
                </a:r>
                <a:r>
                  <a:rPr lang="en-US" b="1" i="1" dirty="0"/>
                  <a:t>s </a:t>
                </a:r>
                <a:r>
                  <a:rPr lang="en-US" dirty="0"/>
                  <a:t>in </a:t>
                </a:r>
                <a:r>
                  <a:rPr lang="en-US" b="1" i="1" dirty="0"/>
                  <a:t>D</a:t>
                </a:r>
                <a:r>
                  <a:rPr lang="en-US" dirty="0"/>
                  <a:t> and input character </a:t>
                </a:r>
                <a:r>
                  <a:rPr lang="en-US" b="1" i="1" dirty="0"/>
                  <a:t>c</a:t>
                </a:r>
                <a:r>
                  <a:rPr lang="en-US" dirty="0"/>
                  <a:t>, draw an arrow from </a:t>
                </a:r>
                <a:r>
                  <a:rPr lang="en-US" b="1" i="1" dirty="0"/>
                  <a:t>s </a:t>
                </a:r>
                <a:r>
                  <a:rPr lang="en-US" dirty="0"/>
                  <a:t>to the state </a:t>
                </a:r>
                <a:r>
                  <a:rPr lang="en-US" b="1" i="1" dirty="0"/>
                  <a:t>s’ </a:t>
                </a:r>
                <a:r>
                  <a:rPr lang="en-US" dirty="0"/>
                  <a:t>in D that includes every possible state reachable in </a:t>
                </a:r>
                <a:r>
                  <a:rPr lang="en-US" b="1" i="1" dirty="0"/>
                  <a:t>N </a:t>
                </a:r>
                <a:r>
                  <a:rPr lang="en-US" dirty="0"/>
                  <a:t>from any state in </a:t>
                </a:r>
                <a:r>
                  <a:rPr lang="en-US" b="1" i="1" dirty="0"/>
                  <a:t>s </a:t>
                </a:r>
                <a:r>
                  <a:rPr lang="en-US" dirty="0"/>
                  <a:t>(reading input character </a:t>
                </a:r>
                <a:r>
                  <a:rPr lang="en-US" b="1" i="1" dirty="0"/>
                  <a:t>c</a:t>
                </a:r>
                <a:r>
                  <a:rPr lang="en-US" dirty="0"/>
                  <a:t>, </a:t>
                </a:r>
                <a:r>
                  <a:rPr lang="en-US" b="1" dirty="0"/>
                  <a:t>then </a:t>
                </a:r>
                <a:r>
                  <a:rPr lang="en-US" dirty="0"/>
                  <a:t>following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𝜖</m:t>
                    </m:r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</a:rPr>
                      <m:t>𝑡𝑟𝑎𝑛𝑠𝑖𝑡𝑖𝑜𝑛𝑠</m:t>
                    </m:r>
                  </m:oMath>
                </a14:m>
                <a:r>
                  <a:rPr lang="en-US" dirty="0"/>
                  <a:t>).  </a:t>
                </a: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136" y="695295"/>
                <a:ext cx="4931863" cy="1846659"/>
              </a:xfrm>
              <a:prstGeom prst="rect">
                <a:avLst/>
              </a:prstGeom>
              <a:blipFill rotWithShape="0">
                <a:blip r:embed="rId4"/>
                <a:stretch>
                  <a:fillRect l="-1978" t="-2640" b="-4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1927021" y="5864121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a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684422" y="5944385"/>
            <a:ext cx="825165" cy="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urved Connector 5"/>
          <p:cNvCxnSpPr>
            <a:stCxn id="21" idx="5"/>
            <a:endCxn id="21" idx="6"/>
          </p:cNvCxnSpPr>
          <p:nvPr/>
        </p:nvCxnSpPr>
        <p:spPr>
          <a:xfrm rot="5400000" flipH="1" flipV="1">
            <a:off x="3852957" y="5973148"/>
            <a:ext cx="292947" cy="235421"/>
          </a:xfrm>
          <a:prstGeom prst="curvedConnector4">
            <a:avLst>
              <a:gd name="adj1" fmla="val -119456"/>
              <a:gd name="adj2" fmla="val 197103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279529" y="6292147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3" name="Straight Arrow Connector 32"/>
          <p:cNvCxnSpPr>
            <a:stCxn id="21" idx="0"/>
          </p:cNvCxnSpPr>
          <p:nvPr/>
        </p:nvCxnSpPr>
        <p:spPr>
          <a:xfrm flipV="1">
            <a:off x="3313365" y="4076701"/>
            <a:ext cx="2096835" cy="14533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308287" y="4691890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736187" y="4645964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982322" y="4608315"/>
            <a:ext cx="604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a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, b</a:t>
            </a:r>
          </a:p>
        </p:txBody>
      </p:sp>
      <p:cxnSp>
        <p:nvCxnSpPr>
          <p:cNvPr id="46" name="Straight Arrow Connector 45"/>
          <p:cNvCxnSpPr>
            <a:stCxn id="29" idx="3"/>
            <a:endCxn id="23" idx="7"/>
          </p:cNvCxnSpPr>
          <p:nvPr/>
        </p:nvCxnSpPr>
        <p:spPr>
          <a:xfrm flipH="1">
            <a:off x="6198163" y="4070060"/>
            <a:ext cx="1388167" cy="16301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4267200" y="763269"/>
            <a:ext cx="4800600" cy="23503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Transition table for NFA to the left:</a:t>
            </a:r>
          </a:p>
          <a:p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067988"/>
              </p:ext>
            </p:extLst>
          </p:nvPr>
        </p:nvGraphicFramePr>
        <p:xfrm>
          <a:off x="4414538" y="1194499"/>
          <a:ext cx="454392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462"/>
                <a:gridCol w="1347822"/>
                <a:gridCol w="1514642"/>
              </a:tblGrid>
              <a:tr h="3880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State\Char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/>
                </a:tc>
              </a:tr>
              <a:tr h="4388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{2}</a:t>
                      </a:r>
                      <a:endParaRPr lang="en-US" sz="2400" dirty="0"/>
                    </a:p>
                  </a:txBody>
                  <a:tcPr/>
                </a:tc>
              </a:tr>
              <a:tr h="4388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{2,3}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{3}</a:t>
                      </a:r>
                      <a:endParaRPr lang="en-US" sz="2400" dirty="0"/>
                    </a:p>
                  </a:txBody>
                  <a:tcPr/>
                </a:tc>
              </a:tr>
              <a:tr h="4388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{1,3}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{}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641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NFA-&gt;DFA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000" t="16667" r="30000" b="42221"/>
          <a:stretch/>
        </p:blipFill>
        <p:spPr>
          <a:xfrm>
            <a:off x="12032" y="1028700"/>
            <a:ext cx="2780270" cy="19050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1764632" y="973119"/>
            <a:ext cx="457200" cy="25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21832" y="695295"/>
            <a:ext cx="120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INITIAL</a:t>
            </a:r>
          </a:p>
        </p:txBody>
      </p:sp>
      <p:sp>
        <p:nvSpPr>
          <p:cNvPr id="12" name="Freeform 11"/>
          <p:cNvSpPr/>
          <p:nvPr/>
        </p:nvSpPr>
        <p:spPr>
          <a:xfrm>
            <a:off x="1764632" y="1409700"/>
            <a:ext cx="682873" cy="902368"/>
          </a:xfrm>
          <a:custGeom>
            <a:avLst/>
            <a:gdLst>
              <a:gd name="connsiteX0" fmla="*/ 1010653 w 1010653"/>
              <a:gd name="connsiteY0" fmla="*/ 1335505 h 1335505"/>
              <a:gd name="connsiteX1" fmla="*/ 998621 w 1010653"/>
              <a:gd name="connsiteY1" fmla="*/ 1034716 h 1335505"/>
              <a:gd name="connsiteX2" fmla="*/ 986589 w 1010653"/>
              <a:gd name="connsiteY2" fmla="*/ 998621 h 1335505"/>
              <a:gd name="connsiteX3" fmla="*/ 926432 w 1010653"/>
              <a:gd name="connsiteY3" fmla="*/ 878305 h 1335505"/>
              <a:gd name="connsiteX4" fmla="*/ 902368 w 1010653"/>
              <a:gd name="connsiteY4" fmla="*/ 842211 h 1335505"/>
              <a:gd name="connsiteX5" fmla="*/ 866274 w 1010653"/>
              <a:gd name="connsiteY5" fmla="*/ 770021 h 1335505"/>
              <a:gd name="connsiteX6" fmla="*/ 854242 w 1010653"/>
              <a:gd name="connsiteY6" fmla="*/ 733927 h 1335505"/>
              <a:gd name="connsiteX7" fmla="*/ 830179 w 1010653"/>
              <a:gd name="connsiteY7" fmla="*/ 697832 h 1335505"/>
              <a:gd name="connsiteX8" fmla="*/ 818147 w 1010653"/>
              <a:gd name="connsiteY8" fmla="*/ 661737 h 1335505"/>
              <a:gd name="connsiteX9" fmla="*/ 782053 w 1010653"/>
              <a:gd name="connsiteY9" fmla="*/ 625642 h 1335505"/>
              <a:gd name="connsiteX10" fmla="*/ 709863 w 1010653"/>
              <a:gd name="connsiteY10" fmla="*/ 505327 h 1335505"/>
              <a:gd name="connsiteX11" fmla="*/ 673768 w 1010653"/>
              <a:gd name="connsiteY11" fmla="*/ 481263 h 1335505"/>
              <a:gd name="connsiteX12" fmla="*/ 625642 w 1010653"/>
              <a:gd name="connsiteY12" fmla="*/ 421105 h 1335505"/>
              <a:gd name="connsiteX13" fmla="*/ 601579 w 1010653"/>
              <a:gd name="connsiteY13" fmla="*/ 385011 h 1335505"/>
              <a:gd name="connsiteX14" fmla="*/ 565484 w 1010653"/>
              <a:gd name="connsiteY14" fmla="*/ 372979 h 1335505"/>
              <a:gd name="connsiteX15" fmla="*/ 553453 w 1010653"/>
              <a:gd name="connsiteY15" fmla="*/ 336884 h 1335505"/>
              <a:gd name="connsiteX16" fmla="*/ 457200 w 1010653"/>
              <a:gd name="connsiteY16" fmla="*/ 264695 h 1335505"/>
              <a:gd name="connsiteX17" fmla="*/ 421105 w 1010653"/>
              <a:gd name="connsiteY17" fmla="*/ 228600 h 1335505"/>
              <a:gd name="connsiteX18" fmla="*/ 348916 w 1010653"/>
              <a:gd name="connsiteY18" fmla="*/ 180474 h 1335505"/>
              <a:gd name="connsiteX19" fmla="*/ 300789 w 1010653"/>
              <a:gd name="connsiteY19" fmla="*/ 120316 h 1335505"/>
              <a:gd name="connsiteX20" fmla="*/ 264695 w 1010653"/>
              <a:gd name="connsiteY20" fmla="*/ 108284 h 1335505"/>
              <a:gd name="connsiteX21" fmla="*/ 192505 w 1010653"/>
              <a:gd name="connsiteY21" fmla="*/ 72190 h 1335505"/>
              <a:gd name="connsiteX22" fmla="*/ 48126 w 1010653"/>
              <a:gd name="connsiteY22" fmla="*/ 0 h 1335505"/>
              <a:gd name="connsiteX23" fmla="*/ 0 w 1010653"/>
              <a:gd name="connsiteY23" fmla="*/ 0 h 1335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10653" h="1335505">
                <a:moveTo>
                  <a:pt x="1010653" y="1335505"/>
                </a:moveTo>
                <a:cubicBezTo>
                  <a:pt x="1006642" y="1235242"/>
                  <a:pt x="1005770" y="1134804"/>
                  <a:pt x="998621" y="1034716"/>
                </a:cubicBezTo>
                <a:cubicBezTo>
                  <a:pt x="997717" y="1022066"/>
                  <a:pt x="990073" y="1010816"/>
                  <a:pt x="986589" y="998621"/>
                </a:cubicBezTo>
                <a:cubicBezTo>
                  <a:pt x="962782" y="915296"/>
                  <a:pt x="992059" y="976744"/>
                  <a:pt x="926432" y="878305"/>
                </a:cubicBezTo>
                <a:lnTo>
                  <a:pt x="902368" y="842211"/>
                </a:lnTo>
                <a:cubicBezTo>
                  <a:pt x="872131" y="751495"/>
                  <a:pt x="912916" y="863304"/>
                  <a:pt x="866274" y="770021"/>
                </a:cubicBezTo>
                <a:cubicBezTo>
                  <a:pt x="860602" y="758678"/>
                  <a:pt x="859914" y="745270"/>
                  <a:pt x="854242" y="733927"/>
                </a:cubicBezTo>
                <a:cubicBezTo>
                  <a:pt x="847775" y="720993"/>
                  <a:pt x="836646" y="710766"/>
                  <a:pt x="830179" y="697832"/>
                </a:cubicBezTo>
                <a:cubicBezTo>
                  <a:pt x="824507" y="686488"/>
                  <a:pt x="825182" y="672290"/>
                  <a:pt x="818147" y="661737"/>
                </a:cubicBezTo>
                <a:cubicBezTo>
                  <a:pt x="808709" y="647580"/>
                  <a:pt x="791943" y="639488"/>
                  <a:pt x="782053" y="625642"/>
                </a:cubicBezTo>
                <a:cubicBezTo>
                  <a:pt x="755716" y="588770"/>
                  <a:pt x="750748" y="532585"/>
                  <a:pt x="709863" y="505327"/>
                </a:cubicBezTo>
                <a:lnTo>
                  <a:pt x="673768" y="481263"/>
                </a:lnTo>
                <a:cubicBezTo>
                  <a:pt x="599706" y="370171"/>
                  <a:pt x="694217" y="506824"/>
                  <a:pt x="625642" y="421105"/>
                </a:cubicBezTo>
                <a:cubicBezTo>
                  <a:pt x="616609" y="409814"/>
                  <a:pt x="612870" y="394044"/>
                  <a:pt x="601579" y="385011"/>
                </a:cubicBezTo>
                <a:cubicBezTo>
                  <a:pt x="591676" y="377088"/>
                  <a:pt x="577516" y="376990"/>
                  <a:pt x="565484" y="372979"/>
                </a:cubicBezTo>
                <a:cubicBezTo>
                  <a:pt x="561474" y="360947"/>
                  <a:pt x="559978" y="347759"/>
                  <a:pt x="553453" y="336884"/>
                </a:cubicBezTo>
                <a:cubicBezTo>
                  <a:pt x="537447" y="310207"/>
                  <a:pt x="466148" y="273643"/>
                  <a:pt x="457200" y="264695"/>
                </a:cubicBezTo>
                <a:cubicBezTo>
                  <a:pt x="445168" y="252663"/>
                  <a:pt x="434536" y="239046"/>
                  <a:pt x="421105" y="228600"/>
                </a:cubicBezTo>
                <a:cubicBezTo>
                  <a:pt x="398277" y="210845"/>
                  <a:pt x="348916" y="180474"/>
                  <a:pt x="348916" y="180474"/>
                </a:cubicBezTo>
                <a:cubicBezTo>
                  <a:pt x="337985" y="164077"/>
                  <a:pt x="319841" y="131747"/>
                  <a:pt x="300789" y="120316"/>
                </a:cubicBezTo>
                <a:cubicBezTo>
                  <a:pt x="289914" y="113791"/>
                  <a:pt x="276038" y="113956"/>
                  <a:pt x="264695" y="108284"/>
                </a:cubicBezTo>
                <a:cubicBezTo>
                  <a:pt x="171412" y="61642"/>
                  <a:pt x="283221" y="102427"/>
                  <a:pt x="192505" y="72190"/>
                </a:cubicBezTo>
                <a:cubicBezTo>
                  <a:pt x="156005" y="47856"/>
                  <a:pt x="97941" y="0"/>
                  <a:pt x="48126" y="0"/>
                </a:cubicBez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23085" y="1409700"/>
            <a:ext cx="224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/>
              <p:cNvSpPr/>
              <p:nvPr/>
            </p:nvSpPr>
            <p:spPr>
              <a:xfrm>
                <a:off x="371642" y="3465525"/>
                <a:ext cx="1312780" cy="61117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∅</m:t>
                      </m:r>
                    </m:oMath>
                  </m:oMathPara>
                </a14:m>
                <a:endParaRPr lang="en-US" sz="20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42" y="3465525"/>
                <a:ext cx="1312780" cy="611175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/>
          <p:cNvSpPr/>
          <p:nvPr/>
        </p:nvSpPr>
        <p:spPr>
          <a:xfrm>
            <a:off x="2656975" y="34655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{1}</a:t>
            </a:r>
          </a:p>
        </p:txBody>
      </p:sp>
      <p:sp>
        <p:nvSpPr>
          <p:cNvPr id="18" name="Oval 17"/>
          <p:cNvSpPr/>
          <p:nvPr/>
        </p:nvSpPr>
        <p:spPr>
          <a:xfrm>
            <a:off x="5077635" y="3465525"/>
            <a:ext cx="1312780" cy="611175"/>
          </a:xfrm>
          <a:prstGeom prst="ellipse">
            <a:avLst/>
          </a:prstGeom>
          <a:noFill/>
          <a:ln w="25400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{2}</a:t>
            </a:r>
          </a:p>
        </p:txBody>
      </p:sp>
      <p:sp>
        <p:nvSpPr>
          <p:cNvPr id="19" name="Oval 18"/>
          <p:cNvSpPr/>
          <p:nvPr/>
        </p:nvSpPr>
        <p:spPr>
          <a:xfrm>
            <a:off x="7498295" y="34655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{1,2}</a:t>
            </a:r>
          </a:p>
        </p:txBody>
      </p:sp>
      <p:sp>
        <p:nvSpPr>
          <p:cNvPr id="20" name="Oval 19"/>
          <p:cNvSpPr/>
          <p:nvPr/>
        </p:nvSpPr>
        <p:spPr>
          <a:xfrm>
            <a:off x="371642" y="5638800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{3}</a:t>
            </a:r>
          </a:p>
        </p:txBody>
      </p:sp>
      <p:sp>
        <p:nvSpPr>
          <p:cNvPr id="22" name="Oval 21"/>
          <p:cNvSpPr/>
          <p:nvPr/>
        </p:nvSpPr>
        <p:spPr>
          <a:xfrm>
            <a:off x="2656975" y="5638799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{1,3}</a:t>
            </a:r>
          </a:p>
        </p:txBody>
      </p:sp>
      <p:sp>
        <p:nvSpPr>
          <p:cNvPr id="23" name="Oval 22"/>
          <p:cNvSpPr/>
          <p:nvPr/>
        </p:nvSpPr>
        <p:spPr>
          <a:xfrm>
            <a:off x="5077635" y="56107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{2,3}</a:t>
            </a:r>
          </a:p>
        </p:txBody>
      </p:sp>
      <p:sp>
        <p:nvSpPr>
          <p:cNvPr id="24" name="Oval 23"/>
          <p:cNvSpPr/>
          <p:nvPr/>
        </p:nvSpPr>
        <p:spPr>
          <a:xfrm>
            <a:off x="7498295" y="5638798"/>
            <a:ext cx="1312780" cy="611175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{1,2,3}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3512555" y="5322640"/>
            <a:ext cx="457200" cy="25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969755" y="5044816"/>
            <a:ext cx="120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INITIAL</a:t>
            </a:r>
          </a:p>
        </p:txBody>
      </p:sp>
      <p:sp>
        <p:nvSpPr>
          <p:cNvPr id="21" name="Oval 20"/>
          <p:cNvSpPr/>
          <p:nvPr/>
        </p:nvSpPr>
        <p:spPr>
          <a:xfrm>
            <a:off x="2509587" y="5530095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2509586" y="3356822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7350909" y="3362823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7350909" y="5530095"/>
            <a:ext cx="1607555" cy="8285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/>
          <p:cNvCxnSpPr>
            <a:stCxn id="18" idx="4"/>
            <a:endCxn id="23" idx="0"/>
          </p:cNvCxnSpPr>
          <p:nvPr/>
        </p:nvCxnSpPr>
        <p:spPr>
          <a:xfrm>
            <a:off x="5734025" y="4076700"/>
            <a:ext cx="0" cy="1534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20" idx="7"/>
          </p:cNvCxnSpPr>
          <p:nvPr/>
        </p:nvCxnSpPr>
        <p:spPr>
          <a:xfrm flipH="1">
            <a:off x="1492170" y="3987195"/>
            <a:ext cx="3777717" cy="17411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792302" y="4608315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p:cxnSp>
        <p:nvCxnSpPr>
          <p:cNvPr id="35" name="Straight Arrow Connector 34"/>
          <p:cNvCxnSpPr>
            <a:stCxn id="20" idx="0"/>
            <a:endCxn id="15" idx="4"/>
          </p:cNvCxnSpPr>
          <p:nvPr/>
        </p:nvCxnSpPr>
        <p:spPr>
          <a:xfrm flipV="1">
            <a:off x="1028032" y="4076700"/>
            <a:ext cx="0" cy="1562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54438" y="4495800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4212136" y="695295"/>
                <a:ext cx="4931863" cy="1846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Algorithm:</a:t>
                </a:r>
              </a:p>
              <a:p>
                <a:pPr marL="285750" indent="-342900">
                  <a:buFont typeface="+mj-lt"/>
                  <a:buAutoNum type="arabicPeriod" startAt="4"/>
                </a:pPr>
                <a:r>
                  <a:rPr lang="en-US" dirty="0"/>
                  <a:t>For every state </a:t>
                </a:r>
                <a:r>
                  <a:rPr lang="en-US" b="1" i="1" dirty="0"/>
                  <a:t>s </a:t>
                </a:r>
                <a:r>
                  <a:rPr lang="en-US" dirty="0"/>
                  <a:t>in </a:t>
                </a:r>
                <a:r>
                  <a:rPr lang="en-US" b="1" i="1" dirty="0"/>
                  <a:t>D</a:t>
                </a:r>
                <a:r>
                  <a:rPr lang="en-US" dirty="0"/>
                  <a:t> and input character </a:t>
                </a:r>
                <a:r>
                  <a:rPr lang="en-US" b="1" i="1" dirty="0"/>
                  <a:t>c</a:t>
                </a:r>
                <a:r>
                  <a:rPr lang="en-US" dirty="0"/>
                  <a:t>, draw an arrow from </a:t>
                </a:r>
                <a:r>
                  <a:rPr lang="en-US" b="1" i="1" dirty="0"/>
                  <a:t>s </a:t>
                </a:r>
                <a:r>
                  <a:rPr lang="en-US" dirty="0"/>
                  <a:t>to the state </a:t>
                </a:r>
                <a:r>
                  <a:rPr lang="en-US" b="1" i="1" dirty="0"/>
                  <a:t>s’ </a:t>
                </a:r>
                <a:r>
                  <a:rPr lang="en-US" dirty="0"/>
                  <a:t>in D that includes every possible state reachable in </a:t>
                </a:r>
                <a:r>
                  <a:rPr lang="en-US" b="1" i="1" dirty="0"/>
                  <a:t>N </a:t>
                </a:r>
                <a:r>
                  <a:rPr lang="en-US" dirty="0"/>
                  <a:t>from any state in </a:t>
                </a:r>
                <a:r>
                  <a:rPr lang="en-US" b="1" i="1" dirty="0"/>
                  <a:t>s </a:t>
                </a:r>
                <a:r>
                  <a:rPr lang="en-US" dirty="0"/>
                  <a:t>(reading input character </a:t>
                </a:r>
                <a:r>
                  <a:rPr lang="en-US" b="1" i="1" dirty="0"/>
                  <a:t>c</a:t>
                </a:r>
                <a:r>
                  <a:rPr lang="en-US" dirty="0"/>
                  <a:t>, </a:t>
                </a:r>
                <a:r>
                  <a:rPr lang="en-US" b="1" dirty="0"/>
                  <a:t>then </a:t>
                </a:r>
                <a:r>
                  <a:rPr lang="en-US" dirty="0"/>
                  <a:t>following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𝜖</m:t>
                    </m:r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</a:rPr>
                      <m:t>𝑡𝑟𝑎𝑛𝑠𝑖𝑡𝑖𝑜𝑛𝑠</m:t>
                    </m:r>
                  </m:oMath>
                </a14:m>
                <a:r>
                  <a:rPr lang="en-US" dirty="0"/>
                  <a:t>).  </a:t>
                </a: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136" y="695295"/>
                <a:ext cx="4931863" cy="1846659"/>
              </a:xfrm>
              <a:prstGeom prst="rect">
                <a:avLst/>
              </a:prstGeom>
              <a:blipFill rotWithShape="0">
                <a:blip r:embed="rId4"/>
                <a:stretch>
                  <a:fillRect l="-1978" t="-2640" b="-4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1927021" y="5864121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a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684422" y="5944385"/>
            <a:ext cx="825165" cy="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urved Connector 5"/>
          <p:cNvCxnSpPr>
            <a:stCxn id="21" idx="5"/>
            <a:endCxn id="21" idx="6"/>
          </p:cNvCxnSpPr>
          <p:nvPr/>
        </p:nvCxnSpPr>
        <p:spPr>
          <a:xfrm rot="5400000" flipH="1" flipV="1">
            <a:off x="3852957" y="5973148"/>
            <a:ext cx="292947" cy="235421"/>
          </a:xfrm>
          <a:prstGeom prst="curvedConnector4">
            <a:avLst>
              <a:gd name="adj1" fmla="val -119456"/>
              <a:gd name="adj2" fmla="val 197103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279529" y="6292147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3" name="Straight Arrow Connector 32"/>
          <p:cNvCxnSpPr>
            <a:stCxn id="21" idx="0"/>
          </p:cNvCxnSpPr>
          <p:nvPr/>
        </p:nvCxnSpPr>
        <p:spPr>
          <a:xfrm flipV="1">
            <a:off x="3313365" y="4076701"/>
            <a:ext cx="2096835" cy="14533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308287" y="4691890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736187" y="4645964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982322" y="4608315"/>
            <a:ext cx="604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a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, b</a:t>
            </a:r>
          </a:p>
        </p:txBody>
      </p:sp>
      <p:cxnSp>
        <p:nvCxnSpPr>
          <p:cNvPr id="46" name="Straight Arrow Connector 45"/>
          <p:cNvCxnSpPr>
            <a:stCxn id="29" idx="3"/>
            <a:endCxn id="23" idx="7"/>
          </p:cNvCxnSpPr>
          <p:nvPr/>
        </p:nvCxnSpPr>
        <p:spPr>
          <a:xfrm flipH="1">
            <a:off x="6198163" y="4070060"/>
            <a:ext cx="1388167" cy="16301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/>
          <p:cNvCxnSpPr>
            <a:stCxn id="30" idx="0"/>
            <a:endCxn id="30" idx="1"/>
          </p:cNvCxnSpPr>
          <p:nvPr/>
        </p:nvCxnSpPr>
        <p:spPr>
          <a:xfrm rot="16200000" flipH="1" flipV="1">
            <a:off x="7809837" y="5306587"/>
            <a:ext cx="121343" cy="568357"/>
          </a:xfrm>
          <a:prstGeom prst="curvedConnector3">
            <a:avLst>
              <a:gd name="adj1" fmla="val -188392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747982" y="4934730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267200" y="763269"/>
            <a:ext cx="4800600" cy="23503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Transition table for NFA to the left:</a:t>
            </a:r>
          </a:p>
          <a:p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067988"/>
              </p:ext>
            </p:extLst>
          </p:nvPr>
        </p:nvGraphicFramePr>
        <p:xfrm>
          <a:off x="4414538" y="1194499"/>
          <a:ext cx="454392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462"/>
                <a:gridCol w="1347822"/>
                <a:gridCol w="1514642"/>
              </a:tblGrid>
              <a:tr h="3880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State\Char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/>
                </a:tc>
              </a:tr>
              <a:tr h="4388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{2}</a:t>
                      </a:r>
                      <a:endParaRPr lang="en-US" sz="2400" dirty="0"/>
                    </a:p>
                  </a:txBody>
                  <a:tcPr/>
                </a:tc>
              </a:tr>
              <a:tr h="4388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{2,3}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{3}</a:t>
                      </a:r>
                      <a:endParaRPr lang="en-US" sz="2400" dirty="0"/>
                    </a:p>
                  </a:txBody>
                  <a:tcPr/>
                </a:tc>
              </a:tr>
              <a:tr h="4388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{1,3}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{}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4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NFA-&gt;DFA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000" t="16667" r="30000" b="42221"/>
          <a:stretch/>
        </p:blipFill>
        <p:spPr>
          <a:xfrm>
            <a:off x="12032" y="1028700"/>
            <a:ext cx="2780270" cy="19050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1764632" y="973119"/>
            <a:ext cx="457200" cy="25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21832" y="695295"/>
            <a:ext cx="120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INITIAL</a:t>
            </a:r>
          </a:p>
        </p:txBody>
      </p:sp>
      <p:sp>
        <p:nvSpPr>
          <p:cNvPr id="12" name="Freeform 11"/>
          <p:cNvSpPr/>
          <p:nvPr/>
        </p:nvSpPr>
        <p:spPr>
          <a:xfrm>
            <a:off x="1764632" y="1409700"/>
            <a:ext cx="682873" cy="902368"/>
          </a:xfrm>
          <a:custGeom>
            <a:avLst/>
            <a:gdLst>
              <a:gd name="connsiteX0" fmla="*/ 1010653 w 1010653"/>
              <a:gd name="connsiteY0" fmla="*/ 1335505 h 1335505"/>
              <a:gd name="connsiteX1" fmla="*/ 998621 w 1010653"/>
              <a:gd name="connsiteY1" fmla="*/ 1034716 h 1335505"/>
              <a:gd name="connsiteX2" fmla="*/ 986589 w 1010653"/>
              <a:gd name="connsiteY2" fmla="*/ 998621 h 1335505"/>
              <a:gd name="connsiteX3" fmla="*/ 926432 w 1010653"/>
              <a:gd name="connsiteY3" fmla="*/ 878305 h 1335505"/>
              <a:gd name="connsiteX4" fmla="*/ 902368 w 1010653"/>
              <a:gd name="connsiteY4" fmla="*/ 842211 h 1335505"/>
              <a:gd name="connsiteX5" fmla="*/ 866274 w 1010653"/>
              <a:gd name="connsiteY5" fmla="*/ 770021 h 1335505"/>
              <a:gd name="connsiteX6" fmla="*/ 854242 w 1010653"/>
              <a:gd name="connsiteY6" fmla="*/ 733927 h 1335505"/>
              <a:gd name="connsiteX7" fmla="*/ 830179 w 1010653"/>
              <a:gd name="connsiteY7" fmla="*/ 697832 h 1335505"/>
              <a:gd name="connsiteX8" fmla="*/ 818147 w 1010653"/>
              <a:gd name="connsiteY8" fmla="*/ 661737 h 1335505"/>
              <a:gd name="connsiteX9" fmla="*/ 782053 w 1010653"/>
              <a:gd name="connsiteY9" fmla="*/ 625642 h 1335505"/>
              <a:gd name="connsiteX10" fmla="*/ 709863 w 1010653"/>
              <a:gd name="connsiteY10" fmla="*/ 505327 h 1335505"/>
              <a:gd name="connsiteX11" fmla="*/ 673768 w 1010653"/>
              <a:gd name="connsiteY11" fmla="*/ 481263 h 1335505"/>
              <a:gd name="connsiteX12" fmla="*/ 625642 w 1010653"/>
              <a:gd name="connsiteY12" fmla="*/ 421105 h 1335505"/>
              <a:gd name="connsiteX13" fmla="*/ 601579 w 1010653"/>
              <a:gd name="connsiteY13" fmla="*/ 385011 h 1335505"/>
              <a:gd name="connsiteX14" fmla="*/ 565484 w 1010653"/>
              <a:gd name="connsiteY14" fmla="*/ 372979 h 1335505"/>
              <a:gd name="connsiteX15" fmla="*/ 553453 w 1010653"/>
              <a:gd name="connsiteY15" fmla="*/ 336884 h 1335505"/>
              <a:gd name="connsiteX16" fmla="*/ 457200 w 1010653"/>
              <a:gd name="connsiteY16" fmla="*/ 264695 h 1335505"/>
              <a:gd name="connsiteX17" fmla="*/ 421105 w 1010653"/>
              <a:gd name="connsiteY17" fmla="*/ 228600 h 1335505"/>
              <a:gd name="connsiteX18" fmla="*/ 348916 w 1010653"/>
              <a:gd name="connsiteY18" fmla="*/ 180474 h 1335505"/>
              <a:gd name="connsiteX19" fmla="*/ 300789 w 1010653"/>
              <a:gd name="connsiteY19" fmla="*/ 120316 h 1335505"/>
              <a:gd name="connsiteX20" fmla="*/ 264695 w 1010653"/>
              <a:gd name="connsiteY20" fmla="*/ 108284 h 1335505"/>
              <a:gd name="connsiteX21" fmla="*/ 192505 w 1010653"/>
              <a:gd name="connsiteY21" fmla="*/ 72190 h 1335505"/>
              <a:gd name="connsiteX22" fmla="*/ 48126 w 1010653"/>
              <a:gd name="connsiteY22" fmla="*/ 0 h 1335505"/>
              <a:gd name="connsiteX23" fmla="*/ 0 w 1010653"/>
              <a:gd name="connsiteY23" fmla="*/ 0 h 1335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10653" h="1335505">
                <a:moveTo>
                  <a:pt x="1010653" y="1335505"/>
                </a:moveTo>
                <a:cubicBezTo>
                  <a:pt x="1006642" y="1235242"/>
                  <a:pt x="1005770" y="1134804"/>
                  <a:pt x="998621" y="1034716"/>
                </a:cubicBezTo>
                <a:cubicBezTo>
                  <a:pt x="997717" y="1022066"/>
                  <a:pt x="990073" y="1010816"/>
                  <a:pt x="986589" y="998621"/>
                </a:cubicBezTo>
                <a:cubicBezTo>
                  <a:pt x="962782" y="915296"/>
                  <a:pt x="992059" y="976744"/>
                  <a:pt x="926432" y="878305"/>
                </a:cubicBezTo>
                <a:lnTo>
                  <a:pt x="902368" y="842211"/>
                </a:lnTo>
                <a:cubicBezTo>
                  <a:pt x="872131" y="751495"/>
                  <a:pt x="912916" y="863304"/>
                  <a:pt x="866274" y="770021"/>
                </a:cubicBezTo>
                <a:cubicBezTo>
                  <a:pt x="860602" y="758678"/>
                  <a:pt x="859914" y="745270"/>
                  <a:pt x="854242" y="733927"/>
                </a:cubicBezTo>
                <a:cubicBezTo>
                  <a:pt x="847775" y="720993"/>
                  <a:pt x="836646" y="710766"/>
                  <a:pt x="830179" y="697832"/>
                </a:cubicBezTo>
                <a:cubicBezTo>
                  <a:pt x="824507" y="686488"/>
                  <a:pt x="825182" y="672290"/>
                  <a:pt x="818147" y="661737"/>
                </a:cubicBezTo>
                <a:cubicBezTo>
                  <a:pt x="808709" y="647580"/>
                  <a:pt x="791943" y="639488"/>
                  <a:pt x="782053" y="625642"/>
                </a:cubicBezTo>
                <a:cubicBezTo>
                  <a:pt x="755716" y="588770"/>
                  <a:pt x="750748" y="532585"/>
                  <a:pt x="709863" y="505327"/>
                </a:cubicBezTo>
                <a:lnTo>
                  <a:pt x="673768" y="481263"/>
                </a:lnTo>
                <a:cubicBezTo>
                  <a:pt x="599706" y="370171"/>
                  <a:pt x="694217" y="506824"/>
                  <a:pt x="625642" y="421105"/>
                </a:cubicBezTo>
                <a:cubicBezTo>
                  <a:pt x="616609" y="409814"/>
                  <a:pt x="612870" y="394044"/>
                  <a:pt x="601579" y="385011"/>
                </a:cubicBezTo>
                <a:cubicBezTo>
                  <a:pt x="591676" y="377088"/>
                  <a:pt x="577516" y="376990"/>
                  <a:pt x="565484" y="372979"/>
                </a:cubicBezTo>
                <a:cubicBezTo>
                  <a:pt x="561474" y="360947"/>
                  <a:pt x="559978" y="347759"/>
                  <a:pt x="553453" y="336884"/>
                </a:cubicBezTo>
                <a:cubicBezTo>
                  <a:pt x="537447" y="310207"/>
                  <a:pt x="466148" y="273643"/>
                  <a:pt x="457200" y="264695"/>
                </a:cubicBezTo>
                <a:cubicBezTo>
                  <a:pt x="445168" y="252663"/>
                  <a:pt x="434536" y="239046"/>
                  <a:pt x="421105" y="228600"/>
                </a:cubicBezTo>
                <a:cubicBezTo>
                  <a:pt x="398277" y="210845"/>
                  <a:pt x="348916" y="180474"/>
                  <a:pt x="348916" y="180474"/>
                </a:cubicBezTo>
                <a:cubicBezTo>
                  <a:pt x="337985" y="164077"/>
                  <a:pt x="319841" y="131747"/>
                  <a:pt x="300789" y="120316"/>
                </a:cubicBezTo>
                <a:cubicBezTo>
                  <a:pt x="289914" y="113791"/>
                  <a:pt x="276038" y="113956"/>
                  <a:pt x="264695" y="108284"/>
                </a:cubicBezTo>
                <a:cubicBezTo>
                  <a:pt x="171412" y="61642"/>
                  <a:pt x="283221" y="102427"/>
                  <a:pt x="192505" y="72190"/>
                </a:cubicBezTo>
                <a:cubicBezTo>
                  <a:pt x="156005" y="47856"/>
                  <a:pt x="97941" y="0"/>
                  <a:pt x="48126" y="0"/>
                </a:cubicBez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23085" y="1409700"/>
            <a:ext cx="224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/>
              <p:cNvSpPr/>
              <p:nvPr/>
            </p:nvSpPr>
            <p:spPr>
              <a:xfrm>
                <a:off x="371642" y="3465525"/>
                <a:ext cx="1312780" cy="61117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∅</m:t>
                      </m:r>
                    </m:oMath>
                  </m:oMathPara>
                </a14:m>
                <a:endParaRPr lang="en-US" sz="20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42" y="3465525"/>
                <a:ext cx="1312780" cy="611175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/>
          <p:cNvSpPr/>
          <p:nvPr/>
        </p:nvSpPr>
        <p:spPr>
          <a:xfrm>
            <a:off x="2656975" y="34655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{1}</a:t>
            </a:r>
          </a:p>
        </p:txBody>
      </p:sp>
      <p:sp>
        <p:nvSpPr>
          <p:cNvPr id="18" name="Oval 17"/>
          <p:cNvSpPr/>
          <p:nvPr/>
        </p:nvSpPr>
        <p:spPr>
          <a:xfrm>
            <a:off x="5077635" y="3465525"/>
            <a:ext cx="1312780" cy="611175"/>
          </a:xfrm>
          <a:prstGeom prst="ellipse">
            <a:avLst/>
          </a:prstGeom>
          <a:noFill/>
          <a:ln w="25400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{2}</a:t>
            </a:r>
          </a:p>
        </p:txBody>
      </p:sp>
      <p:sp>
        <p:nvSpPr>
          <p:cNvPr id="19" name="Oval 18"/>
          <p:cNvSpPr/>
          <p:nvPr/>
        </p:nvSpPr>
        <p:spPr>
          <a:xfrm>
            <a:off x="7498295" y="34655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{1,2}</a:t>
            </a:r>
          </a:p>
        </p:txBody>
      </p:sp>
      <p:sp>
        <p:nvSpPr>
          <p:cNvPr id="20" name="Oval 19"/>
          <p:cNvSpPr/>
          <p:nvPr/>
        </p:nvSpPr>
        <p:spPr>
          <a:xfrm>
            <a:off x="371642" y="5638800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{3}</a:t>
            </a:r>
          </a:p>
        </p:txBody>
      </p:sp>
      <p:sp>
        <p:nvSpPr>
          <p:cNvPr id="22" name="Oval 21"/>
          <p:cNvSpPr/>
          <p:nvPr/>
        </p:nvSpPr>
        <p:spPr>
          <a:xfrm>
            <a:off x="2656975" y="5638799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{1,3}</a:t>
            </a:r>
          </a:p>
        </p:txBody>
      </p:sp>
      <p:sp>
        <p:nvSpPr>
          <p:cNvPr id="23" name="Oval 22"/>
          <p:cNvSpPr/>
          <p:nvPr/>
        </p:nvSpPr>
        <p:spPr>
          <a:xfrm>
            <a:off x="5077635" y="56107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{2,3}</a:t>
            </a:r>
          </a:p>
        </p:txBody>
      </p:sp>
      <p:sp>
        <p:nvSpPr>
          <p:cNvPr id="24" name="Oval 23"/>
          <p:cNvSpPr/>
          <p:nvPr/>
        </p:nvSpPr>
        <p:spPr>
          <a:xfrm>
            <a:off x="7498295" y="5638798"/>
            <a:ext cx="1312780" cy="611175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{1,2,3}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3512555" y="5322640"/>
            <a:ext cx="457200" cy="25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969755" y="5044816"/>
            <a:ext cx="120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INITIAL</a:t>
            </a:r>
          </a:p>
        </p:txBody>
      </p:sp>
      <p:sp>
        <p:nvSpPr>
          <p:cNvPr id="21" name="Oval 20"/>
          <p:cNvSpPr/>
          <p:nvPr/>
        </p:nvSpPr>
        <p:spPr>
          <a:xfrm>
            <a:off x="2509587" y="5530095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2509586" y="3356822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7350909" y="3362823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7350909" y="5530095"/>
            <a:ext cx="1607555" cy="8285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/>
          <p:cNvCxnSpPr>
            <a:stCxn id="18" idx="4"/>
            <a:endCxn id="23" idx="0"/>
          </p:cNvCxnSpPr>
          <p:nvPr/>
        </p:nvCxnSpPr>
        <p:spPr>
          <a:xfrm>
            <a:off x="5734025" y="4076700"/>
            <a:ext cx="0" cy="1534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20" idx="7"/>
          </p:cNvCxnSpPr>
          <p:nvPr/>
        </p:nvCxnSpPr>
        <p:spPr>
          <a:xfrm flipH="1">
            <a:off x="1492170" y="3987195"/>
            <a:ext cx="3777717" cy="17411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792302" y="4608315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p:cxnSp>
        <p:nvCxnSpPr>
          <p:cNvPr id="35" name="Straight Arrow Connector 34"/>
          <p:cNvCxnSpPr>
            <a:stCxn id="20" idx="0"/>
            <a:endCxn id="15" idx="4"/>
          </p:cNvCxnSpPr>
          <p:nvPr/>
        </p:nvCxnSpPr>
        <p:spPr>
          <a:xfrm flipV="1">
            <a:off x="1028032" y="4076700"/>
            <a:ext cx="0" cy="1562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54438" y="4495800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4212136" y="695295"/>
                <a:ext cx="4931863" cy="1846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Algorithm:</a:t>
                </a:r>
              </a:p>
              <a:p>
                <a:pPr marL="285750" indent="-342900">
                  <a:buFont typeface="+mj-lt"/>
                  <a:buAutoNum type="arabicPeriod" startAt="4"/>
                </a:pPr>
                <a:r>
                  <a:rPr lang="en-US" dirty="0"/>
                  <a:t>For every state </a:t>
                </a:r>
                <a:r>
                  <a:rPr lang="en-US" b="1" i="1" dirty="0"/>
                  <a:t>s </a:t>
                </a:r>
                <a:r>
                  <a:rPr lang="en-US" dirty="0"/>
                  <a:t>in </a:t>
                </a:r>
                <a:r>
                  <a:rPr lang="en-US" b="1" i="1" dirty="0"/>
                  <a:t>D</a:t>
                </a:r>
                <a:r>
                  <a:rPr lang="en-US" dirty="0"/>
                  <a:t> and input character </a:t>
                </a:r>
                <a:r>
                  <a:rPr lang="en-US" b="1" i="1" dirty="0"/>
                  <a:t>c</a:t>
                </a:r>
                <a:r>
                  <a:rPr lang="en-US" dirty="0"/>
                  <a:t>, draw an arrow from </a:t>
                </a:r>
                <a:r>
                  <a:rPr lang="en-US" b="1" i="1" dirty="0"/>
                  <a:t>s </a:t>
                </a:r>
                <a:r>
                  <a:rPr lang="en-US" dirty="0"/>
                  <a:t>to the state </a:t>
                </a:r>
                <a:r>
                  <a:rPr lang="en-US" b="1" i="1" dirty="0"/>
                  <a:t>s’ </a:t>
                </a:r>
                <a:r>
                  <a:rPr lang="en-US" dirty="0"/>
                  <a:t>in D that includes every possible state reachable in </a:t>
                </a:r>
                <a:r>
                  <a:rPr lang="en-US" b="1" i="1" dirty="0"/>
                  <a:t>N </a:t>
                </a:r>
                <a:r>
                  <a:rPr lang="en-US" dirty="0"/>
                  <a:t>from any state in </a:t>
                </a:r>
                <a:r>
                  <a:rPr lang="en-US" b="1" i="1" dirty="0"/>
                  <a:t>s </a:t>
                </a:r>
                <a:r>
                  <a:rPr lang="en-US" dirty="0"/>
                  <a:t>(reading input character </a:t>
                </a:r>
                <a:r>
                  <a:rPr lang="en-US" b="1" i="1" dirty="0"/>
                  <a:t>c</a:t>
                </a:r>
                <a:r>
                  <a:rPr lang="en-US" dirty="0"/>
                  <a:t>, </a:t>
                </a:r>
                <a:r>
                  <a:rPr lang="en-US" b="1" dirty="0"/>
                  <a:t>then </a:t>
                </a:r>
                <a:r>
                  <a:rPr lang="en-US" dirty="0"/>
                  <a:t>following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𝜖</m:t>
                    </m:r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</a:rPr>
                      <m:t>𝑡𝑟𝑎𝑛𝑠𝑖𝑡𝑖𝑜𝑛𝑠</m:t>
                    </m:r>
                  </m:oMath>
                </a14:m>
                <a:r>
                  <a:rPr lang="en-US" dirty="0"/>
                  <a:t>).  </a:t>
                </a: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136" y="695295"/>
                <a:ext cx="4931863" cy="1846659"/>
              </a:xfrm>
              <a:prstGeom prst="rect">
                <a:avLst/>
              </a:prstGeom>
              <a:blipFill rotWithShape="0">
                <a:blip r:embed="rId4"/>
                <a:stretch>
                  <a:fillRect l="-1978" t="-2640" b="-4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1927021" y="5864121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a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684422" y="5944385"/>
            <a:ext cx="825165" cy="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urved Connector 5"/>
          <p:cNvCxnSpPr>
            <a:stCxn id="21" idx="5"/>
            <a:endCxn id="21" idx="6"/>
          </p:cNvCxnSpPr>
          <p:nvPr/>
        </p:nvCxnSpPr>
        <p:spPr>
          <a:xfrm rot="5400000" flipH="1" flipV="1">
            <a:off x="3852957" y="5973148"/>
            <a:ext cx="292947" cy="235421"/>
          </a:xfrm>
          <a:prstGeom prst="curvedConnector4">
            <a:avLst>
              <a:gd name="adj1" fmla="val -119456"/>
              <a:gd name="adj2" fmla="val 197103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279529" y="6292147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3" name="Straight Arrow Connector 32"/>
          <p:cNvCxnSpPr>
            <a:stCxn id="21" idx="0"/>
          </p:cNvCxnSpPr>
          <p:nvPr/>
        </p:nvCxnSpPr>
        <p:spPr>
          <a:xfrm flipV="1">
            <a:off x="3313365" y="4076701"/>
            <a:ext cx="2096835" cy="14533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308287" y="4691890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736187" y="4645964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982322" y="4608315"/>
            <a:ext cx="604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a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, b</a:t>
            </a:r>
          </a:p>
        </p:txBody>
      </p:sp>
      <p:cxnSp>
        <p:nvCxnSpPr>
          <p:cNvPr id="46" name="Straight Arrow Connector 45"/>
          <p:cNvCxnSpPr>
            <a:stCxn id="29" idx="3"/>
            <a:endCxn id="23" idx="7"/>
          </p:cNvCxnSpPr>
          <p:nvPr/>
        </p:nvCxnSpPr>
        <p:spPr>
          <a:xfrm flipH="1">
            <a:off x="6198163" y="4070060"/>
            <a:ext cx="1388167" cy="16301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/>
          <p:cNvCxnSpPr>
            <a:stCxn id="30" idx="0"/>
            <a:endCxn id="30" idx="1"/>
          </p:cNvCxnSpPr>
          <p:nvPr/>
        </p:nvCxnSpPr>
        <p:spPr>
          <a:xfrm rot="16200000" flipH="1" flipV="1">
            <a:off x="7809837" y="5306587"/>
            <a:ext cx="121343" cy="568357"/>
          </a:xfrm>
          <a:prstGeom prst="curvedConnector3">
            <a:avLst>
              <a:gd name="adj1" fmla="val -188392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747982" y="4934730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a</a:t>
            </a:r>
          </a:p>
        </p:txBody>
      </p:sp>
      <p:cxnSp>
        <p:nvCxnSpPr>
          <p:cNvPr id="49" name="Straight Arrow Connector 48"/>
          <p:cNvCxnSpPr>
            <a:stCxn id="30" idx="2"/>
            <a:endCxn id="23" idx="6"/>
          </p:cNvCxnSpPr>
          <p:nvPr/>
        </p:nvCxnSpPr>
        <p:spPr>
          <a:xfrm flipH="1" flipV="1">
            <a:off x="6390415" y="5916313"/>
            <a:ext cx="960494" cy="280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771008" y="5585010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p:sp>
        <p:nvSpPr>
          <p:cNvPr id="48" name="Rectangle 47"/>
          <p:cNvSpPr/>
          <p:nvPr/>
        </p:nvSpPr>
        <p:spPr>
          <a:xfrm>
            <a:off x="4267200" y="763269"/>
            <a:ext cx="4800600" cy="23503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Transition table for NFA to the left:</a:t>
            </a:r>
          </a:p>
          <a:p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067988"/>
              </p:ext>
            </p:extLst>
          </p:nvPr>
        </p:nvGraphicFramePr>
        <p:xfrm>
          <a:off x="4414538" y="1194499"/>
          <a:ext cx="454392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462"/>
                <a:gridCol w="1347822"/>
                <a:gridCol w="1514642"/>
              </a:tblGrid>
              <a:tr h="3880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State\Char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/>
                </a:tc>
              </a:tr>
              <a:tr h="4388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{2}</a:t>
                      </a:r>
                      <a:endParaRPr lang="en-US" sz="2400" dirty="0"/>
                    </a:p>
                  </a:txBody>
                  <a:tcPr/>
                </a:tc>
              </a:tr>
              <a:tr h="4388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{2,3}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{3}</a:t>
                      </a:r>
                      <a:endParaRPr lang="en-US" sz="2400" dirty="0"/>
                    </a:p>
                  </a:txBody>
                  <a:tcPr/>
                </a:tc>
              </a:tr>
              <a:tr h="4388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{1,3}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{}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185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NFA-&gt;DFA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000" t="16667" r="30000" b="42221"/>
          <a:stretch/>
        </p:blipFill>
        <p:spPr>
          <a:xfrm>
            <a:off x="12032" y="1028700"/>
            <a:ext cx="2780270" cy="19050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1764632" y="973119"/>
            <a:ext cx="457200" cy="25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21832" y="695295"/>
            <a:ext cx="120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INITIAL</a:t>
            </a:r>
          </a:p>
        </p:txBody>
      </p:sp>
      <p:sp>
        <p:nvSpPr>
          <p:cNvPr id="12" name="Freeform 11"/>
          <p:cNvSpPr/>
          <p:nvPr/>
        </p:nvSpPr>
        <p:spPr>
          <a:xfrm>
            <a:off x="1764632" y="1409700"/>
            <a:ext cx="682873" cy="902368"/>
          </a:xfrm>
          <a:custGeom>
            <a:avLst/>
            <a:gdLst>
              <a:gd name="connsiteX0" fmla="*/ 1010653 w 1010653"/>
              <a:gd name="connsiteY0" fmla="*/ 1335505 h 1335505"/>
              <a:gd name="connsiteX1" fmla="*/ 998621 w 1010653"/>
              <a:gd name="connsiteY1" fmla="*/ 1034716 h 1335505"/>
              <a:gd name="connsiteX2" fmla="*/ 986589 w 1010653"/>
              <a:gd name="connsiteY2" fmla="*/ 998621 h 1335505"/>
              <a:gd name="connsiteX3" fmla="*/ 926432 w 1010653"/>
              <a:gd name="connsiteY3" fmla="*/ 878305 h 1335505"/>
              <a:gd name="connsiteX4" fmla="*/ 902368 w 1010653"/>
              <a:gd name="connsiteY4" fmla="*/ 842211 h 1335505"/>
              <a:gd name="connsiteX5" fmla="*/ 866274 w 1010653"/>
              <a:gd name="connsiteY5" fmla="*/ 770021 h 1335505"/>
              <a:gd name="connsiteX6" fmla="*/ 854242 w 1010653"/>
              <a:gd name="connsiteY6" fmla="*/ 733927 h 1335505"/>
              <a:gd name="connsiteX7" fmla="*/ 830179 w 1010653"/>
              <a:gd name="connsiteY7" fmla="*/ 697832 h 1335505"/>
              <a:gd name="connsiteX8" fmla="*/ 818147 w 1010653"/>
              <a:gd name="connsiteY8" fmla="*/ 661737 h 1335505"/>
              <a:gd name="connsiteX9" fmla="*/ 782053 w 1010653"/>
              <a:gd name="connsiteY9" fmla="*/ 625642 h 1335505"/>
              <a:gd name="connsiteX10" fmla="*/ 709863 w 1010653"/>
              <a:gd name="connsiteY10" fmla="*/ 505327 h 1335505"/>
              <a:gd name="connsiteX11" fmla="*/ 673768 w 1010653"/>
              <a:gd name="connsiteY11" fmla="*/ 481263 h 1335505"/>
              <a:gd name="connsiteX12" fmla="*/ 625642 w 1010653"/>
              <a:gd name="connsiteY12" fmla="*/ 421105 h 1335505"/>
              <a:gd name="connsiteX13" fmla="*/ 601579 w 1010653"/>
              <a:gd name="connsiteY13" fmla="*/ 385011 h 1335505"/>
              <a:gd name="connsiteX14" fmla="*/ 565484 w 1010653"/>
              <a:gd name="connsiteY14" fmla="*/ 372979 h 1335505"/>
              <a:gd name="connsiteX15" fmla="*/ 553453 w 1010653"/>
              <a:gd name="connsiteY15" fmla="*/ 336884 h 1335505"/>
              <a:gd name="connsiteX16" fmla="*/ 457200 w 1010653"/>
              <a:gd name="connsiteY16" fmla="*/ 264695 h 1335505"/>
              <a:gd name="connsiteX17" fmla="*/ 421105 w 1010653"/>
              <a:gd name="connsiteY17" fmla="*/ 228600 h 1335505"/>
              <a:gd name="connsiteX18" fmla="*/ 348916 w 1010653"/>
              <a:gd name="connsiteY18" fmla="*/ 180474 h 1335505"/>
              <a:gd name="connsiteX19" fmla="*/ 300789 w 1010653"/>
              <a:gd name="connsiteY19" fmla="*/ 120316 h 1335505"/>
              <a:gd name="connsiteX20" fmla="*/ 264695 w 1010653"/>
              <a:gd name="connsiteY20" fmla="*/ 108284 h 1335505"/>
              <a:gd name="connsiteX21" fmla="*/ 192505 w 1010653"/>
              <a:gd name="connsiteY21" fmla="*/ 72190 h 1335505"/>
              <a:gd name="connsiteX22" fmla="*/ 48126 w 1010653"/>
              <a:gd name="connsiteY22" fmla="*/ 0 h 1335505"/>
              <a:gd name="connsiteX23" fmla="*/ 0 w 1010653"/>
              <a:gd name="connsiteY23" fmla="*/ 0 h 1335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10653" h="1335505">
                <a:moveTo>
                  <a:pt x="1010653" y="1335505"/>
                </a:moveTo>
                <a:cubicBezTo>
                  <a:pt x="1006642" y="1235242"/>
                  <a:pt x="1005770" y="1134804"/>
                  <a:pt x="998621" y="1034716"/>
                </a:cubicBezTo>
                <a:cubicBezTo>
                  <a:pt x="997717" y="1022066"/>
                  <a:pt x="990073" y="1010816"/>
                  <a:pt x="986589" y="998621"/>
                </a:cubicBezTo>
                <a:cubicBezTo>
                  <a:pt x="962782" y="915296"/>
                  <a:pt x="992059" y="976744"/>
                  <a:pt x="926432" y="878305"/>
                </a:cubicBezTo>
                <a:lnTo>
                  <a:pt x="902368" y="842211"/>
                </a:lnTo>
                <a:cubicBezTo>
                  <a:pt x="872131" y="751495"/>
                  <a:pt x="912916" y="863304"/>
                  <a:pt x="866274" y="770021"/>
                </a:cubicBezTo>
                <a:cubicBezTo>
                  <a:pt x="860602" y="758678"/>
                  <a:pt x="859914" y="745270"/>
                  <a:pt x="854242" y="733927"/>
                </a:cubicBezTo>
                <a:cubicBezTo>
                  <a:pt x="847775" y="720993"/>
                  <a:pt x="836646" y="710766"/>
                  <a:pt x="830179" y="697832"/>
                </a:cubicBezTo>
                <a:cubicBezTo>
                  <a:pt x="824507" y="686488"/>
                  <a:pt x="825182" y="672290"/>
                  <a:pt x="818147" y="661737"/>
                </a:cubicBezTo>
                <a:cubicBezTo>
                  <a:pt x="808709" y="647580"/>
                  <a:pt x="791943" y="639488"/>
                  <a:pt x="782053" y="625642"/>
                </a:cubicBezTo>
                <a:cubicBezTo>
                  <a:pt x="755716" y="588770"/>
                  <a:pt x="750748" y="532585"/>
                  <a:pt x="709863" y="505327"/>
                </a:cubicBezTo>
                <a:lnTo>
                  <a:pt x="673768" y="481263"/>
                </a:lnTo>
                <a:cubicBezTo>
                  <a:pt x="599706" y="370171"/>
                  <a:pt x="694217" y="506824"/>
                  <a:pt x="625642" y="421105"/>
                </a:cubicBezTo>
                <a:cubicBezTo>
                  <a:pt x="616609" y="409814"/>
                  <a:pt x="612870" y="394044"/>
                  <a:pt x="601579" y="385011"/>
                </a:cubicBezTo>
                <a:cubicBezTo>
                  <a:pt x="591676" y="377088"/>
                  <a:pt x="577516" y="376990"/>
                  <a:pt x="565484" y="372979"/>
                </a:cubicBezTo>
                <a:cubicBezTo>
                  <a:pt x="561474" y="360947"/>
                  <a:pt x="559978" y="347759"/>
                  <a:pt x="553453" y="336884"/>
                </a:cubicBezTo>
                <a:cubicBezTo>
                  <a:pt x="537447" y="310207"/>
                  <a:pt x="466148" y="273643"/>
                  <a:pt x="457200" y="264695"/>
                </a:cubicBezTo>
                <a:cubicBezTo>
                  <a:pt x="445168" y="252663"/>
                  <a:pt x="434536" y="239046"/>
                  <a:pt x="421105" y="228600"/>
                </a:cubicBezTo>
                <a:cubicBezTo>
                  <a:pt x="398277" y="210845"/>
                  <a:pt x="348916" y="180474"/>
                  <a:pt x="348916" y="180474"/>
                </a:cubicBezTo>
                <a:cubicBezTo>
                  <a:pt x="337985" y="164077"/>
                  <a:pt x="319841" y="131747"/>
                  <a:pt x="300789" y="120316"/>
                </a:cubicBezTo>
                <a:cubicBezTo>
                  <a:pt x="289914" y="113791"/>
                  <a:pt x="276038" y="113956"/>
                  <a:pt x="264695" y="108284"/>
                </a:cubicBezTo>
                <a:cubicBezTo>
                  <a:pt x="171412" y="61642"/>
                  <a:pt x="283221" y="102427"/>
                  <a:pt x="192505" y="72190"/>
                </a:cubicBezTo>
                <a:cubicBezTo>
                  <a:pt x="156005" y="47856"/>
                  <a:pt x="97941" y="0"/>
                  <a:pt x="48126" y="0"/>
                </a:cubicBez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23085" y="1409700"/>
            <a:ext cx="224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/>
              <p:cNvSpPr/>
              <p:nvPr/>
            </p:nvSpPr>
            <p:spPr>
              <a:xfrm>
                <a:off x="371642" y="3465525"/>
                <a:ext cx="1312780" cy="61117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∅</m:t>
                      </m:r>
                    </m:oMath>
                  </m:oMathPara>
                </a14:m>
                <a:endParaRPr lang="en-US" sz="20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42" y="3465525"/>
                <a:ext cx="1312780" cy="611175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/>
          <p:cNvSpPr/>
          <p:nvPr/>
        </p:nvSpPr>
        <p:spPr>
          <a:xfrm>
            <a:off x="2656975" y="3465525"/>
            <a:ext cx="1312780" cy="611175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{1}</a:t>
            </a:r>
          </a:p>
        </p:txBody>
      </p:sp>
      <p:sp>
        <p:nvSpPr>
          <p:cNvPr id="18" name="Oval 17"/>
          <p:cNvSpPr/>
          <p:nvPr/>
        </p:nvSpPr>
        <p:spPr>
          <a:xfrm>
            <a:off x="5077635" y="3465525"/>
            <a:ext cx="1312780" cy="611175"/>
          </a:xfrm>
          <a:prstGeom prst="ellipse">
            <a:avLst/>
          </a:prstGeom>
          <a:noFill/>
          <a:ln w="25400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{2}</a:t>
            </a:r>
          </a:p>
        </p:txBody>
      </p:sp>
      <p:sp>
        <p:nvSpPr>
          <p:cNvPr id="19" name="Oval 18"/>
          <p:cNvSpPr/>
          <p:nvPr/>
        </p:nvSpPr>
        <p:spPr>
          <a:xfrm>
            <a:off x="7498295" y="34655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{1,2}</a:t>
            </a:r>
          </a:p>
        </p:txBody>
      </p:sp>
      <p:sp>
        <p:nvSpPr>
          <p:cNvPr id="20" name="Oval 19"/>
          <p:cNvSpPr/>
          <p:nvPr/>
        </p:nvSpPr>
        <p:spPr>
          <a:xfrm>
            <a:off x="371642" y="5638800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{3}</a:t>
            </a:r>
          </a:p>
        </p:txBody>
      </p:sp>
      <p:sp>
        <p:nvSpPr>
          <p:cNvPr id="22" name="Oval 21"/>
          <p:cNvSpPr/>
          <p:nvPr/>
        </p:nvSpPr>
        <p:spPr>
          <a:xfrm>
            <a:off x="2656975" y="5638799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{1,3}</a:t>
            </a:r>
          </a:p>
        </p:txBody>
      </p:sp>
      <p:sp>
        <p:nvSpPr>
          <p:cNvPr id="23" name="Oval 22"/>
          <p:cNvSpPr/>
          <p:nvPr/>
        </p:nvSpPr>
        <p:spPr>
          <a:xfrm>
            <a:off x="5077635" y="56107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{2,3}</a:t>
            </a:r>
          </a:p>
        </p:txBody>
      </p:sp>
      <p:sp>
        <p:nvSpPr>
          <p:cNvPr id="24" name="Oval 23"/>
          <p:cNvSpPr/>
          <p:nvPr/>
        </p:nvSpPr>
        <p:spPr>
          <a:xfrm>
            <a:off x="7498295" y="5638798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{1,2,3}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3512555" y="5322640"/>
            <a:ext cx="457200" cy="25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969755" y="5044816"/>
            <a:ext cx="120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INITIAL</a:t>
            </a:r>
          </a:p>
        </p:txBody>
      </p:sp>
      <p:sp>
        <p:nvSpPr>
          <p:cNvPr id="21" name="Oval 20"/>
          <p:cNvSpPr/>
          <p:nvPr/>
        </p:nvSpPr>
        <p:spPr>
          <a:xfrm>
            <a:off x="2509587" y="5530095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2509586" y="3356822"/>
            <a:ext cx="1607555" cy="8285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7350909" y="3362823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7350909" y="5530095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/>
          <p:cNvCxnSpPr>
            <a:stCxn id="18" idx="4"/>
            <a:endCxn id="23" idx="0"/>
          </p:cNvCxnSpPr>
          <p:nvPr/>
        </p:nvCxnSpPr>
        <p:spPr>
          <a:xfrm>
            <a:off x="5734025" y="4076700"/>
            <a:ext cx="0" cy="1534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20" idx="7"/>
          </p:cNvCxnSpPr>
          <p:nvPr/>
        </p:nvCxnSpPr>
        <p:spPr>
          <a:xfrm flipH="1">
            <a:off x="1492170" y="3987195"/>
            <a:ext cx="3777717" cy="17411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792302" y="4608315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p:cxnSp>
        <p:nvCxnSpPr>
          <p:cNvPr id="35" name="Straight Arrow Connector 34"/>
          <p:cNvCxnSpPr>
            <a:stCxn id="20" idx="0"/>
            <a:endCxn id="15" idx="4"/>
          </p:cNvCxnSpPr>
          <p:nvPr/>
        </p:nvCxnSpPr>
        <p:spPr>
          <a:xfrm flipV="1">
            <a:off x="1028032" y="4076700"/>
            <a:ext cx="0" cy="1562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54438" y="4495800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4212136" y="695295"/>
                <a:ext cx="4931863" cy="1846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Algorithm:</a:t>
                </a:r>
              </a:p>
              <a:p>
                <a:pPr marL="285750" indent="-342900">
                  <a:buFont typeface="+mj-lt"/>
                  <a:buAutoNum type="arabicPeriod" startAt="4"/>
                </a:pPr>
                <a:r>
                  <a:rPr lang="en-US" dirty="0"/>
                  <a:t>For every state </a:t>
                </a:r>
                <a:r>
                  <a:rPr lang="en-US" b="1" i="1" dirty="0"/>
                  <a:t>s </a:t>
                </a:r>
                <a:r>
                  <a:rPr lang="en-US" dirty="0"/>
                  <a:t>in </a:t>
                </a:r>
                <a:r>
                  <a:rPr lang="en-US" b="1" i="1" dirty="0"/>
                  <a:t>D</a:t>
                </a:r>
                <a:r>
                  <a:rPr lang="en-US" dirty="0"/>
                  <a:t> and input character </a:t>
                </a:r>
                <a:r>
                  <a:rPr lang="en-US" b="1" i="1" dirty="0"/>
                  <a:t>c</a:t>
                </a:r>
                <a:r>
                  <a:rPr lang="en-US" dirty="0"/>
                  <a:t>, draw an arrow from </a:t>
                </a:r>
                <a:r>
                  <a:rPr lang="en-US" b="1" i="1" dirty="0"/>
                  <a:t>s </a:t>
                </a:r>
                <a:r>
                  <a:rPr lang="en-US" dirty="0"/>
                  <a:t>to the state </a:t>
                </a:r>
                <a:r>
                  <a:rPr lang="en-US" b="1" i="1" dirty="0"/>
                  <a:t>s’ </a:t>
                </a:r>
                <a:r>
                  <a:rPr lang="en-US" dirty="0"/>
                  <a:t>in D that includes every possible state reachable in </a:t>
                </a:r>
                <a:r>
                  <a:rPr lang="en-US" b="1" i="1" dirty="0"/>
                  <a:t>N </a:t>
                </a:r>
                <a:r>
                  <a:rPr lang="en-US" dirty="0"/>
                  <a:t>from any state in </a:t>
                </a:r>
                <a:r>
                  <a:rPr lang="en-US" b="1" i="1" dirty="0"/>
                  <a:t>s </a:t>
                </a:r>
                <a:r>
                  <a:rPr lang="en-US" dirty="0"/>
                  <a:t>(reading input character </a:t>
                </a:r>
                <a:r>
                  <a:rPr lang="en-US" b="1" i="1" dirty="0"/>
                  <a:t>c</a:t>
                </a:r>
                <a:r>
                  <a:rPr lang="en-US" dirty="0"/>
                  <a:t>, </a:t>
                </a:r>
                <a:r>
                  <a:rPr lang="en-US" b="1" dirty="0"/>
                  <a:t>then </a:t>
                </a:r>
                <a:r>
                  <a:rPr lang="en-US" dirty="0"/>
                  <a:t>following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𝜖</m:t>
                    </m:r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</a:rPr>
                      <m:t>𝑡𝑟𝑎𝑛𝑠𝑖𝑡𝑖𝑜𝑛𝑠</m:t>
                    </m:r>
                  </m:oMath>
                </a14:m>
                <a:r>
                  <a:rPr lang="en-US" dirty="0"/>
                  <a:t>).  </a:t>
                </a: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136" y="695295"/>
                <a:ext cx="4931863" cy="1846659"/>
              </a:xfrm>
              <a:prstGeom prst="rect">
                <a:avLst/>
              </a:prstGeom>
              <a:blipFill rotWithShape="0">
                <a:blip r:embed="rId4"/>
                <a:stretch>
                  <a:fillRect l="-1978" t="-2640" b="-4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1927021" y="5864121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a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684422" y="5944385"/>
            <a:ext cx="825165" cy="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urved Connector 5"/>
          <p:cNvCxnSpPr>
            <a:stCxn id="21" idx="5"/>
            <a:endCxn id="21" idx="6"/>
          </p:cNvCxnSpPr>
          <p:nvPr/>
        </p:nvCxnSpPr>
        <p:spPr>
          <a:xfrm rot="5400000" flipH="1" flipV="1">
            <a:off x="3852957" y="5973148"/>
            <a:ext cx="292947" cy="235421"/>
          </a:xfrm>
          <a:prstGeom prst="curvedConnector4">
            <a:avLst>
              <a:gd name="adj1" fmla="val -119456"/>
              <a:gd name="adj2" fmla="val 197103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279529" y="6292147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3" name="Straight Arrow Connector 32"/>
          <p:cNvCxnSpPr>
            <a:stCxn id="21" idx="0"/>
          </p:cNvCxnSpPr>
          <p:nvPr/>
        </p:nvCxnSpPr>
        <p:spPr>
          <a:xfrm flipV="1">
            <a:off x="3313365" y="4076701"/>
            <a:ext cx="2096835" cy="14533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308287" y="4691890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736187" y="4645964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982322" y="4608315"/>
            <a:ext cx="604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a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, b</a:t>
            </a:r>
          </a:p>
        </p:txBody>
      </p:sp>
      <p:cxnSp>
        <p:nvCxnSpPr>
          <p:cNvPr id="46" name="Straight Arrow Connector 45"/>
          <p:cNvCxnSpPr>
            <a:stCxn id="29" idx="3"/>
            <a:endCxn id="23" idx="7"/>
          </p:cNvCxnSpPr>
          <p:nvPr/>
        </p:nvCxnSpPr>
        <p:spPr>
          <a:xfrm flipH="1">
            <a:off x="6198163" y="4070060"/>
            <a:ext cx="1388167" cy="16301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/>
          <p:cNvCxnSpPr>
            <a:stCxn id="30" idx="0"/>
            <a:endCxn id="30" idx="1"/>
          </p:cNvCxnSpPr>
          <p:nvPr/>
        </p:nvCxnSpPr>
        <p:spPr>
          <a:xfrm rot="16200000" flipH="1" flipV="1">
            <a:off x="7809837" y="5306587"/>
            <a:ext cx="121343" cy="568357"/>
          </a:xfrm>
          <a:prstGeom prst="curvedConnector3">
            <a:avLst>
              <a:gd name="adj1" fmla="val -188392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747982" y="4934730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a</a:t>
            </a:r>
          </a:p>
        </p:txBody>
      </p:sp>
      <p:cxnSp>
        <p:nvCxnSpPr>
          <p:cNvPr id="49" name="Straight Arrow Connector 48"/>
          <p:cNvCxnSpPr>
            <a:stCxn id="30" idx="2"/>
            <a:endCxn id="23" idx="6"/>
          </p:cNvCxnSpPr>
          <p:nvPr/>
        </p:nvCxnSpPr>
        <p:spPr>
          <a:xfrm flipH="1" flipV="1">
            <a:off x="6390415" y="5916313"/>
            <a:ext cx="960494" cy="280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771008" y="5585010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p:sp>
        <p:nvSpPr>
          <p:cNvPr id="48" name="Rectangle 47"/>
          <p:cNvSpPr/>
          <p:nvPr/>
        </p:nvSpPr>
        <p:spPr>
          <a:xfrm>
            <a:off x="4267200" y="763269"/>
            <a:ext cx="4800600" cy="23503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Transition table for NFA to the left:</a:t>
            </a:r>
          </a:p>
          <a:p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067988"/>
              </p:ext>
            </p:extLst>
          </p:nvPr>
        </p:nvGraphicFramePr>
        <p:xfrm>
          <a:off x="4414538" y="1194499"/>
          <a:ext cx="454392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462"/>
                <a:gridCol w="1347822"/>
                <a:gridCol w="1514642"/>
              </a:tblGrid>
              <a:tr h="3880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State\Char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/>
                </a:tc>
              </a:tr>
              <a:tr h="4388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{2}</a:t>
                      </a:r>
                      <a:endParaRPr lang="en-US" sz="2400" dirty="0"/>
                    </a:p>
                  </a:txBody>
                  <a:tcPr/>
                </a:tc>
              </a:tr>
              <a:tr h="4388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{2,3}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{3}</a:t>
                      </a:r>
                      <a:endParaRPr lang="en-US" sz="2400" dirty="0"/>
                    </a:p>
                  </a:txBody>
                  <a:tcPr/>
                </a:tc>
              </a:tr>
              <a:tr h="4388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{1,3}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{}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468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NFA-&gt;DFA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000" t="16667" r="30000" b="42221"/>
          <a:stretch/>
        </p:blipFill>
        <p:spPr>
          <a:xfrm>
            <a:off x="12032" y="1028700"/>
            <a:ext cx="2780270" cy="19050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1764632" y="973119"/>
            <a:ext cx="457200" cy="25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21832" y="695295"/>
            <a:ext cx="120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INITIAL</a:t>
            </a:r>
          </a:p>
        </p:txBody>
      </p:sp>
      <p:sp>
        <p:nvSpPr>
          <p:cNvPr id="12" name="Freeform 11"/>
          <p:cNvSpPr/>
          <p:nvPr/>
        </p:nvSpPr>
        <p:spPr>
          <a:xfrm>
            <a:off x="1764632" y="1409700"/>
            <a:ext cx="682873" cy="902368"/>
          </a:xfrm>
          <a:custGeom>
            <a:avLst/>
            <a:gdLst>
              <a:gd name="connsiteX0" fmla="*/ 1010653 w 1010653"/>
              <a:gd name="connsiteY0" fmla="*/ 1335505 h 1335505"/>
              <a:gd name="connsiteX1" fmla="*/ 998621 w 1010653"/>
              <a:gd name="connsiteY1" fmla="*/ 1034716 h 1335505"/>
              <a:gd name="connsiteX2" fmla="*/ 986589 w 1010653"/>
              <a:gd name="connsiteY2" fmla="*/ 998621 h 1335505"/>
              <a:gd name="connsiteX3" fmla="*/ 926432 w 1010653"/>
              <a:gd name="connsiteY3" fmla="*/ 878305 h 1335505"/>
              <a:gd name="connsiteX4" fmla="*/ 902368 w 1010653"/>
              <a:gd name="connsiteY4" fmla="*/ 842211 h 1335505"/>
              <a:gd name="connsiteX5" fmla="*/ 866274 w 1010653"/>
              <a:gd name="connsiteY5" fmla="*/ 770021 h 1335505"/>
              <a:gd name="connsiteX6" fmla="*/ 854242 w 1010653"/>
              <a:gd name="connsiteY6" fmla="*/ 733927 h 1335505"/>
              <a:gd name="connsiteX7" fmla="*/ 830179 w 1010653"/>
              <a:gd name="connsiteY7" fmla="*/ 697832 h 1335505"/>
              <a:gd name="connsiteX8" fmla="*/ 818147 w 1010653"/>
              <a:gd name="connsiteY8" fmla="*/ 661737 h 1335505"/>
              <a:gd name="connsiteX9" fmla="*/ 782053 w 1010653"/>
              <a:gd name="connsiteY9" fmla="*/ 625642 h 1335505"/>
              <a:gd name="connsiteX10" fmla="*/ 709863 w 1010653"/>
              <a:gd name="connsiteY10" fmla="*/ 505327 h 1335505"/>
              <a:gd name="connsiteX11" fmla="*/ 673768 w 1010653"/>
              <a:gd name="connsiteY11" fmla="*/ 481263 h 1335505"/>
              <a:gd name="connsiteX12" fmla="*/ 625642 w 1010653"/>
              <a:gd name="connsiteY12" fmla="*/ 421105 h 1335505"/>
              <a:gd name="connsiteX13" fmla="*/ 601579 w 1010653"/>
              <a:gd name="connsiteY13" fmla="*/ 385011 h 1335505"/>
              <a:gd name="connsiteX14" fmla="*/ 565484 w 1010653"/>
              <a:gd name="connsiteY14" fmla="*/ 372979 h 1335505"/>
              <a:gd name="connsiteX15" fmla="*/ 553453 w 1010653"/>
              <a:gd name="connsiteY15" fmla="*/ 336884 h 1335505"/>
              <a:gd name="connsiteX16" fmla="*/ 457200 w 1010653"/>
              <a:gd name="connsiteY16" fmla="*/ 264695 h 1335505"/>
              <a:gd name="connsiteX17" fmla="*/ 421105 w 1010653"/>
              <a:gd name="connsiteY17" fmla="*/ 228600 h 1335505"/>
              <a:gd name="connsiteX18" fmla="*/ 348916 w 1010653"/>
              <a:gd name="connsiteY18" fmla="*/ 180474 h 1335505"/>
              <a:gd name="connsiteX19" fmla="*/ 300789 w 1010653"/>
              <a:gd name="connsiteY19" fmla="*/ 120316 h 1335505"/>
              <a:gd name="connsiteX20" fmla="*/ 264695 w 1010653"/>
              <a:gd name="connsiteY20" fmla="*/ 108284 h 1335505"/>
              <a:gd name="connsiteX21" fmla="*/ 192505 w 1010653"/>
              <a:gd name="connsiteY21" fmla="*/ 72190 h 1335505"/>
              <a:gd name="connsiteX22" fmla="*/ 48126 w 1010653"/>
              <a:gd name="connsiteY22" fmla="*/ 0 h 1335505"/>
              <a:gd name="connsiteX23" fmla="*/ 0 w 1010653"/>
              <a:gd name="connsiteY23" fmla="*/ 0 h 1335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10653" h="1335505">
                <a:moveTo>
                  <a:pt x="1010653" y="1335505"/>
                </a:moveTo>
                <a:cubicBezTo>
                  <a:pt x="1006642" y="1235242"/>
                  <a:pt x="1005770" y="1134804"/>
                  <a:pt x="998621" y="1034716"/>
                </a:cubicBezTo>
                <a:cubicBezTo>
                  <a:pt x="997717" y="1022066"/>
                  <a:pt x="990073" y="1010816"/>
                  <a:pt x="986589" y="998621"/>
                </a:cubicBezTo>
                <a:cubicBezTo>
                  <a:pt x="962782" y="915296"/>
                  <a:pt x="992059" y="976744"/>
                  <a:pt x="926432" y="878305"/>
                </a:cubicBezTo>
                <a:lnTo>
                  <a:pt x="902368" y="842211"/>
                </a:lnTo>
                <a:cubicBezTo>
                  <a:pt x="872131" y="751495"/>
                  <a:pt x="912916" y="863304"/>
                  <a:pt x="866274" y="770021"/>
                </a:cubicBezTo>
                <a:cubicBezTo>
                  <a:pt x="860602" y="758678"/>
                  <a:pt x="859914" y="745270"/>
                  <a:pt x="854242" y="733927"/>
                </a:cubicBezTo>
                <a:cubicBezTo>
                  <a:pt x="847775" y="720993"/>
                  <a:pt x="836646" y="710766"/>
                  <a:pt x="830179" y="697832"/>
                </a:cubicBezTo>
                <a:cubicBezTo>
                  <a:pt x="824507" y="686488"/>
                  <a:pt x="825182" y="672290"/>
                  <a:pt x="818147" y="661737"/>
                </a:cubicBezTo>
                <a:cubicBezTo>
                  <a:pt x="808709" y="647580"/>
                  <a:pt x="791943" y="639488"/>
                  <a:pt x="782053" y="625642"/>
                </a:cubicBezTo>
                <a:cubicBezTo>
                  <a:pt x="755716" y="588770"/>
                  <a:pt x="750748" y="532585"/>
                  <a:pt x="709863" y="505327"/>
                </a:cubicBezTo>
                <a:lnTo>
                  <a:pt x="673768" y="481263"/>
                </a:lnTo>
                <a:cubicBezTo>
                  <a:pt x="599706" y="370171"/>
                  <a:pt x="694217" y="506824"/>
                  <a:pt x="625642" y="421105"/>
                </a:cubicBezTo>
                <a:cubicBezTo>
                  <a:pt x="616609" y="409814"/>
                  <a:pt x="612870" y="394044"/>
                  <a:pt x="601579" y="385011"/>
                </a:cubicBezTo>
                <a:cubicBezTo>
                  <a:pt x="591676" y="377088"/>
                  <a:pt x="577516" y="376990"/>
                  <a:pt x="565484" y="372979"/>
                </a:cubicBezTo>
                <a:cubicBezTo>
                  <a:pt x="561474" y="360947"/>
                  <a:pt x="559978" y="347759"/>
                  <a:pt x="553453" y="336884"/>
                </a:cubicBezTo>
                <a:cubicBezTo>
                  <a:pt x="537447" y="310207"/>
                  <a:pt x="466148" y="273643"/>
                  <a:pt x="457200" y="264695"/>
                </a:cubicBezTo>
                <a:cubicBezTo>
                  <a:pt x="445168" y="252663"/>
                  <a:pt x="434536" y="239046"/>
                  <a:pt x="421105" y="228600"/>
                </a:cubicBezTo>
                <a:cubicBezTo>
                  <a:pt x="398277" y="210845"/>
                  <a:pt x="348916" y="180474"/>
                  <a:pt x="348916" y="180474"/>
                </a:cubicBezTo>
                <a:cubicBezTo>
                  <a:pt x="337985" y="164077"/>
                  <a:pt x="319841" y="131747"/>
                  <a:pt x="300789" y="120316"/>
                </a:cubicBezTo>
                <a:cubicBezTo>
                  <a:pt x="289914" y="113791"/>
                  <a:pt x="276038" y="113956"/>
                  <a:pt x="264695" y="108284"/>
                </a:cubicBezTo>
                <a:cubicBezTo>
                  <a:pt x="171412" y="61642"/>
                  <a:pt x="283221" y="102427"/>
                  <a:pt x="192505" y="72190"/>
                </a:cubicBezTo>
                <a:cubicBezTo>
                  <a:pt x="156005" y="47856"/>
                  <a:pt x="97941" y="0"/>
                  <a:pt x="48126" y="0"/>
                </a:cubicBez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23085" y="1409700"/>
            <a:ext cx="224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/>
              <p:cNvSpPr/>
              <p:nvPr/>
            </p:nvSpPr>
            <p:spPr>
              <a:xfrm>
                <a:off x="371642" y="3465525"/>
                <a:ext cx="1312780" cy="61117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∅</m:t>
                      </m:r>
                    </m:oMath>
                  </m:oMathPara>
                </a14:m>
                <a:endParaRPr lang="en-US" sz="20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42" y="3465525"/>
                <a:ext cx="1312780" cy="611175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/>
          <p:cNvSpPr/>
          <p:nvPr/>
        </p:nvSpPr>
        <p:spPr>
          <a:xfrm>
            <a:off x="2656975" y="3465525"/>
            <a:ext cx="1312780" cy="611175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{1}</a:t>
            </a:r>
          </a:p>
        </p:txBody>
      </p:sp>
      <p:sp>
        <p:nvSpPr>
          <p:cNvPr id="18" name="Oval 17"/>
          <p:cNvSpPr/>
          <p:nvPr/>
        </p:nvSpPr>
        <p:spPr>
          <a:xfrm>
            <a:off x="5077635" y="3465525"/>
            <a:ext cx="1312780" cy="611175"/>
          </a:xfrm>
          <a:prstGeom prst="ellipse">
            <a:avLst/>
          </a:prstGeom>
          <a:noFill/>
          <a:ln w="25400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{2}</a:t>
            </a:r>
          </a:p>
        </p:txBody>
      </p:sp>
      <p:sp>
        <p:nvSpPr>
          <p:cNvPr id="19" name="Oval 18"/>
          <p:cNvSpPr/>
          <p:nvPr/>
        </p:nvSpPr>
        <p:spPr>
          <a:xfrm>
            <a:off x="7498295" y="34655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{1,2}</a:t>
            </a:r>
          </a:p>
        </p:txBody>
      </p:sp>
      <p:sp>
        <p:nvSpPr>
          <p:cNvPr id="20" name="Oval 19"/>
          <p:cNvSpPr/>
          <p:nvPr/>
        </p:nvSpPr>
        <p:spPr>
          <a:xfrm>
            <a:off x="371642" y="5638800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{3}</a:t>
            </a:r>
          </a:p>
        </p:txBody>
      </p:sp>
      <p:sp>
        <p:nvSpPr>
          <p:cNvPr id="22" name="Oval 21"/>
          <p:cNvSpPr/>
          <p:nvPr/>
        </p:nvSpPr>
        <p:spPr>
          <a:xfrm>
            <a:off x="2656975" y="5638799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{1,3}</a:t>
            </a:r>
          </a:p>
        </p:txBody>
      </p:sp>
      <p:sp>
        <p:nvSpPr>
          <p:cNvPr id="23" name="Oval 22"/>
          <p:cNvSpPr/>
          <p:nvPr/>
        </p:nvSpPr>
        <p:spPr>
          <a:xfrm>
            <a:off x="5077635" y="56107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{2,3}</a:t>
            </a:r>
          </a:p>
        </p:txBody>
      </p:sp>
      <p:sp>
        <p:nvSpPr>
          <p:cNvPr id="24" name="Oval 23"/>
          <p:cNvSpPr/>
          <p:nvPr/>
        </p:nvSpPr>
        <p:spPr>
          <a:xfrm>
            <a:off x="7498295" y="5638798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{1,2,3}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3512555" y="5322640"/>
            <a:ext cx="457200" cy="25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969755" y="5044816"/>
            <a:ext cx="120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INITIAL</a:t>
            </a:r>
          </a:p>
        </p:txBody>
      </p:sp>
      <p:sp>
        <p:nvSpPr>
          <p:cNvPr id="21" name="Oval 20"/>
          <p:cNvSpPr/>
          <p:nvPr/>
        </p:nvSpPr>
        <p:spPr>
          <a:xfrm>
            <a:off x="2509587" y="5530095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2509586" y="3356822"/>
            <a:ext cx="1607555" cy="8285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7350909" y="3362823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7350909" y="5530095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/>
          <p:cNvCxnSpPr>
            <a:stCxn id="18" idx="4"/>
            <a:endCxn id="23" idx="0"/>
          </p:cNvCxnSpPr>
          <p:nvPr/>
        </p:nvCxnSpPr>
        <p:spPr>
          <a:xfrm>
            <a:off x="5734025" y="4076700"/>
            <a:ext cx="0" cy="1534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20" idx="7"/>
          </p:cNvCxnSpPr>
          <p:nvPr/>
        </p:nvCxnSpPr>
        <p:spPr>
          <a:xfrm flipH="1">
            <a:off x="1492170" y="3987195"/>
            <a:ext cx="3777717" cy="17411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792302" y="4608315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p:cxnSp>
        <p:nvCxnSpPr>
          <p:cNvPr id="35" name="Straight Arrow Connector 34"/>
          <p:cNvCxnSpPr>
            <a:stCxn id="20" idx="0"/>
            <a:endCxn id="15" idx="4"/>
          </p:cNvCxnSpPr>
          <p:nvPr/>
        </p:nvCxnSpPr>
        <p:spPr>
          <a:xfrm flipV="1">
            <a:off x="1028032" y="4076700"/>
            <a:ext cx="0" cy="1562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54438" y="4495800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4212136" y="695295"/>
                <a:ext cx="4931863" cy="1846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Algorithm:</a:t>
                </a:r>
              </a:p>
              <a:p>
                <a:pPr marL="285750" indent="-342900">
                  <a:buFont typeface="+mj-lt"/>
                  <a:buAutoNum type="arabicPeriod" startAt="4"/>
                </a:pPr>
                <a:r>
                  <a:rPr lang="en-US" dirty="0"/>
                  <a:t>For every state </a:t>
                </a:r>
                <a:r>
                  <a:rPr lang="en-US" b="1" i="1" dirty="0"/>
                  <a:t>s </a:t>
                </a:r>
                <a:r>
                  <a:rPr lang="en-US" dirty="0"/>
                  <a:t>in </a:t>
                </a:r>
                <a:r>
                  <a:rPr lang="en-US" b="1" i="1" dirty="0"/>
                  <a:t>D</a:t>
                </a:r>
                <a:r>
                  <a:rPr lang="en-US" dirty="0"/>
                  <a:t> and input character </a:t>
                </a:r>
                <a:r>
                  <a:rPr lang="en-US" b="1" i="1" dirty="0"/>
                  <a:t>c</a:t>
                </a:r>
                <a:r>
                  <a:rPr lang="en-US" dirty="0"/>
                  <a:t>, draw an arrow from </a:t>
                </a:r>
                <a:r>
                  <a:rPr lang="en-US" b="1" i="1" dirty="0"/>
                  <a:t>s </a:t>
                </a:r>
                <a:r>
                  <a:rPr lang="en-US" dirty="0"/>
                  <a:t>to the state </a:t>
                </a:r>
                <a:r>
                  <a:rPr lang="en-US" b="1" i="1" dirty="0"/>
                  <a:t>s’ </a:t>
                </a:r>
                <a:r>
                  <a:rPr lang="en-US" dirty="0"/>
                  <a:t>in D that includes every possible state reachable in </a:t>
                </a:r>
                <a:r>
                  <a:rPr lang="en-US" b="1" i="1" dirty="0"/>
                  <a:t>N </a:t>
                </a:r>
                <a:r>
                  <a:rPr lang="en-US" dirty="0"/>
                  <a:t>from any state in </a:t>
                </a:r>
                <a:r>
                  <a:rPr lang="en-US" b="1" i="1" dirty="0"/>
                  <a:t>s </a:t>
                </a:r>
                <a:r>
                  <a:rPr lang="en-US" dirty="0"/>
                  <a:t>(reading input character </a:t>
                </a:r>
                <a:r>
                  <a:rPr lang="en-US" b="1" i="1" dirty="0"/>
                  <a:t>c</a:t>
                </a:r>
                <a:r>
                  <a:rPr lang="en-US" dirty="0"/>
                  <a:t>, </a:t>
                </a:r>
                <a:r>
                  <a:rPr lang="en-US" b="1" dirty="0"/>
                  <a:t>then </a:t>
                </a:r>
                <a:r>
                  <a:rPr lang="en-US" dirty="0"/>
                  <a:t>following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𝜖</m:t>
                    </m:r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</a:rPr>
                      <m:t>𝑡𝑟𝑎𝑛𝑠𝑖𝑡𝑖𝑜𝑛𝑠</m:t>
                    </m:r>
                  </m:oMath>
                </a14:m>
                <a:r>
                  <a:rPr lang="en-US" dirty="0"/>
                  <a:t>).  </a:t>
                </a: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136" y="695295"/>
                <a:ext cx="4931863" cy="1846659"/>
              </a:xfrm>
              <a:prstGeom prst="rect">
                <a:avLst/>
              </a:prstGeom>
              <a:blipFill rotWithShape="0">
                <a:blip r:embed="rId4"/>
                <a:stretch>
                  <a:fillRect l="-1978" t="-2640" b="-4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1927021" y="5864121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a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684422" y="5944385"/>
            <a:ext cx="825165" cy="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urved Connector 5"/>
          <p:cNvCxnSpPr>
            <a:stCxn id="21" idx="5"/>
            <a:endCxn id="21" idx="6"/>
          </p:cNvCxnSpPr>
          <p:nvPr/>
        </p:nvCxnSpPr>
        <p:spPr>
          <a:xfrm rot="5400000" flipH="1" flipV="1">
            <a:off x="3852957" y="5973148"/>
            <a:ext cx="292947" cy="235421"/>
          </a:xfrm>
          <a:prstGeom prst="curvedConnector4">
            <a:avLst>
              <a:gd name="adj1" fmla="val -119456"/>
              <a:gd name="adj2" fmla="val 197103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279529" y="6292147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3" name="Straight Arrow Connector 32"/>
          <p:cNvCxnSpPr>
            <a:stCxn id="21" idx="0"/>
          </p:cNvCxnSpPr>
          <p:nvPr/>
        </p:nvCxnSpPr>
        <p:spPr>
          <a:xfrm flipV="1">
            <a:off x="3313365" y="4076701"/>
            <a:ext cx="2096835" cy="14533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308287" y="4691890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736187" y="4645964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982322" y="4608315"/>
            <a:ext cx="604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a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, b</a:t>
            </a:r>
          </a:p>
        </p:txBody>
      </p:sp>
      <p:cxnSp>
        <p:nvCxnSpPr>
          <p:cNvPr id="46" name="Straight Arrow Connector 45"/>
          <p:cNvCxnSpPr>
            <a:stCxn id="29" idx="3"/>
            <a:endCxn id="23" idx="7"/>
          </p:cNvCxnSpPr>
          <p:nvPr/>
        </p:nvCxnSpPr>
        <p:spPr>
          <a:xfrm flipH="1">
            <a:off x="6198163" y="4070060"/>
            <a:ext cx="1388167" cy="16301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/>
          <p:cNvCxnSpPr>
            <a:stCxn id="30" idx="0"/>
            <a:endCxn id="30" idx="1"/>
          </p:cNvCxnSpPr>
          <p:nvPr/>
        </p:nvCxnSpPr>
        <p:spPr>
          <a:xfrm rot="16200000" flipH="1" flipV="1">
            <a:off x="7809837" y="5306587"/>
            <a:ext cx="121343" cy="568357"/>
          </a:xfrm>
          <a:prstGeom prst="curvedConnector3">
            <a:avLst>
              <a:gd name="adj1" fmla="val -188392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747982" y="4934730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a</a:t>
            </a:r>
          </a:p>
        </p:txBody>
      </p:sp>
      <p:cxnSp>
        <p:nvCxnSpPr>
          <p:cNvPr id="49" name="Straight Arrow Connector 48"/>
          <p:cNvCxnSpPr>
            <a:stCxn id="30" idx="2"/>
            <a:endCxn id="23" idx="6"/>
          </p:cNvCxnSpPr>
          <p:nvPr/>
        </p:nvCxnSpPr>
        <p:spPr>
          <a:xfrm flipH="1" flipV="1">
            <a:off x="6390415" y="5916313"/>
            <a:ext cx="960494" cy="280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771008" y="5585010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p:cxnSp>
        <p:nvCxnSpPr>
          <p:cNvPr id="48" name="Straight Arrow Connector 47"/>
          <p:cNvCxnSpPr>
            <a:stCxn id="28" idx="2"/>
            <a:endCxn id="15" idx="6"/>
          </p:cNvCxnSpPr>
          <p:nvPr/>
        </p:nvCxnSpPr>
        <p:spPr>
          <a:xfrm flipH="1">
            <a:off x="1684422" y="3771112"/>
            <a:ext cx="825164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959271" y="3378103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a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267200" y="763269"/>
            <a:ext cx="4800600" cy="23503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Transition table for NFA to the left:</a:t>
            </a:r>
          </a:p>
          <a:p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067988"/>
              </p:ext>
            </p:extLst>
          </p:nvPr>
        </p:nvGraphicFramePr>
        <p:xfrm>
          <a:off x="4414538" y="1194499"/>
          <a:ext cx="454392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462"/>
                <a:gridCol w="1347822"/>
                <a:gridCol w="1514642"/>
              </a:tblGrid>
              <a:tr h="3880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State\Char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/>
                </a:tc>
              </a:tr>
              <a:tr h="4388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{2}</a:t>
                      </a:r>
                      <a:endParaRPr lang="en-US" sz="2400" dirty="0"/>
                    </a:p>
                  </a:txBody>
                  <a:tcPr/>
                </a:tc>
              </a:tr>
              <a:tr h="4388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{2,3}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{3}</a:t>
                      </a:r>
                      <a:endParaRPr lang="en-US" sz="2400" dirty="0"/>
                    </a:p>
                  </a:txBody>
                  <a:tcPr/>
                </a:tc>
              </a:tr>
              <a:tr h="4388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{1,3}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{}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469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NFA-&gt;DFA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000" t="16667" r="30000" b="42221"/>
          <a:stretch/>
        </p:blipFill>
        <p:spPr>
          <a:xfrm>
            <a:off x="12032" y="1028700"/>
            <a:ext cx="2780270" cy="19050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1764632" y="973119"/>
            <a:ext cx="457200" cy="25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21832" y="695295"/>
            <a:ext cx="120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INITIAL</a:t>
            </a:r>
          </a:p>
        </p:txBody>
      </p:sp>
      <p:sp>
        <p:nvSpPr>
          <p:cNvPr id="12" name="Freeform 11"/>
          <p:cNvSpPr/>
          <p:nvPr/>
        </p:nvSpPr>
        <p:spPr>
          <a:xfrm>
            <a:off x="1764632" y="1409700"/>
            <a:ext cx="682873" cy="902368"/>
          </a:xfrm>
          <a:custGeom>
            <a:avLst/>
            <a:gdLst>
              <a:gd name="connsiteX0" fmla="*/ 1010653 w 1010653"/>
              <a:gd name="connsiteY0" fmla="*/ 1335505 h 1335505"/>
              <a:gd name="connsiteX1" fmla="*/ 998621 w 1010653"/>
              <a:gd name="connsiteY1" fmla="*/ 1034716 h 1335505"/>
              <a:gd name="connsiteX2" fmla="*/ 986589 w 1010653"/>
              <a:gd name="connsiteY2" fmla="*/ 998621 h 1335505"/>
              <a:gd name="connsiteX3" fmla="*/ 926432 w 1010653"/>
              <a:gd name="connsiteY3" fmla="*/ 878305 h 1335505"/>
              <a:gd name="connsiteX4" fmla="*/ 902368 w 1010653"/>
              <a:gd name="connsiteY4" fmla="*/ 842211 h 1335505"/>
              <a:gd name="connsiteX5" fmla="*/ 866274 w 1010653"/>
              <a:gd name="connsiteY5" fmla="*/ 770021 h 1335505"/>
              <a:gd name="connsiteX6" fmla="*/ 854242 w 1010653"/>
              <a:gd name="connsiteY6" fmla="*/ 733927 h 1335505"/>
              <a:gd name="connsiteX7" fmla="*/ 830179 w 1010653"/>
              <a:gd name="connsiteY7" fmla="*/ 697832 h 1335505"/>
              <a:gd name="connsiteX8" fmla="*/ 818147 w 1010653"/>
              <a:gd name="connsiteY8" fmla="*/ 661737 h 1335505"/>
              <a:gd name="connsiteX9" fmla="*/ 782053 w 1010653"/>
              <a:gd name="connsiteY9" fmla="*/ 625642 h 1335505"/>
              <a:gd name="connsiteX10" fmla="*/ 709863 w 1010653"/>
              <a:gd name="connsiteY10" fmla="*/ 505327 h 1335505"/>
              <a:gd name="connsiteX11" fmla="*/ 673768 w 1010653"/>
              <a:gd name="connsiteY11" fmla="*/ 481263 h 1335505"/>
              <a:gd name="connsiteX12" fmla="*/ 625642 w 1010653"/>
              <a:gd name="connsiteY12" fmla="*/ 421105 h 1335505"/>
              <a:gd name="connsiteX13" fmla="*/ 601579 w 1010653"/>
              <a:gd name="connsiteY13" fmla="*/ 385011 h 1335505"/>
              <a:gd name="connsiteX14" fmla="*/ 565484 w 1010653"/>
              <a:gd name="connsiteY14" fmla="*/ 372979 h 1335505"/>
              <a:gd name="connsiteX15" fmla="*/ 553453 w 1010653"/>
              <a:gd name="connsiteY15" fmla="*/ 336884 h 1335505"/>
              <a:gd name="connsiteX16" fmla="*/ 457200 w 1010653"/>
              <a:gd name="connsiteY16" fmla="*/ 264695 h 1335505"/>
              <a:gd name="connsiteX17" fmla="*/ 421105 w 1010653"/>
              <a:gd name="connsiteY17" fmla="*/ 228600 h 1335505"/>
              <a:gd name="connsiteX18" fmla="*/ 348916 w 1010653"/>
              <a:gd name="connsiteY18" fmla="*/ 180474 h 1335505"/>
              <a:gd name="connsiteX19" fmla="*/ 300789 w 1010653"/>
              <a:gd name="connsiteY19" fmla="*/ 120316 h 1335505"/>
              <a:gd name="connsiteX20" fmla="*/ 264695 w 1010653"/>
              <a:gd name="connsiteY20" fmla="*/ 108284 h 1335505"/>
              <a:gd name="connsiteX21" fmla="*/ 192505 w 1010653"/>
              <a:gd name="connsiteY21" fmla="*/ 72190 h 1335505"/>
              <a:gd name="connsiteX22" fmla="*/ 48126 w 1010653"/>
              <a:gd name="connsiteY22" fmla="*/ 0 h 1335505"/>
              <a:gd name="connsiteX23" fmla="*/ 0 w 1010653"/>
              <a:gd name="connsiteY23" fmla="*/ 0 h 1335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10653" h="1335505">
                <a:moveTo>
                  <a:pt x="1010653" y="1335505"/>
                </a:moveTo>
                <a:cubicBezTo>
                  <a:pt x="1006642" y="1235242"/>
                  <a:pt x="1005770" y="1134804"/>
                  <a:pt x="998621" y="1034716"/>
                </a:cubicBezTo>
                <a:cubicBezTo>
                  <a:pt x="997717" y="1022066"/>
                  <a:pt x="990073" y="1010816"/>
                  <a:pt x="986589" y="998621"/>
                </a:cubicBezTo>
                <a:cubicBezTo>
                  <a:pt x="962782" y="915296"/>
                  <a:pt x="992059" y="976744"/>
                  <a:pt x="926432" y="878305"/>
                </a:cubicBezTo>
                <a:lnTo>
                  <a:pt x="902368" y="842211"/>
                </a:lnTo>
                <a:cubicBezTo>
                  <a:pt x="872131" y="751495"/>
                  <a:pt x="912916" y="863304"/>
                  <a:pt x="866274" y="770021"/>
                </a:cubicBezTo>
                <a:cubicBezTo>
                  <a:pt x="860602" y="758678"/>
                  <a:pt x="859914" y="745270"/>
                  <a:pt x="854242" y="733927"/>
                </a:cubicBezTo>
                <a:cubicBezTo>
                  <a:pt x="847775" y="720993"/>
                  <a:pt x="836646" y="710766"/>
                  <a:pt x="830179" y="697832"/>
                </a:cubicBezTo>
                <a:cubicBezTo>
                  <a:pt x="824507" y="686488"/>
                  <a:pt x="825182" y="672290"/>
                  <a:pt x="818147" y="661737"/>
                </a:cubicBezTo>
                <a:cubicBezTo>
                  <a:pt x="808709" y="647580"/>
                  <a:pt x="791943" y="639488"/>
                  <a:pt x="782053" y="625642"/>
                </a:cubicBezTo>
                <a:cubicBezTo>
                  <a:pt x="755716" y="588770"/>
                  <a:pt x="750748" y="532585"/>
                  <a:pt x="709863" y="505327"/>
                </a:cubicBezTo>
                <a:lnTo>
                  <a:pt x="673768" y="481263"/>
                </a:lnTo>
                <a:cubicBezTo>
                  <a:pt x="599706" y="370171"/>
                  <a:pt x="694217" y="506824"/>
                  <a:pt x="625642" y="421105"/>
                </a:cubicBezTo>
                <a:cubicBezTo>
                  <a:pt x="616609" y="409814"/>
                  <a:pt x="612870" y="394044"/>
                  <a:pt x="601579" y="385011"/>
                </a:cubicBezTo>
                <a:cubicBezTo>
                  <a:pt x="591676" y="377088"/>
                  <a:pt x="577516" y="376990"/>
                  <a:pt x="565484" y="372979"/>
                </a:cubicBezTo>
                <a:cubicBezTo>
                  <a:pt x="561474" y="360947"/>
                  <a:pt x="559978" y="347759"/>
                  <a:pt x="553453" y="336884"/>
                </a:cubicBezTo>
                <a:cubicBezTo>
                  <a:pt x="537447" y="310207"/>
                  <a:pt x="466148" y="273643"/>
                  <a:pt x="457200" y="264695"/>
                </a:cubicBezTo>
                <a:cubicBezTo>
                  <a:pt x="445168" y="252663"/>
                  <a:pt x="434536" y="239046"/>
                  <a:pt x="421105" y="228600"/>
                </a:cubicBezTo>
                <a:cubicBezTo>
                  <a:pt x="398277" y="210845"/>
                  <a:pt x="348916" y="180474"/>
                  <a:pt x="348916" y="180474"/>
                </a:cubicBezTo>
                <a:cubicBezTo>
                  <a:pt x="337985" y="164077"/>
                  <a:pt x="319841" y="131747"/>
                  <a:pt x="300789" y="120316"/>
                </a:cubicBezTo>
                <a:cubicBezTo>
                  <a:pt x="289914" y="113791"/>
                  <a:pt x="276038" y="113956"/>
                  <a:pt x="264695" y="108284"/>
                </a:cubicBezTo>
                <a:cubicBezTo>
                  <a:pt x="171412" y="61642"/>
                  <a:pt x="283221" y="102427"/>
                  <a:pt x="192505" y="72190"/>
                </a:cubicBezTo>
                <a:cubicBezTo>
                  <a:pt x="156005" y="47856"/>
                  <a:pt x="97941" y="0"/>
                  <a:pt x="48126" y="0"/>
                </a:cubicBez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23085" y="1409700"/>
            <a:ext cx="224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/>
              <p:cNvSpPr/>
              <p:nvPr/>
            </p:nvSpPr>
            <p:spPr>
              <a:xfrm>
                <a:off x="371642" y="3465525"/>
                <a:ext cx="1312780" cy="61117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∅</m:t>
                      </m:r>
                    </m:oMath>
                  </m:oMathPara>
                </a14:m>
                <a:endParaRPr lang="en-US" sz="20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42" y="3465525"/>
                <a:ext cx="1312780" cy="611175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/>
          <p:cNvSpPr/>
          <p:nvPr/>
        </p:nvSpPr>
        <p:spPr>
          <a:xfrm>
            <a:off x="2656975" y="3465525"/>
            <a:ext cx="1312780" cy="611175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{1}</a:t>
            </a:r>
          </a:p>
        </p:txBody>
      </p:sp>
      <p:sp>
        <p:nvSpPr>
          <p:cNvPr id="18" name="Oval 17"/>
          <p:cNvSpPr/>
          <p:nvPr/>
        </p:nvSpPr>
        <p:spPr>
          <a:xfrm>
            <a:off x="5077635" y="3465525"/>
            <a:ext cx="1312780" cy="611175"/>
          </a:xfrm>
          <a:prstGeom prst="ellipse">
            <a:avLst/>
          </a:prstGeom>
          <a:noFill/>
          <a:ln w="25400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{2}</a:t>
            </a:r>
          </a:p>
        </p:txBody>
      </p:sp>
      <p:sp>
        <p:nvSpPr>
          <p:cNvPr id="19" name="Oval 18"/>
          <p:cNvSpPr/>
          <p:nvPr/>
        </p:nvSpPr>
        <p:spPr>
          <a:xfrm>
            <a:off x="7498295" y="34655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{1,2}</a:t>
            </a:r>
          </a:p>
        </p:txBody>
      </p:sp>
      <p:sp>
        <p:nvSpPr>
          <p:cNvPr id="20" name="Oval 19"/>
          <p:cNvSpPr/>
          <p:nvPr/>
        </p:nvSpPr>
        <p:spPr>
          <a:xfrm>
            <a:off x="371642" y="5638800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{3}</a:t>
            </a:r>
          </a:p>
        </p:txBody>
      </p:sp>
      <p:sp>
        <p:nvSpPr>
          <p:cNvPr id="22" name="Oval 21"/>
          <p:cNvSpPr/>
          <p:nvPr/>
        </p:nvSpPr>
        <p:spPr>
          <a:xfrm>
            <a:off x="2656975" y="5638799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{1,3}</a:t>
            </a:r>
          </a:p>
        </p:txBody>
      </p:sp>
      <p:sp>
        <p:nvSpPr>
          <p:cNvPr id="23" name="Oval 22"/>
          <p:cNvSpPr/>
          <p:nvPr/>
        </p:nvSpPr>
        <p:spPr>
          <a:xfrm>
            <a:off x="5077635" y="56107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{2,3}</a:t>
            </a:r>
          </a:p>
        </p:txBody>
      </p:sp>
      <p:sp>
        <p:nvSpPr>
          <p:cNvPr id="24" name="Oval 23"/>
          <p:cNvSpPr/>
          <p:nvPr/>
        </p:nvSpPr>
        <p:spPr>
          <a:xfrm>
            <a:off x="7498295" y="5638798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{1,2,3}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3512555" y="5322640"/>
            <a:ext cx="457200" cy="25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969755" y="5044816"/>
            <a:ext cx="120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INITIAL</a:t>
            </a:r>
          </a:p>
        </p:txBody>
      </p:sp>
      <p:sp>
        <p:nvSpPr>
          <p:cNvPr id="21" name="Oval 20"/>
          <p:cNvSpPr/>
          <p:nvPr/>
        </p:nvSpPr>
        <p:spPr>
          <a:xfrm>
            <a:off x="2509587" y="5530095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2509586" y="3356822"/>
            <a:ext cx="1607555" cy="8285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7350909" y="3362823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7350909" y="5530095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/>
          <p:cNvCxnSpPr>
            <a:stCxn id="18" idx="4"/>
            <a:endCxn id="23" idx="0"/>
          </p:cNvCxnSpPr>
          <p:nvPr/>
        </p:nvCxnSpPr>
        <p:spPr>
          <a:xfrm>
            <a:off x="5734025" y="4076700"/>
            <a:ext cx="0" cy="1534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20" idx="7"/>
          </p:cNvCxnSpPr>
          <p:nvPr/>
        </p:nvCxnSpPr>
        <p:spPr>
          <a:xfrm flipH="1">
            <a:off x="1492170" y="3987195"/>
            <a:ext cx="3777717" cy="17411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792302" y="4608315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p:cxnSp>
        <p:nvCxnSpPr>
          <p:cNvPr id="35" name="Straight Arrow Connector 34"/>
          <p:cNvCxnSpPr>
            <a:stCxn id="20" idx="0"/>
            <a:endCxn id="15" idx="4"/>
          </p:cNvCxnSpPr>
          <p:nvPr/>
        </p:nvCxnSpPr>
        <p:spPr>
          <a:xfrm flipV="1">
            <a:off x="1028032" y="4076700"/>
            <a:ext cx="0" cy="1562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54438" y="4495800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4212136" y="695295"/>
                <a:ext cx="4931863" cy="1846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Algorithm:</a:t>
                </a:r>
              </a:p>
              <a:p>
                <a:pPr marL="285750" indent="-342900">
                  <a:buFont typeface="+mj-lt"/>
                  <a:buAutoNum type="arabicPeriod" startAt="4"/>
                </a:pPr>
                <a:r>
                  <a:rPr lang="en-US" dirty="0"/>
                  <a:t>For every state </a:t>
                </a:r>
                <a:r>
                  <a:rPr lang="en-US" b="1" i="1" dirty="0"/>
                  <a:t>s </a:t>
                </a:r>
                <a:r>
                  <a:rPr lang="en-US" dirty="0"/>
                  <a:t>in </a:t>
                </a:r>
                <a:r>
                  <a:rPr lang="en-US" b="1" i="1" dirty="0"/>
                  <a:t>D</a:t>
                </a:r>
                <a:r>
                  <a:rPr lang="en-US" dirty="0"/>
                  <a:t> and input character </a:t>
                </a:r>
                <a:r>
                  <a:rPr lang="en-US" b="1" i="1" dirty="0"/>
                  <a:t>c</a:t>
                </a:r>
                <a:r>
                  <a:rPr lang="en-US" dirty="0"/>
                  <a:t>, draw an arrow from </a:t>
                </a:r>
                <a:r>
                  <a:rPr lang="en-US" b="1" i="1" dirty="0"/>
                  <a:t>s </a:t>
                </a:r>
                <a:r>
                  <a:rPr lang="en-US" dirty="0"/>
                  <a:t>to the state </a:t>
                </a:r>
                <a:r>
                  <a:rPr lang="en-US" b="1" i="1" dirty="0"/>
                  <a:t>s’ </a:t>
                </a:r>
                <a:r>
                  <a:rPr lang="en-US" dirty="0"/>
                  <a:t>in D that includes every possible state reachable in </a:t>
                </a:r>
                <a:r>
                  <a:rPr lang="en-US" b="1" i="1" dirty="0"/>
                  <a:t>N </a:t>
                </a:r>
                <a:r>
                  <a:rPr lang="en-US" dirty="0"/>
                  <a:t>from any state in </a:t>
                </a:r>
                <a:r>
                  <a:rPr lang="en-US" b="1" i="1" dirty="0"/>
                  <a:t>s </a:t>
                </a:r>
                <a:r>
                  <a:rPr lang="en-US" dirty="0"/>
                  <a:t>(reading input character </a:t>
                </a:r>
                <a:r>
                  <a:rPr lang="en-US" b="1" i="1" dirty="0"/>
                  <a:t>c</a:t>
                </a:r>
                <a:r>
                  <a:rPr lang="en-US" dirty="0"/>
                  <a:t>, </a:t>
                </a:r>
                <a:r>
                  <a:rPr lang="en-US" b="1" dirty="0"/>
                  <a:t>then </a:t>
                </a:r>
                <a:r>
                  <a:rPr lang="en-US" dirty="0"/>
                  <a:t>following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𝜖</m:t>
                    </m:r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</a:rPr>
                      <m:t>𝑡𝑟𝑎𝑛𝑠𝑖𝑡𝑖𝑜𝑛𝑠</m:t>
                    </m:r>
                  </m:oMath>
                </a14:m>
                <a:r>
                  <a:rPr lang="en-US" dirty="0"/>
                  <a:t>).  </a:t>
                </a: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136" y="695295"/>
                <a:ext cx="4931863" cy="1846659"/>
              </a:xfrm>
              <a:prstGeom prst="rect">
                <a:avLst/>
              </a:prstGeom>
              <a:blipFill rotWithShape="0">
                <a:blip r:embed="rId4"/>
                <a:stretch>
                  <a:fillRect l="-1978" t="-2640" b="-4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1927021" y="5864121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a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684422" y="5944385"/>
            <a:ext cx="825165" cy="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urved Connector 5"/>
          <p:cNvCxnSpPr>
            <a:stCxn id="21" idx="5"/>
            <a:endCxn id="21" idx="6"/>
          </p:cNvCxnSpPr>
          <p:nvPr/>
        </p:nvCxnSpPr>
        <p:spPr>
          <a:xfrm rot="5400000" flipH="1" flipV="1">
            <a:off x="3852957" y="5973148"/>
            <a:ext cx="292947" cy="235421"/>
          </a:xfrm>
          <a:prstGeom prst="curvedConnector4">
            <a:avLst>
              <a:gd name="adj1" fmla="val -119456"/>
              <a:gd name="adj2" fmla="val 197103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279529" y="6292147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3" name="Straight Arrow Connector 32"/>
          <p:cNvCxnSpPr>
            <a:stCxn id="21" idx="0"/>
          </p:cNvCxnSpPr>
          <p:nvPr/>
        </p:nvCxnSpPr>
        <p:spPr>
          <a:xfrm flipV="1">
            <a:off x="3313365" y="4076701"/>
            <a:ext cx="2096835" cy="14533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308287" y="4691890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736187" y="4645964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982322" y="4608315"/>
            <a:ext cx="604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a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, b</a:t>
            </a:r>
          </a:p>
        </p:txBody>
      </p:sp>
      <p:cxnSp>
        <p:nvCxnSpPr>
          <p:cNvPr id="46" name="Straight Arrow Connector 45"/>
          <p:cNvCxnSpPr>
            <a:stCxn id="29" idx="3"/>
            <a:endCxn id="23" idx="7"/>
          </p:cNvCxnSpPr>
          <p:nvPr/>
        </p:nvCxnSpPr>
        <p:spPr>
          <a:xfrm flipH="1">
            <a:off x="6198163" y="4070060"/>
            <a:ext cx="1388167" cy="16301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/>
          <p:cNvCxnSpPr>
            <a:stCxn id="30" idx="0"/>
            <a:endCxn id="30" idx="1"/>
          </p:cNvCxnSpPr>
          <p:nvPr/>
        </p:nvCxnSpPr>
        <p:spPr>
          <a:xfrm rot="16200000" flipH="1" flipV="1">
            <a:off x="7809837" y="5306587"/>
            <a:ext cx="121343" cy="568357"/>
          </a:xfrm>
          <a:prstGeom prst="curvedConnector3">
            <a:avLst>
              <a:gd name="adj1" fmla="val -188392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747982" y="4934730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a</a:t>
            </a:r>
          </a:p>
        </p:txBody>
      </p:sp>
      <p:cxnSp>
        <p:nvCxnSpPr>
          <p:cNvPr id="49" name="Straight Arrow Connector 48"/>
          <p:cNvCxnSpPr>
            <a:stCxn id="30" idx="2"/>
            <a:endCxn id="23" idx="6"/>
          </p:cNvCxnSpPr>
          <p:nvPr/>
        </p:nvCxnSpPr>
        <p:spPr>
          <a:xfrm flipH="1" flipV="1">
            <a:off x="6390415" y="5916313"/>
            <a:ext cx="960494" cy="280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771008" y="5585010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p:cxnSp>
        <p:nvCxnSpPr>
          <p:cNvPr id="48" name="Straight Arrow Connector 47"/>
          <p:cNvCxnSpPr>
            <a:stCxn id="28" idx="2"/>
            <a:endCxn id="15" idx="6"/>
          </p:cNvCxnSpPr>
          <p:nvPr/>
        </p:nvCxnSpPr>
        <p:spPr>
          <a:xfrm flipH="1">
            <a:off x="1684422" y="3771112"/>
            <a:ext cx="825164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959271" y="3378103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a</a:t>
            </a:r>
          </a:p>
        </p:txBody>
      </p:sp>
      <p:cxnSp>
        <p:nvCxnSpPr>
          <p:cNvPr id="52" name="Straight Arrow Connector 51"/>
          <p:cNvCxnSpPr>
            <a:stCxn id="28" idx="6"/>
            <a:endCxn id="18" idx="2"/>
          </p:cNvCxnSpPr>
          <p:nvPr/>
        </p:nvCxnSpPr>
        <p:spPr>
          <a:xfrm>
            <a:off x="4117141" y="3771112"/>
            <a:ext cx="960494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446348" y="3420968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p:sp>
        <p:nvSpPr>
          <p:cNvPr id="54" name="Rectangle 53"/>
          <p:cNvSpPr/>
          <p:nvPr/>
        </p:nvSpPr>
        <p:spPr>
          <a:xfrm>
            <a:off x="4267200" y="763269"/>
            <a:ext cx="4800600" cy="23503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Transition table for NFA to the left:</a:t>
            </a:r>
          </a:p>
          <a:p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067988"/>
              </p:ext>
            </p:extLst>
          </p:nvPr>
        </p:nvGraphicFramePr>
        <p:xfrm>
          <a:off x="4414538" y="1194499"/>
          <a:ext cx="454392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462"/>
                <a:gridCol w="1347822"/>
                <a:gridCol w="1514642"/>
              </a:tblGrid>
              <a:tr h="3880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State\Char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/>
                </a:tc>
              </a:tr>
              <a:tr h="4388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{2}</a:t>
                      </a:r>
                      <a:endParaRPr lang="en-US" sz="2400" dirty="0"/>
                    </a:p>
                  </a:txBody>
                  <a:tcPr/>
                </a:tc>
              </a:tr>
              <a:tr h="4388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{2,3}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{3}</a:t>
                      </a:r>
                      <a:endParaRPr lang="en-US" sz="2400" dirty="0"/>
                    </a:p>
                  </a:txBody>
                  <a:tcPr/>
                </a:tc>
              </a:tr>
              <a:tr h="4388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{1,3}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{}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351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NFA-&gt;DFA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000" t="16667" r="30000" b="42221"/>
          <a:stretch/>
        </p:blipFill>
        <p:spPr>
          <a:xfrm>
            <a:off x="12032" y="1028700"/>
            <a:ext cx="2780270" cy="19050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1764632" y="973119"/>
            <a:ext cx="457200" cy="25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21832" y="695295"/>
            <a:ext cx="120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INITIAL</a:t>
            </a:r>
          </a:p>
        </p:txBody>
      </p:sp>
      <p:sp>
        <p:nvSpPr>
          <p:cNvPr id="12" name="Freeform 11"/>
          <p:cNvSpPr/>
          <p:nvPr/>
        </p:nvSpPr>
        <p:spPr>
          <a:xfrm>
            <a:off x="1764632" y="1409700"/>
            <a:ext cx="682873" cy="902368"/>
          </a:xfrm>
          <a:custGeom>
            <a:avLst/>
            <a:gdLst>
              <a:gd name="connsiteX0" fmla="*/ 1010653 w 1010653"/>
              <a:gd name="connsiteY0" fmla="*/ 1335505 h 1335505"/>
              <a:gd name="connsiteX1" fmla="*/ 998621 w 1010653"/>
              <a:gd name="connsiteY1" fmla="*/ 1034716 h 1335505"/>
              <a:gd name="connsiteX2" fmla="*/ 986589 w 1010653"/>
              <a:gd name="connsiteY2" fmla="*/ 998621 h 1335505"/>
              <a:gd name="connsiteX3" fmla="*/ 926432 w 1010653"/>
              <a:gd name="connsiteY3" fmla="*/ 878305 h 1335505"/>
              <a:gd name="connsiteX4" fmla="*/ 902368 w 1010653"/>
              <a:gd name="connsiteY4" fmla="*/ 842211 h 1335505"/>
              <a:gd name="connsiteX5" fmla="*/ 866274 w 1010653"/>
              <a:gd name="connsiteY5" fmla="*/ 770021 h 1335505"/>
              <a:gd name="connsiteX6" fmla="*/ 854242 w 1010653"/>
              <a:gd name="connsiteY6" fmla="*/ 733927 h 1335505"/>
              <a:gd name="connsiteX7" fmla="*/ 830179 w 1010653"/>
              <a:gd name="connsiteY7" fmla="*/ 697832 h 1335505"/>
              <a:gd name="connsiteX8" fmla="*/ 818147 w 1010653"/>
              <a:gd name="connsiteY8" fmla="*/ 661737 h 1335505"/>
              <a:gd name="connsiteX9" fmla="*/ 782053 w 1010653"/>
              <a:gd name="connsiteY9" fmla="*/ 625642 h 1335505"/>
              <a:gd name="connsiteX10" fmla="*/ 709863 w 1010653"/>
              <a:gd name="connsiteY10" fmla="*/ 505327 h 1335505"/>
              <a:gd name="connsiteX11" fmla="*/ 673768 w 1010653"/>
              <a:gd name="connsiteY11" fmla="*/ 481263 h 1335505"/>
              <a:gd name="connsiteX12" fmla="*/ 625642 w 1010653"/>
              <a:gd name="connsiteY12" fmla="*/ 421105 h 1335505"/>
              <a:gd name="connsiteX13" fmla="*/ 601579 w 1010653"/>
              <a:gd name="connsiteY13" fmla="*/ 385011 h 1335505"/>
              <a:gd name="connsiteX14" fmla="*/ 565484 w 1010653"/>
              <a:gd name="connsiteY14" fmla="*/ 372979 h 1335505"/>
              <a:gd name="connsiteX15" fmla="*/ 553453 w 1010653"/>
              <a:gd name="connsiteY15" fmla="*/ 336884 h 1335505"/>
              <a:gd name="connsiteX16" fmla="*/ 457200 w 1010653"/>
              <a:gd name="connsiteY16" fmla="*/ 264695 h 1335505"/>
              <a:gd name="connsiteX17" fmla="*/ 421105 w 1010653"/>
              <a:gd name="connsiteY17" fmla="*/ 228600 h 1335505"/>
              <a:gd name="connsiteX18" fmla="*/ 348916 w 1010653"/>
              <a:gd name="connsiteY18" fmla="*/ 180474 h 1335505"/>
              <a:gd name="connsiteX19" fmla="*/ 300789 w 1010653"/>
              <a:gd name="connsiteY19" fmla="*/ 120316 h 1335505"/>
              <a:gd name="connsiteX20" fmla="*/ 264695 w 1010653"/>
              <a:gd name="connsiteY20" fmla="*/ 108284 h 1335505"/>
              <a:gd name="connsiteX21" fmla="*/ 192505 w 1010653"/>
              <a:gd name="connsiteY21" fmla="*/ 72190 h 1335505"/>
              <a:gd name="connsiteX22" fmla="*/ 48126 w 1010653"/>
              <a:gd name="connsiteY22" fmla="*/ 0 h 1335505"/>
              <a:gd name="connsiteX23" fmla="*/ 0 w 1010653"/>
              <a:gd name="connsiteY23" fmla="*/ 0 h 1335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10653" h="1335505">
                <a:moveTo>
                  <a:pt x="1010653" y="1335505"/>
                </a:moveTo>
                <a:cubicBezTo>
                  <a:pt x="1006642" y="1235242"/>
                  <a:pt x="1005770" y="1134804"/>
                  <a:pt x="998621" y="1034716"/>
                </a:cubicBezTo>
                <a:cubicBezTo>
                  <a:pt x="997717" y="1022066"/>
                  <a:pt x="990073" y="1010816"/>
                  <a:pt x="986589" y="998621"/>
                </a:cubicBezTo>
                <a:cubicBezTo>
                  <a:pt x="962782" y="915296"/>
                  <a:pt x="992059" y="976744"/>
                  <a:pt x="926432" y="878305"/>
                </a:cubicBezTo>
                <a:lnTo>
                  <a:pt x="902368" y="842211"/>
                </a:lnTo>
                <a:cubicBezTo>
                  <a:pt x="872131" y="751495"/>
                  <a:pt x="912916" y="863304"/>
                  <a:pt x="866274" y="770021"/>
                </a:cubicBezTo>
                <a:cubicBezTo>
                  <a:pt x="860602" y="758678"/>
                  <a:pt x="859914" y="745270"/>
                  <a:pt x="854242" y="733927"/>
                </a:cubicBezTo>
                <a:cubicBezTo>
                  <a:pt x="847775" y="720993"/>
                  <a:pt x="836646" y="710766"/>
                  <a:pt x="830179" y="697832"/>
                </a:cubicBezTo>
                <a:cubicBezTo>
                  <a:pt x="824507" y="686488"/>
                  <a:pt x="825182" y="672290"/>
                  <a:pt x="818147" y="661737"/>
                </a:cubicBezTo>
                <a:cubicBezTo>
                  <a:pt x="808709" y="647580"/>
                  <a:pt x="791943" y="639488"/>
                  <a:pt x="782053" y="625642"/>
                </a:cubicBezTo>
                <a:cubicBezTo>
                  <a:pt x="755716" y="588770"/>
                  <a:pt x="750748" y="532585"/>
                  <a:pt x="709863" y="505327"/>
                </a:cubicBezTo>
                <a:lnTo>
                  <a:pt x="673768" y="481263"/>
                </a:lnTo>
                <a:cubicBezTo>
                  <a:pt x="599706" y="370171"/>
                  <a:pt x="694217" y="506824"/>
                  <a:pt x="625642" y="421105"/>
                </a:cubicBezTo>
                <a:cubicBezTo>
                  <a:pt x="616609" y="409814"/>
                  <a:pt x="612870" y="394044"/>
                  <a:pt x="601579" y="385011"/>
                </a:cubicBezTo>
                <a:cubicBezTo>
                  <a:pt x="591676" y="377088"/>
                  <a:pt x="577516" y="376990"/>
                  <a:pt x="565484" y="372979"/>
                </a:cubicBezTo>
                <a:cubicBezTo>
                  <a:pt x="561474" y="360947"/>
                  <a:pt x="559978" y="347759"/>
                  <a:pt x="553453" y="336884"/>
                </a:cubicBezTo>
                <a:cubicBezTo>
                  <a:pt x="537447" y="310207"/>
                  <a:pt x="466148" y="273643"/>
                  <a:pt x="457200" y="264695"/>
                </a:cubicBezTo>
                <a:cubicBezTo>
                  <a:pt x="445168" y="252663"/>
                  <a:pt x="434536" y="239046"/>
                  <a:pt x="421105" y="228600"/>
                </a:cubicBezTo>
                <a:cubicBezTo>
                  <a:pt x="398277" y="210845"/>
                  <a:pt x="348916" y="180474"/>
                  <a:pt x="348916" y="180474"/>
                </a:cubicBezTo>
                <a:cubicBezTo>
                  <a:pt x="337985" y="164077"/>
                  <a:pt x="319841" y="131747"/>
                  <a:pt x="300789" y="120316"/>
                </a:cubicBezTo>
                <a:cubicBezTo>
                  <a:pt x="289914" y="113791"/>
                  <a:pt x="276038" y="113956"/>
                  <a:pt x="264695" y="108284"/>
                </a:cubicBezTo>
                <a:cubicBezTo>
                  <a:pt x="171412" y="61642"/>
                  <a:pt x="283221" y="102427"/>
                  <a:pt x="192505" y="72190"/>
                </a:cubicBezTo>
                <a:cubicBezTo>
                  <a:pt x="156005" y="47856"/>
                  <a:pt x="97941" y="0"/>
                  <a:pt x="48126" y="0"/>
                </a:cubicBez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23085" y="1409700"/>
            <a:ext cx="224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/>
              <p:cNvSpPr/>
              <p:nvPr/>
            </p:nvSpPr>
            <p:spPr>
              <a:xfrm>
                <a:off x="371642" y="3465525"/>
                <a:ext cx="1312780" cy="61117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∅</m:t>
                      </m:r>
                    </m:oMath>
                  </m:oMathPara>
                </a14:m>
                <a:endParaRPr lang="en-US" sz="20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42" y="3465525"/>
                <a:ext cx="1312780" cy="611175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/>
          <p:cNvSpPr/>
          <p:nvPr/>
        </p:nvSpPr>
        <p:spPr>
          <a:xfrm>
            <a:off x="2656975" y="34655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{1}</a:t>
            </a:r>
          </a:p>
        </p:txBody>
      </p:sp>
      <p:sp>
        <p:nvSpPr>
          <p:cNvPr id="18" name="Oval 17"/>
          <p:cNvSpPr/>
          <p:nvPr/>
        </p:nvSpPr>
        <p:spPr>
          <a:xfrm>
            <a:off x="5077635" y="3465525"/>
            <a:ext cx="1312780" cy="611175"/>
          </a:xfrm>
          <a:prstGeom prst="ellipse">
            <a:avLst/>
          </a:prstGeom>
          <a:noFill/>
          <a:ln w="25400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{2}</a:t>
            </a:r>
          </a:p>
        </p:txBody>
      </p:sp>
      <p:sp>
        <p:nvSpPr>
          <p:cNvPr id="19" name="Oval 18"/>
          <p:cNvSpPr/>
          <p:nvPr/>
        </p:nvSpPr>
        <p:spPr>
          <a:xfrm>
            <a:off x="7498295" y="34655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{1,2}</a:t>
            </a:r>
          </a:p>
        </p:txBody>
      </p:sp>
      <p:sp>
        <p:nvSpPr>
          <p:cNvPr id="20" name="Oval 19"/>
          <p:cNvSpPr/>
          <p:nvPr/>
        </p:nvSpPr>
        <p:spPr>
          <a:xfrm>
            <a:off x="371642" y="5638800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{3}</a:t>
            </a:r>
          </a:p>
        </p:txBody>
      </p:sp>
      <p:sp>
        <p:nvSpPr>
          <p:cNvPr id="22" name="Oval 21"/>
          <p:cNvSpPr/>
          <p:nvPr/>
        </p:nvSpPr>
        <p:spPr>
          <a:xfrm>
            <a:off x="2656975" y="5638799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{1,3}</a:t>
            </a:r>
          </a:p>
        </p:txBody>
      </p:sp>
      <p:sp>
        <p:nvSpPr>
          <p:cNvPr id="23" name="Oval 22"/>
          <p:cNvSpPr/>
          <p:nvPr/>
        </p:nvSpPr>
        <p:spPr>
          <a:xfrm>
            <a:off x="5077635" y="5610725"/>
            <a:ext cx="1312780" cy="611175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{2,3}</a:t>
            </a:r>
          </a:p>
        </p:txBody>
      </p:sp>
      <p:sp>
        <p:nvSpPr>
          <p:cNvPr id="24" name="Oval 23"/>
          <p:cNvSpPr/>
          <p:nvPr/>
        </p:nvSpPr>
        <p:spPr>
          <a:xfrm>
            <a:off x="7498295" y="5638798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{1,2,3}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3512555" y="5322640"/>
            <a:ext cx="457200" cy="25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969755" y="5044816"/>
            <a:ext cx="120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INITIAL</a:t>
            </a:r>
          </a:p>
        </p:txBody>
      </p:sp>
      <p:sp>
        <p:nvSpPr>
          <p:cNvPr id="21" name="Oval 20"/>
          <p:cNvSpPr/>
          <p:nvPr/>
        </p:nvSpPr>
        <p:spPr>
          <a:xfrm>
            <a:off x="2509587" y="5530095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2509586" y="3356822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7350909" y="3362823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7350909" y="5530095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/>
          <p:cNvCxnSpPr>
            <a:stCxn id="18" idx="4"/>
            <a:endCxn id="23" idx="0"/>
          </p:cNvCxnSpPr>
          <p:nvPr/>
        </p:nvCxnSpPr>
        <p:spPr>
          <a:xfrm>
            <a:off x="5734025" y="4076700"/>
            <a:ext cx="0" cy="1534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20" idx="7"/>
          </p:cNvCxnSpPr>
          <p:nvPr/>
        </p:nvCxnSpPr>
        <p:spPr>
          <a:xfrm flipH="1">
            <a:off x="1492170" y="3987195"/>
            <a:ext cx="3777717" cy="17411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792302" y="4608315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p:cxnSp>
        <p:nvCxnSpPr>
          <p:cNvPr id="35" name="Straight Arrow Connector 34"/>
          <p:cNvCxnSpPr>
            <a:stCxn id="20" idx="0"/>
            <a:endCxn id="15" idx="4"/>
          </p:cNvCxnSpPr>
          <p:nvPr/>
        </p:nvCxnSpPr>
        <p:spPr>
          <a:xfrm flipV="1">
            <a:off x="1028032" y="4076700"/>
            <a:ext cx="0" cy="1562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54438" y="4495800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4212136" y="695295"/>
                <a:ext cx="4931863" cy="1846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Algorithm:</a:t>
                </a:r>
              </a:p>
              <a:p>
                <a:pPr marL="285750" indent="-342900">
                  <a:buFont typeface="+mj-lt"/>
                  <a:buAutoNum type="arabicPeriod" startAt="4"/>
                </a:pPr>
                <a:r>
                  <a:rPr lang="en-US" dirty="0"/>
                  <a:t>For every state </a:t>
                </a:r>
                <a:r>
                  <a:rPr lang="en-US" b="1" i="1" dirty="0"/>
                  <a:t>s </a:t>
                </a:r>
                <a:r>
                  <a:rPr lang="en-US" dirty="0"/>
                  <a:t>in </a:t>
                </a:r>
                <a:r>
                  <a:rPr lang="en-US" b="1" i="1" dirty="0"/>
                  <a:t>D</a:t>
                </a:r>
                <a:r>
                  <a:rPr lang="en-US" dirty="0"/>
                  <a:t> and input character </a:t>
                </a:r>
                <a:r>
                  <a:rPr lang="en-US" b="1" i="1" dirty="0"/>
                  <a:t>c</a:t>
                </a:r>
                <a:r>
                  <a:rPr lang="en-US" dirty="0"/>
                  <a:t>, draw an arrow from </a:t>
                </a:r>
                <a:r>
                  <a:rPr lang="en-US" b="1" i="1" dirty="0"/>
                  <a:t>s </a:t>
                </a:r>
                <a:r>
                  <a:rPr lang="en-US" dirty="0"/>
                  <a:t>to the state </a:t>
                </a:r>
                <a:r>
                  <a:rPr lang="en-US" b="1" i="1" dirty="0"/>
                  <a:t>s’ </a:t>
                </a:r>
                <a:r>
                  <a:rPr lang="en-US" dirty="0"/>
                  <a:t>in D that includes every possible state reachable in </a:t>
                </a:r>
                <a:r>
                  <a:rPr lang="en-US" b="1" i="1" dirty="0"/>
                  <a:t>N </a:t>
                </a:r>
                <a:r>
                  <a:rPr lang="en-US" dirty="0"/>
                  <a:t>from any state in </a:t>
                </a:r>
                <a:r>
                  <a:rPr lang="en-US" b="1" i="1" dirty="0"/>
                  <a:t>s </a:t>
                </a:r>
                <a:r>
                  <a:rPr lang="en-US" dirty="0"/>
                  <a:t>(reading input character </a:t>
                </a:r>
                <a:r>
                  <a:rPr lang="en-US" b="1" i="1" dirty="0"/>
                  <a:t>c</a:t>
                </a:r>
                <a:r>
                  <a:rPr lang="en-US" dirty="0"/>
                  <a:t>, </a:t>
                </a:r>
                <a:r>
                  <a:rPr lang="en-US" b="1" dirty="0"/>
                  <a:t>then </a:t>
                </a:r>
                <a:r>
                  <a:rPr lang="en-US" dirty="0"/>
                  <a:t>following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𝜖</m:t>
                    </m:r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</a:rPr>
                      <m:t>𝑡𝑟𝑎𝑛𝑠𝑖𝑡𝑖𝑜𝑛𝑠</m:t>
                    </m:r>
                  </m:oMath>
                </a14:m>
                <a:r>
                  <a:rPr lang="en-US" dirty="0"/>
                  <a:t>).  </a:t>
                </a: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136" y="695295"/>
                <a:ext cx="4931863" cy="1846659"/>
              </a:xfrm>
              <a:prstGeom prst="rect">
                <a:avLst/>
              </a:prstGeom>
              <a:blipFill rotWithShape="0">
                <a:blip r:embed="rId4"/>
                <a:stretch>
                  <a:fillRect l="-1978" t="-2640" b="-4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1927021" y="5864121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a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684422" y="5944385"/>
            <a:ext cx="825165" cy="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urved Connector 5"/>
          <p:cNvCxnSpPr>
            <a:stCxn id="21" idx="5"/>
            <a:endCxn id="21" idx="6"/>
          </p:cNvCxnSpPr>
          <p:nvPr/>
        </p:nvCxnSpPr>
        <p:spPr>
          <a:xfrm rot="5400000" flipH="1" flipV="1">
            <a:off x="3852957" y="5973148"/>
            <a:ext cx="292947" cy="235421"/>
          </a:xfrm>
          <a:prstGeom prst="curvedConnector4">
            <a:avLst>
              <a:gd name="adj1" fmla="val -119456"/>
              <a:gd name="adj2" fmla="val 197103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279529" y="6292147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3" name="Straight Arrow Connector 32"/>
          <p:cNvCxnSpPr>
            <a:stCxn id="21" idx="0"/>
          </p:cNvCxnSpPr>
          <p:nvPr/>
        </p:nvCxnSpPr>
        <p:spPr>
          <a:xfrm flipV="1">
            <a:off x="3313365" y="4076701"/>
            <a:ext cx="2096835" cy="14533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308287" y="4691890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736187" y="4645964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982322" y="4608315"/>
            <a:ext cx="604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a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, b</a:t>
            </a:r>
          </a:p>
        </p:txBody>
      </p:sp>
      <p:cxnSp>
        <p:nvCxnSpPr>
          <p:cNvPr id="46" name="Straight Arrow Connector 45"/>
          <p:cNvCxnSpPr>
            <a:stCxn id="29" idx="3"/>
            <a:endCxn id="23" idx="7"/>
          </p:cNvCxnSpPr>
          <p:nvPr/>
        </p:nvCxnSpPr>
        <p:spPr>
          <a:xfrm flipH="1">
            <a:off x="6198163" y="4070060"/>
            <a:ext cx="1388167" cy="16301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/>
          <p:cNvCxnSpPr>
            <a:stCxn id="30" idx="0"/>
            <a:endCxn id="30" idx="1"/>
          </p:cNvCxnSpPr>
          <p:nvPr/>
        </p:nvCxnSpPr>
        <p:spPr>
          <a:xfrm rot="16200000" flipH="1" flipV="1">
            <a:off x="7809837" y="5306587"/>
            <a:ext cx="121343" cy="568357"/>
          </a:xfrm>
          <a:prstGeom prst="curvedConnector3">
            <a:avLst>
              <a:gd name="adj1" fmla="val -188392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747982" y="4934730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a</a:t>
            </a:r>
          </a:p>
        </p:txBody>
      </p:sp>
      <p:cxnSp>
        <p:nvCxnSpPr>
          <p:cNvPr id="49" name="Straight Arrow Connector 48"/>
          <p:cNvCxnSpPr>
            <a:stCxn id="30" idx="2"/>
            <a:endCxn id="23" idx="6"/>
          </p:cNvCxnSpPr>
          <p:nvPr/>
        </p:nvCxnSpPr>
        <p:spPr>
          <a:xfrm flipH="1" flipV="1">
            <a:off x="6390415" y="5916313"/>
            <a:ext cx="960494" cy="280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771008" y="5585010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p:cxnSp>
        <p:nvCxnSpPr>
          <p:cNvPr id="48" name="Straight Arrow Connector 47"/>
          <p:cNvCxnSpPr>
            <a:stCxn id="28" idx="2"/>
            <a:endCxn id="15" idx="6"/>
          </p:cNvCxnSpPr>
          <p:nvPr/>
        </p:nvCxnSpPr>
        <p:spPr>
          <a:xfrm flipH="1">
            <a:off x="1684422" y="3771112"/>
            <a:ext cx="825164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959271" y="3378103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a</a:t>
            </a:r>
          </a:p>
        </p:txBody>
      </p:sp>
      <p:cxnSp>
        <p:nvCxnSpPr>
          <p:cNvPr id="52" name="Straight Arrow Connector 51"/>
          <p:cNvCxnSpPr>
            <a:stCxn id="28" idx="6"/>
            <a:endCxn id="18" idx="2"/>
          </p:cNvCxnSpPr>
          <p:nvPr/>
        </p:nvCxnSpPr>
        <p:spPr>
          <a:xfrm>
            <a:off x="4117141" y="3771112"/>
            <a:ext cx="960494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446348" y="3420968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p:sp>
        <p:nvSpPr>
          <p:cNvPr id="54" name="Rectangle 53"/>
          <p:cNvSpPr/>
          <p:nvPr/>
        </p:nvSpPr>
        <p:spPr>
          <a:xfrm>
            <a:off x="4267200" y="763269"/>
            <a:ext cx="4800600" cy="23503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Transition table for NFA to the left:</a:t>
            </a:r>
          </a:p>
          <a:p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067988"/>
              </p:ext>
            </p:extLst>
          </p:nvPr>
        </p:nvGraphicFramePr>
        <p:xfrm>
          <a:off x="4414538" y="1194499"/>
          <a:ext cx="454392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462"/>
                <a:gridCol w="1347822"/>
                <a:gridCol w="1514642"/>
              </a:tblGrid>
              <a:tr h="3880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State\Char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/>
                </a:tc>
              </a:tr>
              <a:tr h="4388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{2}</a:t>
                      </a:r>
                      <a:endParaRPr lang="en-US" sz="2400" dirty="0"/>
                    </a:p>
                  </a:txBody>
                  <a:tcPr/>
                </a:tc>
              </a:tr>
              <a:tr h="4388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{2,3}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{3}</a:t>
                      </a:r>
                      <a:endParaRPr lang="en-US" sz="2400" dirty="0"/>
                    </a:p>
                  </a:txBody>
                  <a:tcPr/>
                </a:tc>
              </a:tr>
              <a:tr h="4388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{1,3}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{}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270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NFA-&gt;DFA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000" t="16667" r="30000" b="42221"/>
          <a:stretch/>
        </p:blipFill>
        <p:spPr>
          <a:xfrm>
            <a:off x="12032" y="1028700"/>
            <a:ext cx="2780270" cy="19050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1764632" y="973119"/>
            <a:ext cx="457200" cy="25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21832" y="695295"/>
            <a:ext cx="120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INITIAL</a:t>
            </a:r>
          </a:p>
        </p:txBody>
      </p:sp>
      <p:sp>
        <p:nvSpPr>
          <p:cNvPr id="12" name="Freeform 11"/>
          <p:cNvSpPr/>
          <p:nvPr/>
        </p:nvSpPr>
        <p:spPr>
          <a:xfrm>
            <a:off x="1764632" y="1409700"/>
            <a:ext cx="682873" cy="902368"/>
          </a:xfrm>
          <a:custGeom>
            <a:avLst/>
            <a:gdLst>
              <a:gd name="connsiteX0" fmla="*/ 1010653 w 1010653"/>
              <a:gd name="connsiteY0" fmla="*/ 1335505 h 1335505"/>
              <a:gd name="connsiteX1" fmla="*/ 998621 w 1010653"/>
              <a:gd name="connsiteY1" fmla="*/ 1034716 h 1335505"/>
              <a:gd name="connsiteX2" fmla="*/ 986589 w 1010653"/>
              <a:gd name="connsiteY2" fmla="*/ 998621 h 1335505"/>
              <a:gd name="connsiteX3" fmla="*/ 926432 w 1010653"/>
              <a:gd name="connsiteY3" fmla="*/ 878305 h 1335505"/>
              <a:gd name="connsiteX4" fmla="*/ 902368 w 1010653"/>
              <a:gd name="connsiteY4" fmla="*/ 842211 h 1335505"/>
              <a:gd name="connsiteX5" fmla="*/ 866274 w 1010653"/>
              <a:gd name="connsiteY5" fmla="*/ 770021 h 1335505"/>
              <a:gd name="connsiteX6" fmla="*/ 854242 w 1010653"/>
              <a:gd name="connsiteY6" fmla="*/ 733927 h 1335505"/>
              <a:gd name="connsiteX7" fmla="*/ 830179 w 1010653"/>
              <a:gd name="connsiteY7" fmla="*/ 697832 h 1335505"/>
              <a:gd name="connsiteX8" fmla="*/ 818147 w 1010653"/>
              <a:gd name="connsiteY8" fmla="*/ 661737 h 1335505"/>
              <a:gd name="connsiteX9" fmla="*/ 782053 w 1010653"/>
              <a:gd name="connsiteY9" fmla="*/ 625642 h 1335505"/>
              <a:gd name="connsiteX10" fmla="*/ 709863 w 1010653"/>
              <a:gd name="connsiteY10" fmla="*/ 505327 h 1335505"/>
              <a:gd name="connsiteX11" fmla="*/ 673768 w 1010653"/>
              <a:gd name="connsiteY11" fmla="*/ 481263 h 1335505"/>
              <a:gd name="connsiteX12" fmla="*/ 625642 w 1010653"/>
              <a:gd name="connsiteY12" fmla="*/ 421105 h 1335505"/>
              <a:gd name="connsiteX13" fmla="*/ 601579 w 1010653"/>
              <a:gd name="connsiteY13" fmla="*/ 385011 h 1335505"/>
              <a:gd name="connsiteX14" fmla="*/ 565484 w 1010653"/>
              <a:gd name="connsiteY14" fmla="*/ 372979 h 1335505"/>
              <a:gd name="connsiteX15" fmla="*/ 553453 w 1010653"/>
              <a:gd name="connsiteY15" fmla="*/ 336884 h 1335505"/>
              <a:gd name="connsiteX16" fmla="*/ 457200 w 1010653"/>
              <a:gd name="connsiteY16" fmla="*/ 264695 h 1335505"/>
              <a:gd name="connsiteX17" fmla="*/ 421105 w 1010653"/>
              <a:gd name="connsiteY17" fmla="*/ 228600 h 1335505"/>
              <a:gd name="connsiteX18" fmla="*/ 348916 w 1010653"/>
              <a:gd name="connsiteY18" fmla="*/ 180474 h 1335505"/>
              <a:gd name="connsiteX19" fmla="*/ 300789 w 1010653"/>
              <a:gd name="connsiteY19" fmla="*/ 120316 h 1335505"/>
              <a:gd name="connsiteX20" fmla="*/ 264695 w 1010653"/>
              <a:gd name="connsiteY20" fmla="*/ 108284 h 1335505"/>
              <a:gd name="connsiteX21" fmla="*/ 192505 w 1010653"/>
              <a:gd name="connsiteY21" fmla="*/ 72190 h 1335505"/>
              <a:gd name="connsiteX22" fmla="*/ 48126 w 1010653"/>
              <a:gd name="connsiteY22" fmla="*/ 0 h 1335505"/>
              <a:gd name="connsiteX23" fmla="*/ 0 w 1010653"/>
              <a:gd name="connsiteY23" fmla="*/ 0 h 1335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10653" h="1335505">
                <a:moveTo>
                  <a:pt x="1010653" y="1335505"/>
                </a:moveTo>
                <a:cubicBezTo>
                  <a:pt x="1006642" y="1235242"/>
                  <a:pt x="1005770" y="1134804"/>
                  <a:pt x="998621" y="1034716"/>
                </a:cubicBezTo>
                <a:cubicBezTo>
                  <a:pt x="997717" y="1022066"/>
                  <a:pt x="990073" y="1010816"/>
                  <a:pt x="986589" y="998621"/>
                </a:cubicBezTo>
                <a:cubicBezTo>
                  <a:pt x="962782" y="915296"/>
                  <a:pt x="992059" y="976744"/>
                  <a:pt x="926432" y="878305"/>
                </a:cubicBezTo>
                <a:lnTo>
                  <a:pt x="902368" y="842211"/>
                </a:lnTo>
                <a:cubicBezTo>
                  <a:pt x="872131" y="751495"/>
                  <a:pt x="912916" y="863304"/>
                  <a:pt x="866274" y="770021"/>
                </a:cubicBezTo>
                <a:cubicBezTo>
                  <a:pt x="860602" y="758678"/>
                  <a:pt x="859914" y="745270"/>
                  <a:pt x="854242" y="733927"/>
                </a:cubicBezTo>
                <a:cubicBezTo>
                  <a:pt x="847775" y="720993"/>
                  <a:pt x="836646" y="710766"/>
                  <a:pt x="830179" y="697832"/>
                </a:cubicBezTo>
                <a:cubicBezTo>
                  <a:pt x="824507" y="686488"/>
                  <a:pt x="825182" y="672290"/>
                  <a:pt x="818147" y="661737"/>
                </a:cubicBezTo>
                <a:cubicBezTo>
                  <a:pt x="808709" y="647580"/>
                  <a:pt x="791943" y="639488"/>
                  <a:pt x="782053" y="625642"/>
                </a:cubicBezTo>
                <a:cubicBezTo>
                  <a:pt x="755716" y="588770"/>
                  <a:pt x="750748" y="532585"/>
                  <a:pt x="709863" y="505327"/>
                </a:cubicBezTo>
                <a:lnTo>
                  <a:pt x="673768" y="481263"/>
                </a:lnTo>
                <a:cubicBezTo>
                  <a:pt x="599706" y="370171"/>
                  <a:pt x="694217" y="506824"/>
                  <a:pt x="625642" y="421105"/>
                </a:cubicBezTo>
                <a:cubicBezTo>
                  <a:pt x="616609" y="409814"/>
                  <a:pt x="612870" y="394044"/>
                  <a:pt x="601579" y="385011"/>
                </a:cubicBezTo>
                <a:cubicBezTo>
                  <a:pt x="591676" y="377088"/>
                  <a:pt x="577516" y="376990"/>
                  <a:pt x="565484" y="372979"/>
                </a:cubicBezTo>
                <a:cubicBezTo>
                  <a:pt x="561474" y="360947"/>
                  <a:pt x="559978" y="347759"/>
                  <a:pt x="553453" y="336884"/>
                </a:cubicBezTo>
                <a:cubicBezTo>
                  <a:pt x="537447" y="310207"/>
                  <a:pt x="466148" y="273643"/>
                  <a:pt x="457200" y="264695"/>
                </a:cubicBezTo>
                <a:cubicBezTo>
                  <a:pt x="445168" y="252663"/>
                  <a:pt x="434536" y="239046"/>
                  <a:pt x="421105" y="228600"/>
                </a:cubicBezTo>
                <a:cubicBezTo>
                  <a:pt x="398277" y="210845"/>
                  <a:pt x="348916" y="180474"/>
                  <a:pt x="348916" y="180474"/>
                </a:cubicBezTo>
                <a:cubicBezTo>
                  <a:pt x="337985" y="164077"/>
                  <a:pt x="319841" y="131747"/>
                  <a:pt x="300789" y="120316"/>
                </a:cubicBezTo>
                <a:cubicBezTo>
                  <a:pt x="289914" y="113791"/>
                  <a:pt x="276038" y="113956"/>
                  <a:pt x="264695" y="108284"/>
                </a:cubicBezTo>
                <a:cubicBezTo>
                  <a:pt x="171412" y="61642"/>
                  <a:pt x="283221" y="102427"/>
                  <a:pt x="192505" y="72190"/>
                </a:cubicBezTo>
                <a:cubicBezTo>
                  <a:pt x="156005" y="47856"/>
                  <a:pt x="97941" y="0"/>
                  <a:pt x="48126" y="0"/>
                </a:cubicBez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23085" y="1409700"/>
            <a:ext cx="224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/>
              <p:cNvSpPr/>
              <p:nvPr/>
            </p:nvSpPr>
            <p:spPr>
              <a:xfrm>
                <a:off x="371642" y="3465525"/>
                <a:ext cx="1312780" cy="61117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∅</m:t>
                      </m:r>
                    </m:oMath>
                  </m:oMathPara>
                </a14:m>
                <a:endParaRPr lang="en-US" sz="20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42" y="3465525"/>
                <a:ext cx="1312780" cy="611175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/>
          <p:cNvSpPr/>
          <p:nvPr/>
        </p:nvSpPr>
        <p:spPr>
          <a:xfrm>
            <a:off x="2656975" y="34655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{1}</a:t>
            </a:r>
          </a:p>
        </p:txBody>
      </p:sp>
      <p:sp>
        <p:nvSpPr>
          <p:cNvPr id="18" name="Oval 17"/>
          <p:cNvSpPr/>
          <p:nvPr/>
        </p:nvSpPr>
        <p:spPr>
          <a:xfrm>
            <a:off x="5077635" y="3465525"/>
            <a:ext cx="1312780" cy="611175"/>
          </a:xfrm>
          <a:prstGeom prst="ellipse">
            <a:avLst/>
          </a:prstGeom>
          <a:noFill/>
          <a:ln w="25400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{2}</a:t>
            </a:r>
          </a:p>
        </p:txBody>
      </p:sp>
      <p:sp>
        <p:nvSpPr>
          <p:cNvPr id="19" name="Oval 18"/>
          <p:cNvSpPr/>
          <p:nvPr/>
        </p:nvSpPr>
        <p:spPr>
          <a:xfrm>
            <a:off x="7498295" y="34655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{1,2}</a:t>
            </a:r>
          </a:p>
        </p:txBody>
      </p:sp>
      <p:sp>
        <p:nvSpPr>
          <p:cNvPr id="20" name="Oval 19"/>
          <p:cNvSpPr/>
          <p:nvPr/>
        </p:nvSpPr>
        <p:spPr>
          <a:xfrm>
            <a:off x="371642" y="5638800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{3}</a:t>
            </a:r>
          </a:p>
        </p:txBody>
      </p:sp>
      <p:sp>
        <p:nvSpPr>
          <p:cNvPr id="22" name="Oval 21"/>
          <p:cNvSpPr/>
          <p:nvPr/>
        </p:nvSpPr>
        <p:spPr>
          <a:xfrm>
            <a:off x="2656975" y="5638799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{1,3}</a:t>
            </a:r>
          </a:p>
        </p:txBody>
      </p:sp>
      <p:sp>
        <p:nvSpPr>
          <p:cNvPr id="23" name="Oval 22"/>
          <p:cNvSpPr/>
          <p:nvPr/>
        </p:nvSpPr>
        <p:spPr>
          <a:xfrm>
            <a:off x="5077635" y="5610725"/>
            <a:ext cx="1312780" cy="611175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{2,3}</a:t>
            </a:r>
          </a:p>
        </p:txBody>
      </p:sp>
      <p:sp>
        <p:nvSpPr>
          <p:cNvPr id="24" name="Oval 23"/>
          <p:cNvSpPr/>
          <p:nvPr/>
        </p:nvSpPr>
        <p:spPr>
          <a:xfrm>
            <a:off x="7498295" y="5638798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{1,2,3}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3512555" y="5322640"/>
            <a:ext cx="457200" cy="25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969755" y="5044816"/>
            <a:ext cx="120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INITIAL</a:t>
            </a:r>
          </a:p>
        </p:txBody>
      </p:sp>
      <p:sp>
        <p:nvSpPr>
          <p:cNvPr id="21" name="Oval 20"/>
          <p:cNvSpPr/>
          <p:nvPr/>
        </p:nvSpPr>
        <p:spPr>
          <a:xfrm>
            <a:off x="2509587" y="5530095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2509586" y="3356822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7350909" y="3362823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7350909" y="5530095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/>
          <p:cNvCxnSpPr>
            <a:stCxn id="18" idx="4"/>
            <a:endCxn id="23" idx="0"/>
          </p:cNvCxnSpPr>
          <p:nvPr/>
        </p:nvCxnSpPr>
        <p:spPr>
          <a:xfrm>
            <a:off x="5734025" y="4076700"/>
            <a:ext cx="0" cy="1534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20" idx="7"/>
          </p:cNvCxnSpPr>
          <p:nvPr/>
        </p:nvCxnSpPr>
        <p:spPr>
          <a:xfrm flipH="1">
            <a:off x="1492170" y="3987195"/>
            <a:ext cx="3777717" cy="17411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792302" y="4608315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p:cxnSp>
        <p:nvCxnSpPr>
          <p:cNvPr id="35" name="Straight Arrow Connector 34"/>
          <p:cNvCxnSpPr>
            <a:stCxn id="20" idx="0"/>
            <a:endCxn id="15" idx="4"/>
          </p:cNvCxnSpPr>
          <p:nvPr/>
        </p:nvCxnSpPr>
        <p:spPr>
          <a:xfrm flipV="1">
            <a:off x="1028032" y="4076700"/>
            <a:ext cx="0" cy="1562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54438" y="4495800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4212136" y="695295"/>
                <a:ext cx="4931863" cy="1846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Algorithm:</a:t>
                </a:r>
              </a:p>
              <a:p>
                <a:pPr marL="285750" indent="-342900">
                  <a:buFont typeface="+mj-lt"/>
                  <a:buAutoNum type="arabicPeriod" startAt="4"/>
                </a:pPr>
                <a:r>
                  <a:rPr lang="en-US" dirty="0"/>
                  <a:t>For every state </a:t>
                </a:r>
                <a:r>
                  <a:rPr lang="en-US" b="1" i="1" dirty="0"/>
                  <a:t>s </a:t>
                </a:r>
                <a:r>
                  <a:rPr lang="en-US" dirty="0"/>
                  <a:t>in </a:t>
                </a:r>
                <a:r>
                  <a:rPr lang="en-US" b="1" i="1" dirty="0"/>
                  <a:t>D</a:t>
                </a:r>
                <a:r>
                  <a:rPr lang="en-US" dirty="0"/>
                  <a:t> and input character </a:t>
                </a:r>
                <a:r>
                  <a:rPr lang="en-US" b="1" i="1" dirty="0"/>
                  <a:t>c</a:t>
                </a:r>
                <a:r>
                  <a:rPr lang="en-US" dirty="0"/>
                  <a:t>, draw an arrow from </a:t>
                </a:r>
                <a:r>
                  <a:rPr lang="en-US" b="1" i="1" dirty="0"/>
                  <a:t>s </a:t>
                </a:r>
                <a:r>
                  <a:rPr lang="en-US" dirty="0"/>
                  <a:t>to the state </a:t>
                </a:r>
                <a:r>
                  <a:rPr lang="en-US" b="1" i="1" dirty="0"/>
                  <a:t>s’ </a:t>
                </a:r>
                <a:r>
                  <a:rPr lang="en-US" dirty="0"/>
                  <a:t>in D that includes every possible state reachable in </a:t>
                </a:r>
                <a:r>
                  <a:rPr lang="en-US" b="1" i="1" dirty="0"/>
                  <a:t>N </a:t>
                </a:r>
                <a:r>
                  <a:rPr lang="en-US" dirty="0"/>
                  <a:t>from any state in </a:t>
                </a:r>
                <a:r>
                  <a:rPr lang="en-US" b="1" i="1" dirty="0"/>
                  <a:t>s </a:t>
                </a:r>
                <a:r>
                  <a:rPr lang="en-US" dirty="0"/>
                  <a:t>(reading input character </a:t>
                </a:r>
                <a:r>
                  <a:rPr lang="en-US" b="1" i="1" dirty="0"/>
                  <a:t>c</a:t>
                </a:r>
                <a:r>
                  <a:rPr lang="en-US" dirty="0"/>
                  <a:t>, </a:t>
                </a:r>
                <a:r>
                  <a:rPr lang="en-US" b="1" dirty="0"/>
                  <a:t>then </a:t>
                </a:r>
                <a:r>
                  <a:rPr lang="en-US" dirty="0"/>
                  <a:t>following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𝜖</m:t>
                    </m:r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</a:rPr>
                      <m:t>𝑡𝑟𝑎𝑛𝑠𝑖𝑡𝑖𝑜𝑛𝑠</m:t>
                    </m:r>
                  </m:oMath>
                </a14:m>
                <a:r>
                  <a:rPr lang="en-US" dirty="0"/>
                  <a:t>).  </a:t>
                </a: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136" y="695295"/>
                <a:ext cx="4931863" cy="1846659"/>
              </a:xfrm>
              <a:prstGeom prst="rect">
                <a:avLst/>
              </a:prstGeom>
              <a:blipFill rotWithShape="0">
                <a:blip r:embed="rId4"/>
                <a:stretch>
                  <a:fillRect l="-1978" t="-2640" b="-4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1927021" y="5864121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a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684422" y="5944385"/>
            <a:ext cx="825165" cy="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0"/>
          </p:cNvCxnSpPr>
          <p:nvPr/>
        </p:nvCxnSpPr>
        <p:spPr>
          <a:xfrm flipV="1">
            <a:off x="3313365" y="4076701"/>
            <a:ext cx="2096835" cy="14533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308287" y="4691890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736187" y="4645964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982322" y="4608315"/>
            <a:ext cx="604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a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, b</a:t>
            </a:r>
          </a:p>
        </p:txBody>
      </p:sp>
      <p:cxnSp>
        <p:nvCxnSpPr>
          <p:cNvPr id="46" name="Straight Arrow Connector 45"/>
          <p:cNvCxnSpPr>
            <a:stCxn id="29" idx="3"/>
            <a:endCxn id="23" idx="7"/>
          </p:cNvCxnSpPr>
          <p:nvPr/>
        </p:nvCxnSpPr>
        <p:spPr>
          <a:xfrm flipH="1">
            <a:off x="6198163" y="4070060"/>
            <a:ext cx="1388167" cy="16301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/>
          <p:cNvCxnSpPr>
            <a:stCxn id="30" idx="0"/>
            <a:endCxn id="30" idx="1"/>
          </p:cNvCxnSpPr>
          <p:nvPr/>
        </p:nvCxnSpPr>
        <p:spPr>
          <a:xfrm rot="16200000" flipH="1" flipV="1">
            <a:off x="7809837" y="5306587"/>
            <a:ext cx="121343" cy="568357"/>
          </a:xfrm>
          <a:prstGeom prst="curvedConnector3">
            <a:avLst>
              <a:gd name="adj1" fmla="val -188392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747982" y="4934730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a</a:t>
            </a:r>
          </a:p>
        </p:txBody>
      </p:sp>
      <p:cxnSp>
        <p:nvCxnSpPr>
          <p:cNvPr id="49" name="Straight Arrow Connector 48"/>
          <p:cNvCxnSpPr>
            <a:stCxn id="30" idx="2"/>
            <a:endCxn id="23" idx="6"/>
          </p:cNvCxnSpPr>
          <p:nvPr/>
        </p:nvCxnSpPr>
        <p:spPr>
          <a:xfrm flipH="1" flipV="1">
            <a:off x="6390415" y="5916313"/>
            <a:ext cx="960494" cy="280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771008" y="5585010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p:cxnSp>
        <p:nvCxnSpPr>
          <p:cNvPr id="48" name="Straight Arrow Connector 47"/>
          <p:cNvCxnSpPr>
            <a:stCxn id="28" idx="2"/>
            <a:endCxn id="15" idx="6"/>
          </p:cNvCxnSpPr>
          <p:nvPr/>
        </p:nvCxnSpPr>
        <p:spPr>
          <a:xfrm flipH="1">
            <a:off x="1684422" y="3771112"/>
            <a:ext cx="825164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959271" y="3378103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a</a:t>
            </a:r>
          </a:p>
        </p:txBody>
      </p:sp>
      <p:cxnSp>
        <p:nvCxnSpPr>
          <p:cNvPr id="52" name="Straight Arrow Connector 51"/>
          <p:cNvCxnSpPr>
            <a:stCxn id="28" idx="6"/>
            <a:endCxn id="18" idx="2"/>
          </p:cNvCxnSpPr>
          <p:nvPr/>
        </p:nvCxnSpPr>
        <p:spPr>
          <a:xfrm>
            <a:off x="4117141" y="3771112"/>
            <a:ext cx="960494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446348" y="3420968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p:cxnSp>
        <p:nvCxnSpPr>
          <p:cNvPr id="56" name="Curved Connector 55"/>
          <p:cNvCxnSpPr>
            <a:stCxn id="23" idx="4"/>
            <a:endCxn id="30" idx="4"/>
          </p:cNvCxnSpPr>
          <p:nvPr/>
        </p:nvCxnSpPr>
        <p:spPr>
          <a:xfrm rot="16200000" flipH="1">
            <a:off x="6875969" y="5079956"/>
            <a:ext cx="136775" cy="2420662"/>
          </a:xfrm>
          <a:prstGeom prst="curvedConnector3">
            <a:avLst>
              <a:gd name="adj1" fmla="val 26713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626497" y="6249973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a</a:t>
            </a:r>
          </a:p>
        </p:txBody>
      </p:sp>
      <p:cxnSp>
        <p:nvCxnSpPr>
          <p:cNvPr id="58" name="Curved Connector 57"/>
          <p:cNvCxnSpPr/>
          <p:nvPr/>
        </p:nvCxnSpPr>
        <p:spPr>
          <a:xfrm rot="5400000" flipH="1" flipV="1">
            <a:off x="3852957" y="5973148"/>
            <a:ext cx="292947" cy="235421"/>
          </a:xfrm>
          <a:prstGeom prst="curvedConnector4">
            <a:avLst>
              <a:gd name="adj1" fmla="val -119456"/>
              <a:gd name="adj2" fmla="val 197103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279529" y="6292147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267200" y="763269"/>
            <a:ext cx="4800600" cy="23503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Transition table for NFA to the left:</a:t>
            </a:r>
          </a:p>
          <a:p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067988"/>
              </p:ext>
            </p:extLst>
          </p:nvPr>
        </p:nvGraphicFramePr>
        <p:xfrm>
          <a:off x="4414538" y="1194499"/>
          <a:ext cx="454392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462"/>
                <a:gridCol w="1347822"/>
                <a:gridCol w="1514642"/>
              </a:tblGrid>
              <a:tr h="3880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State\Char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/>
                </a:tc>
              </a:tr>
              <a:tr h="4388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{2}</a:t>
                      </a:r>
                      <a:endParaRPr lang="en-US" sz="2400" dirty="0"/>
                    </a:p>
                  </a:txBody>
                  <a:tcPr/>
                </a:tc>
              </a:tr>
              <a:tr h="4388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{2,3}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{3}</a:t>
                      </a:r>
                      <a:endParaRPr lang="en-US" sz="2400" dirty="0"/>
                    </a:p>
                  </a:txBody>
                  <a:tcPr/>
                </a:tc>
              </a:tr>
              <a:tr h="4388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{1,3}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{}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276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NFA-&gt;DFA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000" t="16667" r="30000" b="42221"/>
          <a:stretch/>
        </p:blipFill>
        <p:spPr>
          <a:xfrm>
            <a:off x="12032" y="1028700"/>
            <a:ext cx="2780270" cy="19050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1764632" y="973119"/>
            <a:ext cx="457200" cy="25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21832" y="695295"/>
            <a:ext cx="120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INITIAL</a:t>
            </a:r>
          </a:p>
        </p:txBody>
      </p:sp>
      <p:sp>
        <p:nvSpPr>
          <p:cNvPr id="12" name="Freeform 11"/>
          <p:cNvSpPr/>
          <p:nvPr/>
        </p:nvSpPr>
        <p:spPr>
          <a:xfrm>
            <a:off x="1764632" y="1409700"/>
            <a:ext cx="682873" cy="902368"/>
          </a:xfrm>
          <a:custGeom>
            <a:avLst/>
            <a:gdLst>
              <a:gd name="connsiteX0" fmla="*/ 1010653 w 1010653"/>
              <a:gd name="connsiteY0" fmla="*/ 1335505 h 1335505"/>
              <a:gd name="connsiteX1" fmla="*/ 998621 w 1010653"/>
              <a:gd name="connsiteY1" fmla="*/ 1034716 h 1335505"/>
              <a:gd name="connsiteX2" fmla="*/ 986589 w 1010653"/>
              <a:gd name="connsiteY2" fmla="*/ 998621 h 1335505"/>
              <a:gd name="connsiteX3" fmla="*/ 926432 w 1010653"/>
              <a:gd name="connsiteY3" fmla="*/ 878305 h 1335505"/>
              <a:gd name="connsiteX4" fmla="*/ 902368 w 1010653"/>
              <a:gd name="connsiteY4" fmla="*/ 842211 h 1335505"/>
              <a:gd name="connsiteX5" fmla="*/ 866274 w 1010653"/>
              <a:gd name="connsiteY5" fmla="*/ 770021 h 1335505"/>
              <a:gd name="connsiteX6" fmla="*/ 854242 w 1010653"/>
              <a:gd name="connsiteY6" fmla="*/ 733927 h 1335505"/>
              <a:gd name="connsiteX7" fmla="*/ 830179 w 1010653"/>
              <a:gd name="connsiteY7" fmla="*/ 697832 h 1335505"/>
              <a:gd name="connsiteX8" fmla="*/ 818147 w 1010653"/>
              <a:gd name="connsiteY8" fmla="*/ 661737 h 1335505"/>
              <a:gd name="connsiteX9" fmla="*/ 782053 w 1010653"/>
              <a:gd name="connsiteY9" fmla="*/ 625642 h 1335505"/>
              <a:gd name="connsiteX10" fmla="*/ 709863 w 1010653"/>
              <a:gd name="connsiteY10" fmla="*/ 505327 h 1335505"/>
              <a:gd name="connsiteX11" fmla="*/ 673768 w 1010653"/>
              <a:gd name="connsiteY11" fmla="*/ 481263 h 1335505"/>
              <a:gd name="connsiteX12" fmla="*/ 625642 w 1010653"/>
              <a:gd name="connsiteY12" fmla="*/ 421105 h 1335505"/>
              <a:gd name="connsiteX13" fmla="*/ 601579 w 1010653"/>
              <a:gd name="connsiteY13" fmla="*/ 385011 h 1335505"/>
              <a:gd name="connsiteX14" fmla="*/ 565484 w 1010653"/>
              <a:gd name="connsiteY14" fmla="*/ 372979 h 1335505"/>
              <a:gd name="connsiteX15" fmla="*/ 553453 w 1010653"/>
              <a:gd name="connsiteY15" fmla="*/ 336884 h 1335505"/>
              <a:gd name="connsiteX16" fmla="*/ 457200 w 1010653"/>
              <a:gd name="connsiteY16" fmla="*/ 264695 h 1335505"/>
              <a:gd name="connsiteX17" fmla="*/ 421105 w 1010653"/>
              <a:gd name="connsiteY17" fmla="*/ 228600 h 1335505"/>
              <a:gd name="connsiteX18" fmla="*/ 348916 w 1010653"/>
              <a:gd name="connsiteY18" fmla="*/ 180474 h 1335505"/>
              <a:gd name="connsiteX19" fmla="*/ 300789 w 1010653"/>
              <a:gd name="connsiteY19" fmla="*/ 120316 h 1335505"/>
              <a:gd name="connsiteX20" fmla="*/ 264695 w 1010653"/>
              <a:gd name="connsiteY20" fmla="*/ 108284 h 1335505"/>
              <a:gd name="connsiteX21" fmla="*/ 192505 w 1010653"/>
              <a:gd name="connsiteY21" fmla="*/ 72190 h 1335505"/>
              <a:gd name="connsiteX22" fmla="*/ 48126 w 1010653"/>
              <a:gd name="connsiteY22" fmla="*/ 0 h 1335505"/>
              <a:gd name="connsiteX23" fmla="*/ 0 w 1010653"/>
              <a:gd name="connsiteY23" fmla="*/ 0 h 1335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10653" h="1335505">
                <a:moveTo>
                  <a:pt x="1010653" y="1335505"/>
                </a:moveTo>
                <a:cubicBezTo>
                  <a:pt x="1006642" y="1235242"/>
                  <a:pt x="1005770" y="1134804"/>
                  <a:pt x="998621" y="1034716"/>
                </a:cubicBezTo>
                <a:cubicBezTo>
                  <a:pt x="997717" y="1022066"/>
                  <a:pt x="990073" y="1010816"/>
                  <a:pt x="986589" y="998621"/>
                </a:cubicBezTo>
                <a:cubicBezTo>
                  <a:pt x="962782" y="915296"/>
                  <a:pt x="992059" y="976744"/>
                  <a:pt x="926432" y="878305"/>
                </a:cubicBezTo>
                <a:lnTo>
                  <a:pt x="902368" y="842211"/>
                </a:lnTo>
                <a:cubicBezTo>
                  <a:pt x="872131" y="751495"/>
                  <a:pt x="912916" y="863304"/>
                  <a:pt x="866274" y="770021"/>
                </a:cubicBezTo>
                <a:cubicBezTo>
                  <a:pt x="860602" y="758678"/>
                  <a:pt x="859914" y="745270"/>
                  <a:pt x="854242" y="733927"/>
                </a:cubicBezTo>
                <a:cubicBezTo>
                  <a:pt x="847775" y="720993"/>
                  <a:pt x="836646" y="710766"/>
                  <a:pt x="830179" y="697832"/>
                </a:cubicBezTo>
                <a:cubicBezTo>
                  <a:pt x="824507" y="686488"/>
                  <a:pt x="825182" y="672290"/>
                  <a:pt x="818147" y="661737"/>
                </a:cubicBezTo>
                <a:cubicBezTo>
                  <a:pt x="808709" y="647580"/>
                  <a:pt x="791943" y="639488"/>
                  <a:pt x="782053" y="625642"/>
                </a:cubicBezTo>
                <a:cubicBezTo>
                  <a:pt x="755716" y="588770"/>
                  <a:pt x="750748" y="532585"/>
                  <a:pt x="709863" y="505327"/>
                </a:cubicBezTo>
                <a:lnTo>
                  <a:pt x="673768" y="481263"/>
                </a:lnTo>
                <a:cubicBezTo>
                  <a:pt x="599706" y="370171"/>
                  <a:pt x="694217" y="506824"/>
                  <a:pt x="625642" y="421105"/>
                </a:cubicBezTo>
                <a:cubicBezTo>
                  <a:pt x="616609" y="409814"/>
                  <a:pt x="612870" y="394044"/>
                  <a:pt x="601579" y="385011"/>
                </a:cubicBezTo>
                <a:cubicBezTo>
                  <a:pt x="591676" y="377088"/>
                  <a:pt x="577516" y="376990"/>
                  <a:pt x="565484" y="372979"/>
                </a:cubicBezTo>
                <a:cubicBezTo>
                  <a:pt x="561474" y="360947"/>
                  <a:pt x="559978" y="347759"/>
                  <a:pt x="553453" y="336884"/>
                </a:cubicBezTo>
                <a:cubicBezTo>
                  <a:pt x="537447" y="310207"/>
                  <a:pt x="466148" y="273643"/>
                  <a:pt x="457200" y="264695"/>
                </a:cubicBezTo>
                <a:cubicBezTo>
                  <a:pt x="445168" y="252663"/>
                  <a:pt x="434536" y="239046"/>
                  <a:pt x="421105" y="228600"/>
                </a:cubicBezTo>
                <a:cubicBezTo>
                  <a:pt x="398277" y="210845"/>
                  <a:pt x="348916" y="180474"/>
                  <a:pt x="348916" y="180474"/>
                </a:cubicBezTo>
                <a:cubicBezTo>
                  <a:pt x="337985" y="164077"/>
                  <a:pt x="319841" y="131747"/>
                  <a:pt x="300789" y="120316"/>
                </a:cubicBezTo>
                <a:cubicBezTo>
                  <a:pt x="289914" y="113791"/>
                  <a:pt x="276038" y="113956"/>
                  <a:pt x="264695" y="108284"/>
                </a:cubicBezTo>
                <a:cubicBezTo>
                  <a:pt x="171412" y="61642"/>
                  <a:pt x="283221" y="102427"/>
                  <a:pt x="192505" y="72190"/>
                </a:cubicBezTo>
                <a:cubicBezTo>
                  <a:pt x="156005" y="47856"/>
                  <a:pt x="97941" y="0"/>
                  <a:pt x="48126" y="0"/>
                </a:cubicBez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23085" y="1409700"/>
            <a:ext cx="224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/>
              <p:cNvSpPr/>
              <p:nvPr/>
            </p:nvSpPr>
            <p:spPr>
              <a:xfrm>
                <a:off x="371642" y="3465525"/>
                <a:ext cx="1312780" cy="61117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∅</m:t>
                      </m:r>
                    </m:oMath>
                  </m:oMathPara>
                </a14:m>
                <a:endParaRPr lang="en-US" sz="20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42" y="3465525"/>
                <a:ext cx="1312780" cy="611175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/>
          <p:cNvSpPr/>
          <p:nvPr/>
        </p:nvSpPr>
        <p:spPr>
          <a:xfrm>
            <a:off x="2656975" y="34655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{1}</a:t>
            </a:r>
          </a:p>
        </p:txBody>
      </p:sp>
      <p:sp>
        <p:nvSpPr>
          <p:cNvPr id="18" name="Oval 17"/>
          <p:cNvSpPr/>
          <p:nvPr/>
        </p:nvSpPr>
        <p:spPr>
          <a:xfrm>
            <a:off x="5077635" y="3465525"/>
            <a:ext cx="1312780" cy="611175"/>
          </a:xfrm>
          <a:prstGeom prst="ellipse">
            <a:avLst/>
          </a:prstGeom>
          <a:noFill/>
          <a:ln w="25400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{2}</a:t>
            </a:r>
          </a:p>
        </p:txBody>
      </p:sp>
      <p:sp>
        <p:nvSpPr>
          <p:cNvPr id="19" name="Oval 18"/>
          <p:cNvSpPr/>
          <p:nvPr/>
        </p:nvSpPr>
        <p:spPr>
          <a:xfrm>
            <a:off x="7498295" y="34655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{1,2}</a:t>
            </a:r>
          </a:p>
        </p:txBody>
      </p:sp>
      <p:sp>
        <p:nvSpPr>
          <p:cNvPr id="20" name="Oval 19"/>
          <p:cNvSpPr/>
          <p:nvPr/>
        </p:nvSpPr>
        <p:spPr>
          <a:xfrm>
            <a:off x="371642" y="5638800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{3}</a:t>
            </a:r>
          </a:p>
        </p:txBody>
      </p:sp>
      <p:sp>
        <p:nvSpPr>
          <p:cNvPr id="22" name="Oval 21"/>
          <p:cNvSpPr/>
          <p:nvPr/>
        </p:nvSpPr>
        <p:spPr>
          <a:xfrm>
            <a:off x="2656975" y="5638799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{1,3}</a:t>
            </a:r>
          </a:p>
        </p:txBody>
      </p:sp>
      <p:sp>
        <p:nvSpPr>
          <p:cNvPr id="23" name="Oval 22"/>
          <p:cNvSpPr/>
          <p:nvPr/>
        </p:nvSpPr>
        <p:spPr>
          <a:xfrm>
            <a:off x="5077635" y="5610725"/>
            <a:ext cx="1312780" cy="611175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{2,3}</a:t>
            </a:r>
          </a:p>
        </p:txBody>
      </p:sp>
      <p:sp>
        <p:nvSpPr>
          <p:cNvPr id="24" name="Oval 23"/>
          <p:cNvSpPr/>
          <p:nvPr/>
        </p:nvSpPr>
        <p:spPr>
          <a:xfrm>
            <a:off x="7498295" y="5638798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{1,2,3}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3512555" y="5322640"/>
            <a:ext cx="457200" cy="25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969755" y="5044816"/>
            <a:ext cx="120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INITIAL</a:t>
            </a:r>
          </a:p>
        </p:txBody>
      </p:sp>
      <p:sp>
        <p:nvSpPr>
          <p:cNvPr id="21" name="Oval 20"/>
          <p:cNvSpPr/>
          <p:nvPr/>
        </p:nvSpPr>
        <p:spPr>
          <a:xfrm>
            <a:off x="2509587" y="5530095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2509586" y="3356822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7350909" y="3362823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7350909" y="5530095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/>
          <p:cNvCxnSpPr>
            <a:stCxn id="18" idx="4"/>
            <a:endCxn id="23" idx="0"/>
          </p:cNvCxnSpPr>
          <p:nvPr/>
        </p:nvCxnSpPr>
        <p:spPr>
          <a:xfrm>
            <a:off x="5734025" y="4076700"/>
            <a:ext cx="0" cy="1534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20" idx="7"/>
          </p:cNvCxnSpPr>
          <p:nvPr/>
        </p:nvCxnSpPr>
        <p:spPr>
          <a:xfrm flipH="1">
            <a:off x="1492170" y="3987195"/>
            <a:ext cx="3777717" cy="17411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792302" y="4608315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p:cxnSp>
        <p:nvCxnSpPr>
          <p:cNvPr id="35" name="Straight Arrow Connector 34"/>
          <p:cNvCxnSpPr>
            <a:stCxn id="20" idx="0"/>
            <a:endCxn id="15" idx="4"/>
          </p:cNvCxnSpPr>
          <p:nvPr/>
        </p:nvCxnSpPr>
        <p:spPr>
          <a:xfrm flipV="1">
            <a:off x="1028032" y="4076700"/>
            <a:ext cx="0" cy="1562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54438" y="4495800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4212136" y="695295"/>
                <a:ext cx="4931863" cy="1846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Algorithm:</a:t>
                </a:r>
              </a:p>
              <a:p>
                <a:pPr marL="285750" indent="-342900">
                  <a:buFont typeface="+mj-lt"/>
                  <a:buAutoNum type="arabicPeriod" startAt="4"/>
                </a:pPr>
                <a:r>
                  <a:rPr lang="en-US" dirty="0"/>
                  <a:t>For every state </a:t>
                </a:r>
                <a:r>
                  <a:rPr lang="en-US" b="1" i="1" dirty="0"/>
                  <a:t>s </a:t>
                </a:r>
                <a:r>
                  <a:rPr lang="en-US" dirty="0"/>
                  <a:t>in </a:t>
                </a:r>
                <a:r>
                  <a:rPr lang="en-US" b="1" i="1" dirty="0"/>
                  <a:t>D</a:t>
                </a:r>
                <a:r>
                  <a:rPr lang="en-US" dirty="0"/>
                  <a:t> and input character </a:t>
                </a:r>
                <a:r>
                  <a:rPr lang="en-US" b="1" i="1" dirty="0"/>
                  <a:t>c</a:t>
                </a:r>
                <a:r>
                  <a:rPr lang="en-US" dirty="0"/>
                  <a:t>, draw an arrow from </a:t>
                </a:r>
                <a:r>
                  <a:rPr lang="en-US" b="1" i="1" dirty="0"/>
                  <a:t>s </a:t>
                </a:r>
                <a:r>
                  <a:rPr lang="en-US" dirty="0"/>
                  <a:t>to the state </a:t>
                </a:r>
                <a:r>
                  <a:rPr lang="en-US" b="1" i="1" dirty="0"/>
                  <a:t>s’ </a:t>
                </a:r>
                <a:r>
                  <a:rPr lang="en-US" dirty="0"/>
                  <a:t>in D that includes every possible state reachable in </a:t>
                </a:r>
                <a:r>
                  <a:rPr lang="en-US" b="1" i="1" dirty="0"/>
                  <a:t>N </a:t>
                </a:r>
                <a:r>
                  <a:rPr lang="en-US" dirty="0"/>
                  <a:t>from any state in </a:t>
                </a:r>
                <a:r>
                  <a:rPr lang="en-US" b="1" i="1" dirty="0"/>
                  <a:t>s </a:t>
                </a:r>
                <a:r>
                  <a:rPr lang="en-US" dirty="0"/>
                  <a:t>(reading input character </a:t>
                </a:r>
                <a:r>
                  <a:rPr lang="en-US" b="1" i="1" dirty="0"/>
                  <a:t>c</a:t>
                </a:r>
                <a:r>
                  <a:rPr lang="en-US" dirty="0"/>
                  <a:t>, </a:t>
                </a:r>
                <a:r>
                  <a:rPr lang="en-US" b="1" dirty="0"/>
                  <a:t>then </a:t>
                </a:r>
                <a:r>
                  <a:rPr lang="en-US" dirty="0"/>
                  <a:t>following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𝜖</m:t>
                    </m:r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</a:rPr>
                      <m:t>𝑡𝑟𝑎𝑛𝑠𝑖𝑡𝑖𝑜𝑛𝑠</m:t>
                    </m:r>
                  </m:oMath>
                </a14:m>
                <a:r>
                  <a:rPr lang="en-US" dirty="0"/>
                  <a:t>).  </a:t>
                </a: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136" y="695295"/>
                <a:ext cx="4931863" cy="1846659"/>
              </a:xfrm>
              <a:prstGeom prst="rect">
                <a:avLst/>
              </a:prstGeom>
              <a:blipFill rotWithShape="0">
                <a:blip r:embed="rId4"/>
                <a:stretch>
                  <a:fillRect l="-1978" t="-2640" b="-4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1927021" y="5864121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a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684422" y="5944385"/>
            <a:ext cx="825165" cy="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urved Connector 5"/>
          <p:cNvCxnSpPr>
            <a:stCxn id="21" idx="6"/>
            <a:endCxn id="21" idx="7"/>
          </p:cNvCxnSpPr>
          <p:nvPr/>
        </p:nvCxnSpPr>
        <p:spPr>
          <a:xfrm flipH="1" flipV="1">
            <a:off x="3881721" y="5651438"/>
            <a:ext cx="235421" cy="292947"/>
          </a:xfrm>
          <a:prstGeom prst="curvedConnector4">
            <a:avLst>
              <a:gd name="adj1" fmla="val -97103"/>
              <a:gd name="adj2" fmla="val 21945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279529" y="5537177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3" name="Straight Arrow Connector 32"/>
          <p:cNvCxnSpPr>
            <a:stCxn id="21" idx="0"/>
          </p:cNvCxnSpPr>
          <p:nvPr/>
        </p:nvCxnSpPr>
        <p:spPr>
          <a:xfrm flipV="1">
            <a:off x="3313365" y="4076701"/>
            <a:ext cx="2096835" cy="14533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308287" y="4691890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736187" y="4645964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982322" y="4608315"/>
            <a:ext cx="604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a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, b</a:t>
            </a:r>
          </a:p>
        </p:txBody>
      </p:sp>
      <p:cxnSp>
        <p:nvCxnSpPr>
          <p:cNvPr id="46" name="Straight Arrow Connector 45"/>
          <p:cNvCxnSpPr>
            <a:stCxn id="29" idx="3"/>
            <a:endCxn id="23" idx="7"/>
          </p:cNvCxnSpPr>
          <p:nvPr/>
        </p:nvCxnSpPr>
        <p:spPr>
          <a:xfrm flipH="1">
            <a:off x="6198163" y="4070060"/>
            <a:ext cx="1388167" cy="16301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/>
          <p:cNvCxnSpPr>
            <a:stCxn id="30" idx="0"/>
            <a:endCxn id="30" idx="1"/>
          </p:cNvCxnSpPr>
          <p:nvPr/>
        </p:nvCxnSpPr>
        <p:spPr>
          <a:xfrm rot="16200000" flipH="1" flipV="1">
            <a:off x="7809837" y="5306587"/>
            <a:ext cx="121343" cy="568357"/>
          </a:xfrm>
          <a:prstGeom prst="curvedConnector3">
            <a:avLst>
              <a:gd name="adj1" fmla="val -188392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747982" y="4934730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a</a:t>
            </a:r>
          </a:p>
        </p:txBody>
      </p:sp>
      <p:cxnSp>
        <p:nvCxnSpPr>
          <p:cNvPr id="49" name="Straight Arrow Connector 48"/>
          <p:cNvCxnSpPr>
            <a:stCxn id="30" idx="2"/>
            <a:endCxn id="23" idx="6"/>
          </p:cNvCxnSpPr>
          <p:nvPr/>
        </p:nvCxnSpPr>
        <p:spPr>
          <a:xfrm flipH="1" flipV="1">
            <a:off x="6390415" y="5916313"/>
            <a:ext cx="960494" cy="280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771008" y="5585010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p:cxnSp>
        <p:nvCxnSpPr>
          <p:cNvPr id="48" name="Straight Arrow Connector 47"/>
          <p:cNvCxnSpPr>
            <a:stCxn id="28" idx="2"/>
            <a:endCxn id="15" idx="6"/>
          </p:cNvCxnSpPr>
          <p:nvPr/>
        </p:nvCxnSpPr>
        <p:spPr>
          <a:xfrm flipH="1">
            <a:off x="1684422" y="3771112"/>
            <a:ext cx="825164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959271" y="3378103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a</a:t>
            </a:r>
          </a:p>
        </p:txBody>
      </p:sp>
      <p:cxnSp>
        <p:nvCxnSpPr>
          <p:cNvPr id="52" name="Straight Arrow Connector 51"/>
          <p:cNvCxnSpPr>
            <a:stCxn id="28" idx="6"/>
            <a:endCxn id="18" idx="2"/>
          </p:cNvCxnSpPr>
          <p:nvPr/>
        </p:nvCxnSpPr>
        <p:spPr>
          <a:xfrm>
            <a:off x="4117141" y="3771112"/>
            <a:ext cx="960494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446348" y="3420968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p:cxnSp>
        <p:nvCxnSpPr>
          <p:cNvPr id="54" name="Curved Connector 53"/>
          <p:cNvCxnSpPr>
            <a:stCxn id="23" idx="4"/>
            <a:endCxn id="20" idx="4"/>
          </p:cNvCxnSpPr>
          <p:nvPr/>
        </p:nvCxnSpPr>
        <p:spPr>
          <a:xfrm rot="5400000">
            <a:off x="3366992" y="3882941"/>
            <a:ext cx="28075" cy="4705993"/>
          </a:xfrm>
          <a:prstGeom prst="curvedConnector3">
            <a:avLst>
              <a:gd name="adj1" fmla="val 914248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438458" y="6358675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p:cxnSp>
        <p:nvCxnSpPr>
          <p:cNvPr id="56" name="Curved Connector 55"/>
          <p:cNvCxnSpPr>
            <a:stCxn id="23" idx="4"/>
            <a:endCxn id="30" idx="4"/>
          </p:cNvCxnSpPr>
          <p:nvPr/>
        </p:nvCxnSpPr>
        <p:spPr>
          <a:xfrm rot="16200000" flipH="1">
            <a:off x="6875969" y="5079956"/>
            <a:ext cx="136775" cy="2420662"/>
          </a:xfrm>
          <a:prstGeom prst="curvedConnector3">
            <a:avLst>
              <a:gd name="adj1" fmla="val 26713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626497" y="6249973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a</a:t>
            </a:r>
          </a:p>
        </p:txBody>
      </p:sp>
      <p:sp>
        <p:nvSpPr>
          <p:cNvPr id="58" name="Rectangle 57"/>
          <p:cNvSpPr/>
          <p:nvPr/>
        </p:nvSpPr>
        <p:spPr>
          <a:xfrm>
            <a:off x="4267200" y="763269"/>
            <a:ext cx="4800600" cy="23503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Transition table for NFA to the left:</a:t>
            </a:r>
          </a:p>
          <a:p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59" name="Table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067988"/>
              </p:ext>
            </p:extLst>
          </p:nvPr>
        </p:nvGraphicFramePr>
        <p:xfrm>
          <a:off x="4414538" y="1194499"/>
          <a:ext cx="454392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462"/>
                <a:gridCol w="1347822"/>
                <a:gridCol w="1514642"/>
              </a:tblGrid>
              <a:tr h="3880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State\Char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/>
                </a:tc>
              </a:tr>
              <a:tr h="4388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{2}</a:t>
                      </a:r>
                      <a:endParaRPr lang="en-US" sz="2400" dirty="0"/>
                    </a:p>
                  </a:txBody>
                  <a:tcPr/>
                </a:tc>
              </a:tr>
              <a:tr h="4388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{2,3}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{3}</a:t>
                      </a:r>
                      <a:endParaRPr lang="en-US" sz="2400" dirty="0"/>
                    </a:p>
                  </a:txBody>
                  <a:tcPr/>
                </a:tc>
              </a:tr>
              <a:tr h="4388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{1,3}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{}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85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NFA-&gt;DFA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000" t="16667" r="30000" b="42221"/>
          <a:stretch/>
        </p:blipFill>
        <p:spPr>
          <a:xfrm>
            <a:off x="12032" y="1028700"/>
            <a:ext cx="2780270" cy="19050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1764632" y="973119"/>
            <a:ext cx="457200" cy="25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21832" y="695295"/>
            <a:ext cx="120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INITIAL</a:t>
            </a:r>
          </a:p>
        </p:txBody>
      </p:sp>
      <p:sp>
        <p:nvSpPr>
          <p:cNvPr id="12" name="Freeform 11"/>
          <p:cNvSpPr/>
          <p:nvPr/>
        </p:nvSpPr>
        <p:spPr>
          <a:xfrm>
            <a:off x="1764632" y="1409700"/>
            <a:ext cx="682873" cy="902368"/>
          </a:xfrm>
          <a:custGeom>
            <a:avLst/>
            <a:gdLst>
              <a:gd name="connsiteX0" fmla="*/ 1010653 w 1010653"/>
              <a:gd name="connsiteY0" fmla="*/ 1335505 h 1335505"/>
              <a:gd name="connsiteX1" fmla="*/ 998621 w 1010653"/>
              <a:gd name="connsiteY1" fmla="*/ 1034716 h 1335505"/>
              <a:gd name="connsiteX2" fmla="*/ 986589 w 1010653"/>
              <a:gd name="connsiteY2" fmla="*/ 998621 h 1335505"/>
              <a:gd name="connsiteX3" fmla="*/ 926432 w 1010653"/>
              <a:gd name="connsiteY3" fmla="*/ 878305 h 1335505"/>
              <a:gd name="connsiteX4" fmla="*/ 902368 w 1010653"/>
              <a:gd name="connsiteY4" fmla="*/ 842211 h 1335505"/>
              <a:gd name="connsiteX5" fmla="*/ 866274 w 1010653"/>
              <a:gd name="connsiteY5" fmla="*/ 770021 h 1335505"/>
              <a:gd name="connsiteX6" fmla="*/ 854242 w 1010653"/>
              <a:gd name="connsiteY6" fmla="*/ 733927 h 1335505"/>
              <a:gd name="connsiteX7" fmla="*/ 830179 w 1010653"/>
              <a:gd name="connsiteY7" fmla="*/ 697832 h 1335505"/>
              <a:gd name="connsiteX8" fmla="*/ 818147 w 1010653"/>
              <a:gd name="connsiteY8" fmla="*/ 661737 h 1335505"/>
              <a:gd name="connsiteX9" fmla="*/ 782053 w 1010653"/>
              <a:gd name="connsiteY9" fmla="*/ 625642 h 1335505"/>
              <a:gd name="connsiteX10" fmla="*/ 709863 w 1010653"/>
              <a:gd name="connsiteY10" fmla="*/ 505327 h 1335505"/>
              <a:gd name="connsiteX11" fmla="*/ 673768 w 1010653"/>
              <a:gd name="connsiteY11" fmla="*/ 481263 h 1335505"/>
              <a:gd name="connsiteX12" fmla="*/ 625642 w 1010653"/>
              <a:gd name="connsiteY12" fmla="*/ 421105 h 1335505"/>
              <a:gd name="connsiteX13" fmla="*/ 601579 w 1010653"/>
              <a:gd name="connsiteY13" fmla="*/ 385011 h 1335505"/>
              <a:gd name="connsiteX14" fmla="*/ 565484 w 1010653"/>
              <a:gd name="connsiteY14" fmla="*/ 372979 h 1335505"/>
              <a:gd name="connsiteX15" fmla="*/ 553453 w 1010653"/>
              <a:gd name="connsiteY15" fmla="*/ 336884 h 1335505"/>
              <a:gd name="connsiteX16" fmla="*/ 457200 w 1010653"/>
              <a:gd name="connsiteY16" fmla="*/ 264695 h 1335505"/>
              <a:gd name="connsiteX17" fmla="*/ 421105 w 1010653"/>
              <a:gd name="connsiteY17" fmla="*/ 228600 h 1335505"/>
              <a:gd name="connsiteX18" fmla="*/ 348916 w 1010653"/>
              <a:gd name="connsiteY18" fmla="*/ 180474 h 1335505"/>
              <a:gd name="connsiteX19" fmla="*/ 300789 w 1010653"/>
              <a:gd name="connsiteY19" fmla="*/ 120316 h 1335505"/>
              <a:gd name="connsiteX20" fmla="*/ 264695 w 1010653"/>
              <a:gd name="connsiteY20" fmla="*/ 108284 h 1335505"/>
              <a:gd name="connsiteX21" fmla="*/ 192505 w 1010653"/>
              <a:gd name="connsiteY21" fmla="*/ 72190 h 1335505"/>
              <a:gd name="connsiteX22" fmla="*/ 48126 w 1010653"/>
              <a:gd name="connsiteY22" fmla="*/ 0 h 1335505"/>
              <a:gd name="connsiteX23" fmla="*/ 0 w 1010653"/>
              <a:gd name="connsiteY23" fmla="*/ 0 h 1335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10653" h="1335505">
                <a:moveTo>
                  <a:pt x="1010653" y="1335505"/>
                </a:moveTo>
                <a:cubicBezTo>
                  <a:pt x="1006642" y="1235242"/>
                  <a:pt x="1005770" y="1134804"/>
                  <a:pt x="998621" y="1034716"/>
                </a:cubicBezTo>
                <a:cubicBezTo>
                  <a:pt x="997717" y="1022066"/>
                  <a:pt x="990073" y="1010816"/>
                  <a:pt x="986589" y="998621"/>
                </a:cubicBezTo>
                <a:cubicBezTo>
                  <a:pt x="962782" y="915296"/>
                  <a:pt x="992059" y="976744"/>
                  <a:pt x="926432" y="878305"/>
                </a:cubicBezTo>
                <a:lnTo>
                  <a:pt x="902368" y="842211"/>
                </a:lnTo>
                <a:cubicBezTo>
                  <a:pt x="872131" y="751495"/>
                  <a:pt x="912916" y="863304"/>
                  <a:pt x="866274" y="770021"/>
                </a:cubicBezTo>
                <a:cubicBezTo>
                  <a:pt x="860602" y="758678"/>
                  <a:pt x="859914" y="745270"/>
                  <a:pt x="854242" y="733927"/>
                </a:cubicBezTo>
                <a:cubicBezTo>
                  <a:pt x="847775" y="720993"/>
                  <a:pt x="836646" y="710766"/>
                  <a:pt x="830179" y="697832"/>
                </a:cubicBezTo>
                <a:cubicBezTo>
                  <a:pt x="824507" y="686488"/>
                  <a:pt x="825182" y="672290"/>
                  <a:pt x="818147" y="661737"/>
                </a:cubicBezTo>
                <a:cubicBezTo>
                  <a:pt x="808709" y="647580"/>
                  <a:pt x="791943" y="639488"/>
                  <a:pt x="782053" y="625642"/>
                </a:cubicBezTo>
                <a:cubicBezTo>
                  <a:pt x="755716" y="588770"/>
                  <a:pt x="750748" y="532585"/>
                  <a:pt x="709863" y="505327"/>
                </a:cubicBezTo>
                <a:lnTo>
                  <a:pt x="673768" y="481263"/>
                </a:lnTo>
                <a:cubicBezTo>
                  <a:pt x="599706" y="370171"/>
                  <a:pt x="694217" y="506824"/>
                  <a:pt x="625642" y="421105"/>
                </a:cubicBezTo>
                <a:cubicBezTo>
                  <a:pt x="616609" y="409814"/>
                  <a:pt x="612870" y="394044"/>
                  <a:pt x="601579" y="385011"/>
                </a:cubicBezTo>
                <a:cubicBezTo>
                  <a:pt x="591676" y="377088"/>
                  <a:pt x="577516" y="376990"/>
                  <a:pt x="565484" y="372979"/>
                </a:cubicBezTo>
                <a:cubicBezTo>
                  <a:pt x="561474" y="360947"/>
                  <a:pt x="559978" y="347759"/>
                  <a:pt x="553453" y="336884"/>
                </a:cubicBezTo>
                <a:cubicBezTo>
                  <a:pt x="537447" y="310207"/>
                  <a:pt x="466148" y="273643"/>
                  <a:pt x="457200" y="264695"/>
                </a:cubicBezTo>
                <a:cubicBezTo>
                  <a:pt x="445168" y="252663"/>
                  <a:pt x="434536" y="239046"/>
                  <a:pt x="421105" y="228600"/>
                </a:cubicBezTo>
                <a:cubicBezTo>
                  <a:pt x="398277" y="210845"/>
                  <a:pt x="348916" y="180474"/>
                  <a:pt x="348916" y="180474"/>
                </a:cubicBezTo>
                <a:cubicBezTo>
                  <a:pt x="337985" y="164077"/>
                  <a:pt x="319841" y="131747"/>
                  <a:pt x="300789" y="120316"/>
                </a:cubicBezTo>
                <a:cubicBezTo>
                  <a:pt x="289914" y="113791"/>
                  <a:pt x="276038" y="113956"/>
                  <a:pt x="264695" y="108284"/>
                </a:cubicBezTo>
                <a:cubicBezTo>
                  <a:pt x="171412" y="61642"/>
                  <a:pt x="283221" y="102427"/>
                  <a:pt x="192505" y="72190"/>
                </a:cubicBezTo>
                <a:cubicBezTo>
                  <a:pt x="156005" y="47856"/>
                  <a:pt x="97941" y="0"/>
                  <a:pt x="48126" y="0"/>
                </a:cubicBez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23085" y="1409700"/>
            <a:ext cx="224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/>
              <p:cNvSpPr/>
              <p:nvPr/>
            </p:nvSpPr>
            <p:spPr>
              <a:xfrm>
                <a:off x="371642" y="3465525"/>
                <a:ext cx="1312780" cy="611175"/>
              </a:xfrm>
              <a:prstGeom prst="ellipse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∅</m:t>
                      </m:r>
                    </m:oMath>
                  </m:oMathPara>
                </a14:m>
                <a:endParaRPr lang="en-US" sz="20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42" y="3465525"/>
                <a:ext cx="1312780" cy="611175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54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/>
          <p:cNvSpPr/>
          <p:nvPr/>
        </p:nvSpPr>
        <p:spPr>
          <a:xfrm>
            <a:off x="2656975" y="34655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{1}</a:t>
            </a:r>
          </a:p>
        </p:txBody>
      </p:sp>
      <p:sp>
        <p:nvSpPr>
          <p:cNvPr id="18" name="Oval 17"/>
          <p:cNvSpPr/>
          <p:nvPr/>
        </p:nvSpPr>
        <p:spPr>
          <a:xfrm>
            <a:off x="5077635" y="3465525"/>
            <a:ext cx="1312780" cy="611175"/>
          </a:xfrm>
          <a:prstGeom prst="ellipse">
            <a:avLst/>
          </a:prstGeom>
          <a:noFill/>
          <a:ln w="25400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{2}</a:t>
            </a:r>
          </a:p>
        </p:txBody>
      </p:sp>
      <p:sp>
        <p:nvSpPr>
          <p:cNvPr id="19" name="Oval 18"/>
          <p:cNvSpPr/>
          <p:nvPr/>
        </p:nvSpPr>
        <p:spPr>
          <a:xfrm>
            <a:off x="7498295" y="34655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{1,2}</a:t>
            </a:r>
          </a:p>
        </p:txBody>
      </p:sp>
      <p:sp>
        <p:nvSpPr>
          <p:cNvPr id="20" name="Oval 19"/>
          <p:cNvSpPr/>
          <p:nvPr/>
        </p:nvSpPr>
        <p:spPr>
          <a:xfrm>
            <a:off x="371642" y="5638800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{3}</a:t>
            </a:r>
          </a:p>
        </p:txBody>
      </p:sp>
      <p:sp>
        <p:nvSpPr>
          <p:cNvPr id="22" name="Oval 21"/>
          <p:cNvSpPr/>
          <p:nvPr/>
        </p:nvSpPr>
        <p:spPr>
          <a:xfrm>
            <a:off x="2656975" y="5638799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{1,3}</a:t>
            </a:r>
          </a:p>
        </p:txBody>
      </p:sp>
      <p:sp>
        <p:nvSpPr>
          <p:cNvPr id="23" name="Oval 22"/>
          <p:cNvSpPr/>
          <p:nvPr/>
        </p:nvSpPr>
        <p:spPr>
          <a:xfrm>
            <a:off x="5077635" y="56107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{2,3}</a:t>
            </a:r>
          </a:p>
        </p:txBody>
      </p:sp>
      <p:sp>
        <p:nvSpPr>
          <p:cNvPr id="24" name="Oval 23"/>
          <p:cNvSpPr/>
          <p:nvPr/>
        </p:nvSpPr>
        <p:spPr>
          <a:xfrm>
            <a:off x="7498295" y="5638798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{1,2,3}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3512555" y="5322640"/>
            <a:ext cx="457200" cy="25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969755" y="5044816"/>
            <a:ext cx="120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INITIAL</a:t>
            </a:r>
          </a:p>
        </p:txBody>
      </p:sp>
      <p:sp>
        <p:nvSpPr>
          <p:cNvPr id="21" name="Oval 20"/>
          <p:cNvSpPr/>
          <p:nvPr/>
        </p:nvSpPr>
        <p:spPr>
          <a:xfrm>
            <a:off x="2509587" y="5530095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2509586" y="3356822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7350909" y="3362823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7350909" y="5530095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/>
          <p:cNvCxnSpPr>
            <a:stCxn id="18" idx="4"/>
            <a:endCxn id="23" idx="0"/>
          </p:cNvCxnSpPr>
          <p:nvPr/>
        </p:nvCxnSpPr>
        <p:spPr>
          <a:xfrm>
            <a:off x="5734025" y="4076700"/>
            <a:ext cx="0" cy="1534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20" idx="7"/>
          </p:cNvCxnSpPr>
          <p:nvPr/>
        </p:nvCxnSpPr>
        <p:spPr>
          <a:xfrm flipH="1">
            <a:off x="1492170" y="3987195"/>
            <a:ext cx="3777717" cy="17411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792302" y="4608315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p:cxnSp>
        <p:nvCxnSpPr>
          <p:cNvPr id="35" name="Straight Arrow Connector 34"/>
          <p:cNvCxnSpPr>
            <a:stCxn id="20" idx="0"/>
            <a:endCxn id="15" idx="4"/>
          </p:cNvCxnSpPr>
          <p:nvPr/>
        </p:nvCxnSpPr>
        <p:spPr>
          <a:xfrm flipV="1">
            <a:off x="1028032" y="4076700"/>
            <a:ext cx="0" cy="1562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54438" y="4495800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111124" y="2950392"/>
                <a:ext cx="66706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latin typeface="Calibri" charset="0"/>
                    <a:ea typeface="Calibri" charset="0"/>
                    <a:cs typeface="Calibri" charset="0"/>
                  </a:rPr>
                  <a:t>What about transitions from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∅?</m:t>
                    </m:r>
                  </m:oMath>
                </a14:m>
                <a:endParaRPr lang="en-US" sz="2000" dirty="0" smtClean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24" y="2950392"/>
                <a:ext cx="6670676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913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4212136" y="695295"/>
                <a:ext cx="4931863" cy="1846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Algorithm:</a:t>
                </a:r>
              </a:p>
              <a:p>
                <a:pPr marL="285750" indent="-342900">
                  <a:buFont typeface="+mj-lt"/>
                  <a:buAutoNum type="arabicPeriod" startAt="4"/>
                </a:pPr>
                <a:r>
                  <a:rPr lang="en-US" dirty="0"/>
                  <a:t>For every state </a:t>
                </a:r>
                <a:r>
                  <a:rPr lang="en-US" b="1" i="1" dirty="0"/>
                  <a:t>s </a:t>
                </a:r>
                <a:r>
                  <a:rPr lang="en-US" dirty="0"/>
                  <a:t>in </a:t>
                </a:r>
                <a:r>
                  <a:rPr lang="en-US" b="1" i="1" dirty="0"/>
                  <a:t>D</a:t>
                </a:r>
                <a:r>
                  <a:rPr lang="en-US" dirty="0"/>
                  <a:t> and input character </a:t>
                </a:r>
                <a:r>
                  <a:rPr lang="en-US" b="1" i="1" dirty="0"/>
                  <a:t>c</a:t>
                </a:r>
                <a:r>
                  <a:rPr lang="en-US" dirty="0"/>
                  <a:t>, draw an arrow from </a:t>
                </a:r>
                <a:r>
                  <a:rPr lang="en-US" b="1" i="1" dirty="0"/>
                  <a:t>s </a:t>
                </a:r>
                <a:r>
                  <a:rPr lang="en-US" dirty="0"/>
                  <a:t>to the state </a:t>
                </a:r>
                <a:r>
                  <a:rPr lang="en-US" b="1" i="1" dirty="0"/>
                  <a:t>s’ </a:t>
                </a:r>
                <a:r>
                  <a:rPr lang="en-US" dirty="0"/>
                  <a:t>in D that includes every possible state reachable in </a:t>
                </a:r>
                <a:r>
                  <a:rPr lang="en-US" b="1" i="1" dirty="0"/>
                  <a:t>N </a:t>
                </a:r>
                <a:r>
                  <a:rPr lang="en-US" dirty="0"/>
                  <a:t>from any state in </a:t>
                </a:r>
                <a:r>
                  <a:rPr lang="en-US" b="1" i="1" dirty="0"/>
                  <a:t>s </a:t>
                </a:r>
                <a:r>
                  <a:rPr lang="en-US" dirty="0"/>
                  <a:t>(reading input character </a:t>
                </a:r>
                <a:r>
                  <a:rPr lang="en-US" b="1" i="1" dirty="0"/>
                  <a:t>c</a:t>
                </a:r>
                <a:r>
                  <a:rPr lang="en-US" dirty="0"/>
                  <a:t>, </a:t>
                </a:r>
                <a:r>
                  <a:rPr lang="en-US" b="1" dirty="0"/>
                  <a:t>then </a:t>
                </a:r>
                <a:r>
                  <a:rPr lang="en-US" dirty="0"/>
                  <a:t>following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𝜖</m:t>
                    </m:r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</a:rPr>
                      <m:t>𝑡𝑟𝑎𝑛𝑠𝑖𝑡𝑖𝑜𝑛𝑠</m:t>
                    </m:r>
                  </m:oMath>
                </a14:m>
                <a:r>
                  <a:rPr lang="en-US" dirty="0"/>
                  <a:t>).  </a:t>
                </a: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136" y="695295"/>
                <a:ext cx="4931863" cy="1846659"/>
              </a:xfrm>
              <a:prstGeom prst="rect">
                <a:avLst/>
              </a:prstGeom>
              <a:blipFill rotWithShape="0">
                <a:blip r:embed="rId5"/>
                <a:stretch>
                  <a:fillRect l="-1978" t="-2640" b="-4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1927021" y="5864121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a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684422" y="5944385"/>
            <a:ext cx="825165" cy="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0"/>
          </p:cNvCxnSpPr>
          <p:nvPr/>
        </p:nvCxnSpPr>
        <p:spPr>
          <a:xfrm flipV="1">
            <a:off x="3313365" y="4076701"/>
            <a:ext cx="2096835" cy="14533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308287" y="4691890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736187" y="4645964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982322" y="4608315"/>
            <a:ext cx="604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a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, b</a:t>
            </a:r>
          </a:p>
        </p:txBody>
      </p:sp>
      <p:cxnSp>
        <p:nvCxnSpPr>
          <p:cNvPr id="46" name="Straight Arrow Connector 45"/>
          <p:cNvCxnSpPr>
            <a:stCxn id="29" idx="3"/>
            <a:endCxn id="23" idx="7"/>
          </p:cNvCxnSpPr>
          <p:nvPr/>
        </p:nvCxnSpPr>
        <p:spPr>
          <a:xfrm flipH="1">
            <a:off x="6198163" y="4070060"/>
            <a:ext cx="1388167" cy="16301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/>
          <p:cNvCxnSpPr>
            <a:stCxn id="30" idx="0"/>
            <a:endCxn id="30" idx="1"/>
          </p:cNvCxnSpPr>
          <p:nvPr/>
        </p:nvCxnSpPr>
        <p:spPr>
          <a:xfrm rot="16200000" flipH="1" flipV="1">
            <a:off x="7809837" y="5306587"/>
            <a:ext cx="121343" cy="568357"/>
          </a:xfrm>
          <a:prstGeom prst="curvedConnector3">
            <a:avLst>
              <a:gd name="adj1" fmla="val -188392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747982" y="4934730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a</a:t>
            </a:r>
          </a:p>
        </p:txBody>
      </p:sp>
      <p:cxnSp>
        <p:nvCxnSpPr>
          <p:cNvPr id="49" name="Straight Arrow Connector 48"/>
          <p:cNvCxnSpPr>
            <a:stCxn id="30" idx="2"/>
            <a:endCxn id="23" idx="6"/>
          </p:cNvCxnSpPr>
          <p:nvPr/>
        </p:nvCxnSpPr>
        <p:spPr>
          <a:xfrm flipH="1" flipV="1">
            <a:off x="6390415" y="5916313"/>
            <a:ext cx="960494" cy="280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771008" y="5585010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p:cxnSp>
        <p:nvCxnSpPr>
          <p:cNvPr id="48" name="Straight Arrow Connector 47"/>
          <p:cNvCxnSpPr>
            <a:stCxn id="28" idx="2"/>
            <a:endCxn id="15" idx="6"/>
          </p:cNvCxnSpPr>
          <p:nvPr/>
        </p:nvCxnSpPr>
        <p:spPr>
          <a:xfrm flipH="1">
            <a:off x="1684422" y="3771112"/>
            <a:ext cx="825164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959271" y="3378103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a</a:t>
            </a:r>
          </a:p>
        </p:txBody>
      </p:sp>
      <p:cxnSp>
        <p:nvCxnSpPr>
          <p:cNvPr id="52" name="Straight Arrow Connector 51"/>
          <p:cNvCxnSpPr>
            <a:stCxn id="28" idx="6"/>
            <a:endCxn id="18" idx="2"/>
          </p:cNvCxnSpPr>
          <p:nvPr/>
        </p:nvCxnSpPr>
        <p:spPr>
          <a:xfrm>
            <a:off x="4117141" y="3771112"/>
            <a:ext cx="960494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446348" y="3420968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p:cxnSp>
        <p:nvCxnSpPr>
          <p:cNvPr id="54" name="Curved Connector 53"/>
          <p:cNvCxnSpPr/>
          <p:nvPr/>
        </p:nvCxnSpPr>
        <p:spPr>
          <a:xfrm flipH="1" flipV="1">
            <a:off x="3881721" y="5651438"/>
            <a:ext cx="235421" cy="292947"/>
          </a:xfrm>
          <a:prstGeom prst="curvedConnector4">
            <a:avLst>
              <a:gd name="adj1" fmla="val -97103"/>
              <a:gd name="adj2" fmla="val 21945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279529" y="5537177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56" name="Curved Connector 55"/>
          <p:cNvCxnSpPr/>
          <p:nvPr/>
        </p:nvCxnSpPr>
        <p:spPr>
          <a:xfrm rot="5400000">
            <a:off x="3366992" y="3882941"/>
            <a:ext cx="28075" cy="4705993"/>
          </a:xfrm>
          <a:prstGeom prst="curvedConnector3">
            <a:avLst>
              <a:gd name="adj1" fmla="val 914248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438458" y="6358675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p:cxnSp>
        <p:nvCxnSpPr>
          <p:cNvPr id="58" name="Curved Connector 57"/>
          <p:cNvCxnSpPr/>
          <p:nvPr/>
        </p:nvCxnSpPr>
        <p:spPr>
          <a:xfrm rot="16200000" flipH="1">
            <a:off x="6875969" y="5079956"/>
            <a:ext cx="136775" cy="2420662"/>
          </a:xfrm>
          <a:prstGeom prst="curvedConnector3">
            <a:avLst>
              <a:gd name="adj1" fmla="val 26713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626497" y="6249973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a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267200" y="763269"/>
            <a:ext cx="4800600" cy="23503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Transition table for NFA to the left:</a:t>
            </a:r>
          </a:p>
          <a:p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61" name="Table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067988"/>
              </p:ext>
            </p:extLst>
          </p:nvPr>
        </p:nvGraphicFramePr>
        <p:xfrm>
          <a:off x="4414538" y="1194499"/>
          <a:ext cx="454392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462"/>
                <a:gridCol w="1347822"/>
                <a:gridCol w="1514642"/>
              </a:tblGrid>
              <a:tr h="3880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State\Char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/>
                </a:tc>
              </a:tr>
              <a:tr h="4388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{2}</a:t>
                      </a:r>
                      <a:endParaRPr lang="en-US" sz="2400" dirty="0"/>
                    </a:p>
                  </a:txBody>
                  <a:tcPr/>
                </a:tc>
              </a:tr>
              <a:tr h="4388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{2,3}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{3}</a:t>
                      </a:r>
                      <a:endParaRPr lang="en-US" sz="2400" dirty="0"/>
                    </a:p>
                  </a:txBody>
                  <a:tcPr/>
                </a:tc>
              </a:tr>
              <a:tr h="4388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{1,3}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{}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159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4864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States S = {s1, s2, s3}</a:t>
            </a:r>
          </a:p>
          <a:p>
            <a:r>
              <a:rPr lang="en-US" dirty="0" smtClean="0"/>
              <a:t>Labels = { a }</a:t>
            </a:r>
          </a:p>
          <a:p>
            <a:r>
              <a:rPr lang="en-US" dirty="0" smtClean="0"/>
              <a:t>Transitions = { (s1, a, s2), (s2, a, s3) }</a:t>
            </a:r>
          </a:p>
          <a:p>
            <a:r>
              <a:rPr lang="en-US" dirty="0" smtClean="0"/>
              <a:t>INITIAL states = { s1 }</a:t>
            </a:r>
          </a:p>
          <a:p>
            <a:r>
              <a:rPr lang="en-US" dirty="0" smtClean="0"/>
              <a:t>FINAL  states = { s3 }</a:t>
            </a:r>
          </a:p>
          <a:p>
            <a:pPr lvl="1"/>
            <a:endParaRPr lang="en-US" dirty="0" smtClean="0"/>
          </a:p>
          <a:p>
            <a:pPr marL="457200" lvl="1" indent="0" algn="ctr">
              <a:buNone/>
            </a:pPr>
            <a:r>
              <a:rPr lang="en-US" sz="2800" i="1" dirty="0" smtClean="0"/>
              <a:t>Which </a:t>
            </a:r>
            <a:r>
              <a:rPr lang="en-US" sz="2800" i="1" dirty="0" smtClean="0"/>
              <a:t>strings does this automaton accept?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Example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4167" t="28889" r="24167" b="47778"/>
          <a:stretch/>
        </p:blipFill>
        <p:spPr>
          <a:xfrm>
            <a:off x="1676400" y="1181100"/>
            <a:ext cx="5638800" cy="16002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6858000" y="2478512"/>
            <a:ext cx="228600" cy="298764"/>
          </a:xfrm>
          <a:prstGeom prst="straightConnector1">
            <a:avLst/>
          </a:prstGeom>
          <a:ln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57950" y="2777275"/>
            <a:ext cx="236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Double circle indicates </a:t>
            </a:r>
            <a:r>
              <a:rPr lang="en-US" sz="2000" b="1" smtClean="0">
                <a:latin typeface="Calibri" charset="0"/>
                <a:ea typeface="Calibri" charset="0"/>
                <a:cs typeface="Calibri" charset="0"/>
              </a:rPr>
              <a:t>FINAL </a:t>
            </a:r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state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59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NFA-&gt;DFA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000" t="16667" r="30000" b="42221"/>
          <a:stretch/>
        </p:blipFill>
        <p:spPr>
          <a:xfrm>
            <a:off x="12032" y="1028700"/>
            <a:ext cx="2780270" cy="19050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1764632" y="973119"/>
            <a:ext cx="457200" cy="25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21832" y="695295"/>
            <a:ext cx="120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INITIAL</a:t>
            </a:r>
          </a:p>
        </p:txBody>
      </p:sp>
      <p:sp>
        <p:nvSpPr>
          <p:cNvPr id="12" name="Freeform 11"/>
          <p:cNvSpPr/>
          <p:nvPr/>
        </p:nvSpPr>
        <p:spPr>
          <a:xfrm>
            <a:off x="1764632" y="1409700"/>
            <a:ext cx="682873" cy="902368"/>
          </a:xfrm>
          <a:custGeom>
            <a:avLst/>
            <a:gdLst>
              <a:gd name="connsiteX0" fmla="*/ 1010653 w 1010653"/>
              <a:gd name="connsiteY0" fmla="*/ 1335505 h 1335505"/>
              <a:gd name="connsiteX1" fmla="*/ 998621 w 1010653"/>
              <a:gd name="connsiteY1" fmla="*/ 1034716 h 1335505"/>
              <a:gd name="connsiteX2" fmla="*/ 986589 w 1010653"/>
              <a:gd name="connsiteY2" fmla="*/ 998621 h 1335505"/>
              <a:gd name="connsiteX3" fmla="*/ 926432 w 1010653"/>
              <a:gd name="connsiteY3" fmla="*/ 878305 h 1335505"/>
              <a:gd name="connsiteX4" fmla="*/ 902368 w 1010653"/>
              <a:gd name="connsiteY4" fmla="*/ 842211 h 1335505"/>
              <a:gd name="connsiteX5" fmla="*/ 866274 w 1010653"/>
              <a:gd name="connsiteY5" fmla="*/ 770021 h 1335505"/>
              <a:gd name="connsiteX6" fmla="*/ 854242 w 1010653"/>
              <a:gd name="connsiteY6" fmla="*/ 733927 h 1335505"/>
              <a:gd name="connsiteX7" fmla="*/ 830179 w 1010653"/>
              <a:gd name="connsiteY7" fmla="*/ 697832 h 1335505"/>
              <a:gd name="connsiteX8" fmla="*/ 818147 w 1010653"/>
              <a:gd name="connsiteY8" fmla="*/ 661737 h 1335505"/>
              <a:gd name="connsiteX9" fmla="*/ 782053 w 1010653"/>
              <a:gd name="connsiteY9" fmla="*/ 625642 h 1335505"/>
              <a:gd name="connsiteX10" fmla="*/ 709863 w 1010653"/>
              <a:gd name="connsiteY10" fmla="*/ 505327 h 1335505"/>
              <a:gd name="connsiteX11" fmla="*/ 673768 w 1010653"/>
              <a:gd name="connsiteY11" fmla="*/ 481263 h 1335505"/>
              <a:gd name="connsiteX12" fmla="*/ 625642 w 1010653"/>
              <a:gd name="connsiteY12" fmla="*/ 421105 h 1335505"/>
              <a:gd name="connsiteX13" fmla="*/ 601579 w 1010653"/>
              <a:gd name="connsiteY13" fmla="*/ 385011 h 1335505"/>
              <a:gd name="connsiteX14" fmla="*/ 565484 w 1010653"/>
              <a:gd name="connsiteY14" fmla="*/ 372979 h 1335505"/>
              <a:gd name="connsiteX15" fmla="*/ 553453 w 1010653"/>
              <a:gd name="connsiteY15" fmla="*/ 336884 h 1335505"/>
              <a:gd name="connsiteX16" fmla="*/ 457200 w 1010653"/>
              <a:gd name="connsiteY16" fmla="*/ 264695 h 1335505"/>
              <a:gd name="connsiteX17" fmla="*/ 421105 w 1010653"/>
              <a:gd name="connsiteY17" fmla="*/ 228600 h 1335505"/>
              <a:gd name="connsiteX18" fmla="*/ 348916 w 1010653"/>
              <a:gd name="connsiteY18" fmla="*/ 180474 h 1335505"/>
              <a:gd name="connsiteX19" fmla="*/ 300789 w 1010653"/>
              <a:gd name="connsiteY19" fmla="*/ 120316 h 1335505"/>
              <a:gd name="connsiteX20" fmla="*/ 264695 w 1010653"/>
              <a:gd name="connsiteY20" fmla="*/ 108284 h 1335505"/>
              <a:gd name="connsiteX21" fmla="*/ 192505 w 1010653"/>
              <a:gd name="connsiteY21" fmla="*/ 72190 h 1335505"/>
              <a:gd name="connsiteX22" fmla="*/ 48126 w 1010653"/>
              <a:gd name="connsiteY22" fmla="*/ 0 h 1335505"/>
              <a:gd name="connsiteX23" fmla="*/ 0 w 1010653"/>
              <a:gd name="connsiteY23" fmla="*/ 0 h 1335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10653" h="1335505">
                <a:moveTo>
                  <a:pt x="1010653" y="1335505"/>
                </a:moveTo>
                <a:cubicBezTo>
                  <a:pt x="1006642" y="1235242"/>
                  <a:pt x="1005770" y="1134804"/>
                  <a:pt x="998621" y="1034716"/>
                </a:cubicBezTo>
                <a:cubicBezTo>
                  <a:pt x="997717" y="1022066"/>
                  <a:pt x="990073" y="1010816"/>
                  <a:pt x="986589" y="998621"/>
                </a:cubicBezTo>
                <a:cubicBezTo>
                  <a:pt x="962782" y="915296"/>
                  <a:pt x="992059" y="976744"/>
                  <a:pt x="926432" y="878305"/>
                </a:cubicBezTo>
                <a:lnTo>
                  <a:pt x="902368" y="842211"/>
                </a:lnTo>
                <a:cubicBezTo>
                  <a:pt x="872131" y="751495"/>
                  <a:pt x="912916" y="863304"/>
                  <a:pt x="866274" y="770021"/>
                </a:cubicBezTo>
                <a:cubicBezTo>
                  <a:pt x="860602" y="758678"/>
                  <a:pt x="859914" y="745270"/>
                  <a:pt x="854242" y="733927"/>
                </a:cubicBezTo>
                <a:cubicBezTo>
                  <a:pt x="847775" y="720993"/>
                  <a:pt x="836646" y="710766"/>
                  <a:pt x="830179" y="697832"/>
                </a:cubicBezTo>
                <a:cubicBezTo>
                  <a:pt x="824507" y="686488"/>
                  <a:pt x="825182" y="672290"/>
                  <a:pt x="818147" y="661737"/>
                </a:cubicBezTo>
                <a:cubicBezTo>
                  <a:pt x="808709" y="647580"/>
                  <a:pt x="791943" y="639488"/>
                  <a:pt x="782053" y="625642"/>
                </a:cubicBezTo>
                <a:cubicBezTo>
                  <a:pt x="755716" y="588770"/>
                  <a:pt x="750748" y="532585"/>
                  <a:pt x="709863" y="505327"/>
                </a:cubicBezTo>
                <a:lnTo>
                  <a:pt x="673768" y="481263"/>
                </a:lnTo>
                <a:cubicBezTo>
                  <a:pt x="599706" y="370171"/>
                  <a:pt x="694217" y="506824"/>
                  <a:pt x="625642" y="421105"/>
                </a:cubicBezTo>
                <a:cubicBezTo>
                  <a:pt x="616609" y="409814"/>
                  <a:pt x="612870" y="394044"/>
                  <a:pt x="601579" y="385011"/>
                </a:cubicBezTo>
                <a:cubicBezTo>
                  <a:pt x="591676" y="377088"/>
                  <a:pt x="577516" y="376990"/>
                  <a:pt x="565484" y="372979"/>
                </a:cubicBezTo>
                <a:cubicBezTo>
                  <a:pt x="561474" y="360947"/>
                  <a:pt x="559978" y="347759"/>
                  <a:pt x="553453" y="336884"/>
                </a:cubicBezTo>
                <a:cubicBezTo>
                  <a:pt x="537447" y="310207"/>
                  <a:pt x="466148" y="273643"/>
                  <a:pt x="457200" y="264695"/>
                </a:cubicBezTo>
                <a:cubicBezTo>
                  <a:pt x="445168" y="252663"/>
                  <a:pt x="434536" y="239046"/>
                  <a:pt x="421105" y="228600"/>
                </a:cubicBezTo>
                <a:cubicBezTo>
                  <a:pt x="398277" y="210845"/>
                  <a:pt x="348916" y="180474"/>
                  <a:pt x="348916" y="180474"/>
                </a:cubicBezTo>
                <a:cubicBezTo>
                  <a:pt x="337985" y="164077"/>
                  <a:pt x="319841" y="131747"/>
                  <a:pt x="300789" y="120316"/>
                </a:cubicBezTo>
                <a:cubicBezTo>
                  <a:pt x="289914" y="113791"/>
                  <a:pt x="276038" y="113956"/>
                  <a:pt x="264695" y="108284"/>
                </a:cubicBezTo>
                <a:cubicBezTo>
                  <a:pt x="171412" y="61642"/>
                  <a:pt x="283221" y="102427"/>
                  <a:pt x="192505" y="72190"/>
                </a:cubicBezTo>
                <a:cubicBezTo>
                  <a:pt x="156005" y="47856"/>
                  <a:pt x="97941" y="0"/>
                  <a:pt x="48126" y="0"/>
                </a:cubicBez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23085" y="1409700"/>
            <a:ext cx="224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/>
              <p:cNvSpPr/>
              <p:nvPr/>
            </p:nvSpPr>
            <p:spPr>
              <a:xfrm>
                <a:off x="371642" y="3465525"/>
                <a:ext cx="1312780" cy="611175"/>
              </a:xfrm>
              <a:prstGeom prst="ellipse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∅</m:t>
                      </m:r>
                    </m:oMath>
                  </m:oMathPara>
                </a14:m>
                <a:endParaRPr lang="en-US" sz="20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42" y="3465525"/>
                <a:ext cx="1312780" cy="611175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54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/>
          <p:cNvSpPr/>
          <p:nvPr/>
        </p:nvSpPr>
        <p:spPr>
          <a:xfrm>
            <a:off x="2656975" y="34655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{1}</a:t>
            </a:r>
          </a:p>
        </p:txBody>
      </p:sp>
      <p:sp>
        <p:nvSpPr>
          <p:cNvPr id="18" name="Oval 17"/>
          <p:cNvSpPr/>
          <p:nvPr/>
        </p:nvSpPr>
        <p:spPr>
          <a:xfrm>
            <a:off x="5077635" y="3465525"/>
            <a:ext cx="1312780" cy="611175"/>
          </a:xfrm>
          <a:prstGeom prst="ellipse">
            <a:avLst/>
          </a:prstGeom>
          <a:noFill/>
          <a:ln w="25400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{2}</a:t>
            </a:r>
          </a:p>
        </p:txBody>
      </p:sp>
      <p:sp>
        <p:nvSpPr>
          <p:cNvPr id="19" name="Oval 18"/>
          <p:cNvSpPr/>
          <p:nvPr/>
        </p:nvSpPr>
        <p:spPr>
          <a:xfrm>
            <a:off x="7498295" y="34655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{1,2}</a:t>
            </a:r>
          </a:p>
        </p:txBody>
      </p:sp>
      <p:sp>
        <p:nvSpPr>
          <p:cNvPr id="20" name="Oval 19"/>
          <p:cNvSpPr/>
          <p:nvPr/>
        </p:nvSpPr>
        <p:spPr>
          <a:xfrm>
            <a:off x="371642" y="5638800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{3}</a:t>
            </a:r>
          </a:p>
        </p:txBody>
      </p:sp>
      <p:sp>
        <p:nvSpPr>
          <p:cNvPr id="22" name="Oval 21"/>
          <p:cNvSpPr/>
          <p:nvPr/>
        </p:nvSpPr>
        <p:spPr>
          <a:xfrm>
            <a:off x="2656975" y="5638799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{1,3}</a:t>
            </a:r>
          </a:p>
        </p:txBody>
      </p:sp>
      <p:sp>
        <p:nvSpPr>
          <p:cNvPr id="23" name="Oval 22"/>
          <p:cNvSpPr/>
          <p:nvPr/>
        </p:nvSpPr>
        <p:spPr>
          <a:xfrm>
            <a:off x="5077635" y="56107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{2,3}</a:t>
            </a:r>
          </a:p>
        </p:txBody>
      </p:sp>
      <p:sp>
        <p:nvSpPr>
          <p:cNvPr id="24" name="Oval 23"/>
          <p:cNvSpPr/>
          <p:nvPr/>
        </p:nvSpPr>
        <p:spPr>
          <a:xfrm>
            <a:off x="7498295" y="5638798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{1,2,3}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3512555" y="5322640"/>
            <a:ext cx="457200" cy="25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969755" y="5044816"/>
            <a:ext cx="120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INITIAL</a:t>
            </a:r>
          </a:p>
        </p:txBody>
      </p:sp>
      <p:sp>
        <p:nvSpPr>
          <p:cNvPr id="21" name="Oval 20"/>
          <p:cNvSpPr/>
          <p:nvPr/>
        </p:nvSpPr>
        <p:spPr>
          <a:xfrm>
            <a:off x="2509587" y="5530095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2509586" y="3356822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7350909" y="3362823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7350909" y="5530095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/>
          <p:cNvCxnSpPr>
            <a:stCxn id="18" idx="4"/>
            <a:endCxn id="23" idx="0"/>
          </p:cNvCxnSpPr>
          <p:nvPr/>
        </p:nvCxnSpPr>
        <p:spPr>
          <a:xfrm>
            <a:off x="5734025" y="4076700"/>
            <a:ext cx="0" cy="1534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20" idx="7"/>
          </p:cNvCxnSpPr>
          <p:nvPr/>
        </p:nvCxnSpPr>
        <p:spPr>
          <a:xfrm flipH="1">
            <a:off x="1492170" y="3987195"/>
            <a:ext cx="3777717" cy="17411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792302" y="4608315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p:cxnSp>
        <p:nvCxnSpPr>
          <p:cNvPr id="35" name="Straight Arrow Connector 34"/>
          <p:cNvCxnSpPr>
            <a:stCxn id="20" idx="0"/>
            <a:endCxn id="15" idx="4"/>
          </p:cNvCxnSpPr>
          <p:nvPr/>
        </p:nvCxnSpPr>
        <p:spPr>
          <a:xfrm flipV="1">
            <a:off x="1028032" y="4076700"/>
            <a:ext cx="0" cy="1562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54438" y="4495800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4212136" y="695295"/>
                <a:ext cx="4931863" cy="1846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Algorithm:</a:t>
                </a:r>
              </a:p>
              <a:p>
                <a:pPr marL="285750" indent="-342900">
                  <a:buFont typeface="+mj-lt"/>
                  <a:buAutoNum type="arabicPeriod" startAt="4"/>
                </a:pPr>
                <a:r>
                  <a:rPr lang="en-US" dirty="0"/>
                  <a:t>For every state </a:t>
                </a:r>
                <a:r>
                  <a:rPr lang="en-US" b="1" i="1" dirty="0"/>
                  <a:t>s </a:t>
                </a:r>
                <a:r>
                  <a:rPr lang="en-US" dirty="0"/>
                  <a:t>in </a:t>
                </a:r>
                <a:r>
                  <a:rPr lang="en-US" b="1" i="1" dirty="0"/>
                  <a:t>D</a:t>
                </a:r>
                <a:r>
                  <a:rPr lang="en-US" dirty="0"/>
                  <a:t> and input character </a:t>
                </a:r>
                <a:r>
                  <a:rPr lang="en-US" b="1" i="1" dirty="0"/>
                  <a:t>c</a:t>
                </a:r>
                <a:r>
                  <a:rPr lang="en-US" dirty="0"/>
                  <a:t>, draw an arrow from </a:t>
                </a:r>
                <a:r>
                  <a:rPr lang="en-US" b="1" i="1" dirty="0"/>
                  <a:t>s </a:t>
                </a:r>
                <a:r>
                  <a:rPr lang="en-US" dirty="0"/>
                  <a:t>to the state </a:t>
                </a:r>
                <a:r>
                  <a:rPr lang="en-US" b="1" i="1" dirty="0"/>
                  <a:t>s’ </a:t>
                </a:r>
                <a:r>
                  <a:rPr lang="en-US" dirty="0"/>
                  <a:t>in D that includes every possible state reachable in </a:t>
                </a:r>
                <a:r>
                  <a:rPr lang="en-US" b="1" i="1" dirty="0"/>
                  <a:t>N </a:t>
                </a:r>
                <a:r>
                  <a:rPr lang="en-US" dirty="0"/>
                  <a:t>from any state in </a:t>
                </a:r>
                <a:r>
                  <a:rPr lang="en-US" b="1" i="1" dirty="0"/>
                  <a:t>s </a:t>
                </a:r>
                <a:r>
                  <a:rPr lang="en-US" dirty="0"/>
                  <a:t>(reading input character </a:t>
                </a:r>
                <a:r>
                  <a:rPr lang="en-US" b="1" i="1" dirty="0"/>
                  <a:t>c</a:t>
                </a:r>
                <a:r>
                  <a:rPr lang="en-US" dirty="0"/>
                  <a:t>, </a:t>
                </a:r>
                <a:r>
                  <a:rPr lang="en-US" b="1" dirty="0"/>
                  <a:t>then </a:t>
                </a:r>
                <a:r>
                  <a:rPr lang="en-US" dirty="0"/>
                  <a:t>following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𝜖</m:t>
                    </m:r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</a:rPr>
                      <m:t>𝑡𝑟𝑎𝑛𝑠𝑖𝑡𝑖𝑜𝑛𝑠</m:t>
                    </m:r>
                  </m:oMath>
                </a14:m>
                <a:r>
                  <a:rPr lang="en-US" dirty="0"/>
                  <a:t>).  </a:t>
                </a: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136" y="695295"/>
                <a:ext cx="4931863" cy="1846659"/>
              </a:xfrm>
              <a:prstGeom prst="rect">
                <a:avLst/>
              </a:prstGeom>
              <a:blipFill rotWithShape="0">
                <a:blip r:embed="rId4"/>
                <a:stretch>
                  <a:fillRect l="-1978" t="-2640" b="-4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1927021" y="5864121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a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684422" y="5944385"/>
            <a:ext cx="825165" cy="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0"/>
          </p:cNvCxnSpPr>
          <p:nvPr/>
        </p:nvCxnSpPr>
        <p:spPr>
          <a:xfrm flipV="1">
            <a:off x="3313365" y="4076701"/>
            <a:ext cx="2096835" cy="14533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308287" y="4691890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736187" y="4645964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982322" y="4608315"/>
            <a:ext cx="604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a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, b</a:t>
            </a:r>
          </a:p>
        </p:txBody>
      </p:sp>
      <p:cxnSp>
        <p:nvCxnSpPr>
          <p:cNvPr id="46" name="Straight Arrow Connector 45"/>
          <p:cNvCxnSpPr>
            <a:stCxn id="29" idx="3"/>
            <a:endCxn id="23" idx="7"/>
          </p:cNvCxnSpPr>
          <p:nvPr/>
        </p:nvCxnSpPr>
        <p:spPr>
          <a:xfrm flipH="1">
            <a:off x="6198163" y="4070060"/>
            <a:ext cx="1388167" cy="16301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/>
          <p:cNvCxnSpPr>
            <a:stCxn id="30" idx="0"/>
            <a:endCxn id="30" idx="1"/>
          </p:cNvCxnSpPr>
          <p:nvPr/>
        </p:nvCxnSpPr>
        <p:spPr>
          <a:xfrm rot="16200000" flipH="1" flipV="1">
            <a:off x="7809837" y="5306587"/>
            <a:ext cx="121343" cy="568357"/>
          </a:xfrm>
          <a:prstGeom prst="curvedConnector3">
            <a:avLst>
              <a:gd name="adj1" fmla="val -188392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747982" y="4934730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a</a:t>
            </a:r>
          </a:p>
        </p:txBody>
      </p:sp>
      <p:cxnSp>
        <p:nvCxnSpPr>
          <p:cNvPr id="49" name="Straight Arrow Connector 48"/>
          <p:cNvCxnSpPr>
            <a:stCxn id="30" idx="2"/>
            <a:endCxn id="23" idx="6"/>
          </p:cNvCxnSpPr>
          <p:nvPr/>
        </p:nvCxnSpPr>
        <p:spPr>
          <a:xfrm flipH="1" flipV="1">
            <a:off x="6390415" y="5916313"/>
            <a:ext cx="960494" cy="280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771008" y="5585010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p:cxnSp>
        <p:nvCxnSpPr>
          <p:cNvPr id="48" name="Straight Arrow Connector 47"/>
          <p:cNvCxnSpPr>
            <a:stCxn id="28" idx="2"/>
            <a:endCxn id="15" idx="6"/>
          </p:cNvCxnSpPr>
          <p:nvPr/>
        </p:nvCxnSpPr>
        <p:spPr>
          <a:xfrm flipH="1">
            <a:off x="1684422" y="3771112"/>
            <a:ext cx="825164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959271" y="3378103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a</a:t>
            </a:r>
          </a:p>
        </p:txBody>
      </p:sp>
      <p:cxnSp>
        <p:nvCxnSpPr>
          <p:cNvPr id="52" name="Straight Arrow Connector 51"/>
          <p:cNvCxnSpPr>
            <a:stCxn id="28" idx="6"/>
            <a:endCxn id="18" idx="2"/>
          </p:cNvCxnSpPr>
          <p:nvPr/>
        </p:nvCxnSpPr>
        <p:spPr>
          <a:xfrm>
            <a:off x="4117141" y="3771112"/>
            <a:ext cx="960494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446348" y="3420968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p:cxnSp>
        <p:nvCxnSpPr>
          <p:cNvPr id="54" name="Curved Connector 53"/>
          <p:cNvCxnSpPr>
            <a:stCxn id="15" idx="7"/>
            <a:endCxn id="15" idx="1"/>
          </p:cNvCxnSpPr>
          <p:nvPr/>
        </p:nvCxnSpPr>
        <p:spPr>
          <a:xfrm rot="16200000" flipV="1">
            <a:off x="1028032" y="3090892"/>
            <a:ext cx="12700" cy="928276"/>
          </a:xfrm>
          <a:prstGeom prst="curvedConnector3">
            <a:avLst>
              <a:gd name="adj1" fmla="val 2504764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99597" y="2866995"/>
            <a:ext cx="698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a, b</a:t>
            </a:r>
          </a:p>
        </p:txBody>
      </p:sp>
      <p:cxnSp>
        <p:nvCxnSpPr>
          <p:cNvPr id="56" name="Curved Connector 55"/>
          <p:cNvCxnSpPr/>
          <p:nvPr/>
        </p:nvCxnSpPr>
        <p:spPr>
          <a:xfrm flipH="1" flipV="1">
            <a:off x="3881721" y="5651438"/>
            <a:ext cx="235421" cy="292947"/>
          </a:xfrm>
          <a:prstGeom prst="curvedConnector4">
            <a:avLst>
              <a:gd name="adj1" fmla="val -97103"/>
              <a:gd name="adj2" fmla="val 21945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279529" y="5537177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58" name="Curved Connector 57"/>
          <p:cNvCxnSpPr/>
          <p:nvPr/>
        </p:nvCxnSpPr>
        <p:spPr>
          <a:xfrm rot="5400000">
            <a:off x="3366992" y="3882941"/>
            <a:ext cx="28075" cy="4705993"/>
          </a:xfrm>
          <a:prstGeom prst="curvedConnector3">
            <a:avLst>
              <a:gd name="adj1" fmla="val 914248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438458" y="6358675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p:cxnSp>
        <p:nvCxnSpPr>
          <p:cNvPr id="60" name="Curved Connector 59"/>
          <p:cNvCxnSpPr/>
          <p:nvPr/>
        </p:nvCxnSpPr>
        <p:spPr>
          <a:xfrm rot="16200000" flipH="1">
            <a:off x="6875969" y="5079956"/>
            <a:ext cx="136775" cy="2420662"/>
          </a:xfrm>
          <a:prstGeom prst="curvedConnector3">
            <a:avLst>
              <a:gd name="adj1" fmla="val 26713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626497" y="6249973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a</a:t>
            </a:r>
          </a:p>
        </p:txBody>
      </p:sp>
      <p:sp>
        <p:nvSpPr>
          <p:cNvPr id="62" name="Rectangle 61"/>
          <p:cNvSpPr/>
          <p:nvPr/>
        </p:nvSpPr>
        <p:spPr>
          <a:xfrm>
            <a:off x="4267200" y="763269"/>
            <a:ext cx="4800600" cy="23503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Transition table for NFA to the left:</a:t>
            </a:r>
          </a:p>
          <a:p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63" name="Table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067988"/>
              </p:ext>
            </p:extLst>
          </p:nvPr>
        </p:nvGraphicFramePr>
        <p:xfrm>
          <a:off x="4414538" y="1194499"/>
          <a:ext cx="454392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462"/>
                <a:gridCol w="1347822"/>
                <a:gridCol w="1514642"/>
              </a:tblGrid>
              <a:tr h="3880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State\Char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/>
                </a:tc>
              </a:tr>
              <a:tr h="4388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{2}</a:t>
                      </a:r>
                      <a:endParaRPr lang="en-US" sz="2400" dirty="0"/>
                    </a:p>
                  </a:txBody>
                  <a:tcPr/>
                </a:tc>
              </a:tr>
              <a:tr h="4388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{2,3}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{3}</a:t>
                      </a:r>
                      <a:endParaRPr lang="en-US" sz="2400" dirty="0"/>
                    </a:p>
                  </a:txBody>
                  <a:tcPr/>
                </a:tc>
              </a:tr>
              <a:tr h="4388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{1,3}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{}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808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NFA-&gt;DFA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000" t="16667" r="30000" b="42221"/>
          <a:stretch/>
        </p:blipFill>
        <p:spPr>
          <a:xfrm>
            <a:off x="12032" y="1028700"/>
            <a:ext cx="2780270" cy="19050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1764632" y="973119"/>
            <a:ext cx="457200" cy="25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21832" y="695295"/>
            <a:ext cx="120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INITIAL</a:t>
            </a:r>
          </a:p>
        </p:txBody>
      </p:sp>
      <p:sp>
        <p:nvSpPr>
          <p:cNvPr id="12" name="Freeform 11"/>
          <p:cNvSpPr/>
          <p:nvPr/>
        </p:nvSpPr>
        <p:spPr>
          <a:xfrm>
            <a:off x="1764632" y="1409700"/>
            <a:ext cx="682873" cy="902368"/>
          </a:xfrm>
          <a:custGeom>
            <a:avLst/>
            <a:gdLst>
              <a:gd name="connsiteX0" fmla="*/ 1010653 w 1010653"/>
              <a:gd name="connsiteY0" fmla="*/ 1335505 h 1335505"/>
              <a:gd name="connsiteX1" fmla="*/ 998621 w 1010653"/>
              <a:gd name="connsiteY1" fmla="*/ 1034716 h 1335505"/>
              <a:gd name="connsiteX2" fmla="*/ 986589 w 1010653"/>
              <a:gd name="connsiteY2" fmla="*/ 998621 h 1335505"/>
              <a:gd name="connsiteX3" fmla="*/ 926432 w 1010653"/>
              <a:gd name="connsiteY3" fmla="*/ 878305 h 1335505"/>
              <a:gd name="connsiteX4" fmla="*/ 902368 w 1010653"/>
              <a:gd name="connsiteY4" fmla="*/ 842211 h 1335505"/>
              <a:gd name="connsiteX5" fmla="*/ 866274 w 1010653"/>
              <a:gd name="connsiteY5" fmla="*/ 770021 h 1335505"/>
              <a:gd name="connsiteX6" fmla="*/ 854242 w 1010653"/>
              <a:gd name="connsiteY6" fmla="*/ 733927 h 1335505"/>
              <a:gd name="connsiteX7" fmla="*/ 830179 w 1010653"/>
              <a:gd name="connsiteY7" fmla="*/ 697832 h 1335505"/>
              <a:gd name="connsiteX8" fmla="*/ 818147 w 1010653"/>
              <a:gd name="connsiteY8" fmla="*/ 661737 h 1335505"/>
              <a:gd name="connsiteX9" fmla="*/ 782053 w 1010653"/>
              <a:gd name="connsiteY9" fmla="*/ 625642 h 1335505"/>
              <a:gd name="connsiteX10" fmla="*/ 709863 w 1010653"/>
              <a:gd name="connsiteY10" fmla="*/ 505327 h 1335505"/>
              <a:gd name="connsiteX11" fmla="*/ 673768 w 1010653"/>
              <a:gd name="connsiteY11" fmla="*/ 481263 h 1335505"/>
              <a:gd name="connsiteX12" fmla="*/ 625642 w 1010653"/>
              <a:gd name="connsiteY12" fmla="*/ 421105 h 1335505"/>
              <a:gd name="connsiteX13" fmla="*/ 601579 w 1010653"/>
              <a:gd name="connsiteY13" fmla="*/ 385011 h 1335505"/>
              <a:gd name="connsiteX14" fmla="*/ 565484 w 1010653"/>
              <a:gd name="connsiteY14" fmla="*/ 372979 h 1335505"/>
              <a:gd name="connsiteX15" fmla="*/ 553453 w 1010653"/>
              <a:gd name="connsiteY15" fmla="*/ 336884 h 1335505"/>
              <a:gd name="connsiteX16" fmla="*/ 457200 w 1010653"/>
              <a:gd name="connsiteY16" fmla="*/ 264695 h 1335505"/>
              <a:gd name="connsiteX17" fmla="*/ 421105 w 1010653"/>
              <a:gd name="connsiteY17" fmla="*/ 228600 h 1335505"/>
              <a:gd name="connsiteX18" fmla="*/ 348916 w 1010653"/>
              <a:gd name="connsiteY18" fmla="*/ 180474 h 1335505"/>
              <a:gd name="connsiteX19" fmla="*/ 300789 w 1010653"/>
              <a:gd name="connsiteY19" fmla="*/ 120316 h 1335505"/>
              <a:gd name="connsiteX20" fmla="*/ 264695 w 1010653"/>
              <a:gd name="connsiteY20" fmla="*/ 108284 h 1335505"/>
              <a:gd name="connsiteX21" fmla="*/ 192505 w 1010653"/>
              <a:gd name="connsiteY21" fmla="*/ 72190 h 1335505"/>
              <a:gd name="connsiteX22" fmla="*/ 48126 w 1010653"/>
              <a:gd name="connsiteY22" fmla="*/ 0 h 1335505"/>
              <a:gd name="connsiteX23" fmla="*/ 0 w 1010653"/>
              <a:gd name="connsiteY23" fmla="*/ 0 h 1335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10653" h="1335505">
                <a:moveTo>
                  <a:pt x="1010653" y="1335505"/>
                </a:moveTo>
                <a:cubicBezTo>
                  <a:pt x="1006642" y="1235242"/>
                  <a:pt x="1005770" y="1134804"/>
                  <a:pt x="998621" y="1034716"/>
                </a:cubicBezTo>
                <a:cubicBezTo>
                  <a:pt x="997717" y="1022066"/>
                  <a:pt x="990073" y="1010816"/>
                  <a:pt x="986589" y="998621"/>
                </a:cubicBezTo>
                <a:cubicBezTo>
                  <a:pt x="962782" y="915296"/>
                  <a:pt x="992059" y="976744"/>
                  <a:pt x="926432" y="878305"/>
                </a:cubicBezTo>
                <a:lnTo>
                  <a:pt x="902368" y="842211"/>
                </a:lnTo>
                <a:cubicBezTo>
                  <a:pt x="872131" y="751495"/>
                  <a:pt x="912916" y="863304"/>
                  <a:pt x="866274" y="770021"/>
                </a:cubicBezTo>
                <a:cubicBezTo>
                  <a:pt x="860602" y="758678"/>
                  <a:pt x="859914" y="745270"/>
                  <a:pt x="854242" y="733927"/>
                </a:cubicBezTo>
                <a:cubicBezTo>
                  <a:pt x="847775" y="720993"/>
                  <a:pt x="836646" y="710766"/>
                  <a:pt x="830179" y="697832"/>
                </a:cubicBezTo>
                <a:cubicBezTo>
                  <a:pt x="824507" y="686488"/>
                  <a:pt x="825182" y="672290"/>
                  <a:pt x="818147" y="661737"/>
                </a:cubicBezTo>
                <a:cubicBezTo>
                  <a:pt x="808709" y="647580"/>
                  <a:pt x="791943" y="639488"/>
                  <a:pt x="782053" y="625642"/>
                </a:cubicBezTo>
                <a:cubicBezTo>
                  <a:pt x="755716" y="588770"/>
                  <a:pt x="750748" y="532585"/>
                  <a:pt x="709863" y="505327"/>
                </a:cubicBezTo>
                <a:lnTo>
                  <a:pt x="673768" y="481263"/>
                </a:lnTo>
                <a:cubicBezTo>
                  <a:pt x="599706" y="370171"/>
                  <a:pt x="694217" y="506824"/>
                  <a:pt x="625642" y="421105"/>
                </a:cubicBezTo>
                <a:cubicBezTo>
                  <a:pt x="616609" y="409814"/>
                  <a:pt x="612870" y="394044"/>
                  <a:pt x="601579" y="385011"/>
                </a:cubicBezTo>
                <a:cubicBezTo>
                  <a:pt x="591676" y="377088"/>
                  <a:pt x="577516" y="376990"/>
                  <a:pt x="565484" y="372979"/>
                </a:cubicBezTo>
                <a:cubicBezTo>
                  <a:pt x="561474" y="360947"/>
                  <a:pt x="559978" y="347759"/>
                  <a:pt x="553453" y="336884"/>
                </a:cubicBezTo>
                <a:cubicBezTo>
                  <a:pt x="537447" y="310207"/>
                  <a:pt x="466148" y="273643"/>
                  <a:pt x="457200" y="264695"/>
                </a:cubicBezTo>
                <a:cubicBezTo>
                  <a:pt x="445168" y="252663"/>
                  <a:pt x="434536" y="239046"/>
                  <a:pt x="421105" y="228600"/>
                </a:cubicBezTo>
                <a:cubicBezTo>
                  <a:pt x="398277" y="210845"/>
                  <a:pt x="348916" y="180474"/>
                  <a:pt x="348916" y="180474"/>
                </a:cubicBezTo>
                <a:cubicBezTo>
                  <a:pt x="337985" y="164077"/>
                  <a:pt x="319841" y="131747"/>
                  <a:pt x="300789" y="120316"/>
                </a:cubicBezTo>
                <a:cubicBezTo>
                  <a:pt x="289914" y="113791"/>
                  <a:pt x="276038" y="113956"/>
                  <a:pt x="264695" y="108284"/>
                </a:cubicBezTo>
                <a:cubicBezTo>
                  <a:pt x="171412" y="61642"/>
                  <a:pt x="283221" y="102427"/>
                  <a:pt x="192505" y="72190"/>
                </a:cubicBezTo>
                <a:cubicBezTo>
                  <a:pt x="156005" y="47856"/>
                  <a:pt x="97941" y="0"/>
                  <a:pt x="48126" y="0"/>
                </a:cubicBez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23085" y="1409700"/>
            <a:ext cx="224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/>
              <p:cNvSpPr/>
              <p:nvPr/>
            </p:nvSpPr>
            <p:spPr>
              <a:xfrm>
                <a:off x="371642" y="3465525"/>
                <a:ext cx="1312780" cy="611175"/>
              </a:xfrm>
              <a:prstGeom prst="ellipse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∅</m:t>
                      </m:r>
                    </m:oMath>
                  </m:oMathPara>
                </a14:m>
                <a:endParaRPr lang="en-US" sz="20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42" y="3465525"/>
                <a:ext cx="1312780" cy="611175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54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/>
          <p:cNvSpPr/>
          <p:nvPr/>
        </p:nvSpPr>
        <p:spPr>
          <a:xfrm>
            <a:off x="2656975" y="34655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{1}</a:t>
            </a:r>
          </a:p>
        </p:txBody>
      </p:sp>
      <p:sp>
        <p:nvSpPr>
          <p:cNvPr id="18" name="Oval 17"/>
          <p:cNvSpPr/>
          <p:nvPr/>
        </p:nvSpPr>
        <p:spPr>
          <a:xfrm>
            <a:off x="5077635" y="3465525"/>
            <a:ext cx="1312780" cy="611175"/>
          </a:xfrm>
          <a:prstGeom prst="ellipse">
            <a:avLst/>
          </a:prstGeom>
          <a:noFill/>
          <a:ln w="25400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{2}</a:t>
            </a:r>
          </a:p>
        </p:txBody>
      </p:sp>
      <p:sp>
        <p:nvSpPr>
          <p:cNvPr id="19" name="Oval 18"/>
          <p:cNvSpPr/>
          <p:nvPr/>
        </p:nvSpPr>
        <p:spPr>
          <a:xfrm>
            <a:off x="7498295" y="34655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{1,2}</a:t>
            </a:r>
          </a:p>
        </p:txBody>
      </p:sp>
      <p:sp>
        <p:nvSpPr>
          <p:cNvPr id="20" name="Oval 19"/>
          <p:cNvSpPr/>
          <p:nvPr/>
        </p:nvSpPr>
        <p:spPr>
          <a:xfrm>
            <a:off x="371642" y="5638800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{3}</a:t>
            </a:r>
          </a:p>
        </p:txBody>
      </p:sp>
      <p:sp>
        <p:nvSpPr>
          <p:cNvPr id="22" name="Oval 21"/>
          <p:cNvSpPr/>
          <p:nvPr/>
        </p:nvSpPr>
        <p:spPr>
          <a:xfrm>
            <a:off x="2656975" y="5638799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{1,3}</a:t>
            </a:r>
          </a:p>
        </p:txBody>
      </p:sp>
      <p:sp>
        <p:nvSpPr>
          <p:cNvPr id="23" name="Oval 22"/>
          <p:cNvSpPr/>
          <p:nvPr/>
        </p:nvSpPr>
        <p:spPr>
          <a:xfrm>
            <a:off x="5077635" y="56107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{2,3}</a:t>
            </a:r>
          </a:p>
        </p:txBody>
      </p:sp>
      <p:sp>
        <p:nvSpPr>
          <p:cNvPr id="24" name="Oval 23"/>
          <p:cNvSpPr/>
          <p:nvPr/>
        </p:nvSpPr>
        <p:spPr>
          <a:xfrm>
            <a:off x="7498295" y="5638798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{1,2,3}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3512555" y="5322640"/>
            <a:ext cx="457200" cy="25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969755" y="5044816"/>
            <a:ext cx="120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INITIAL</a:t>
            </a:r>
          </a:p>
        </p:txBody>
      </p:sp>
      <p:sp>
        <p:nvSpPr>
          <p:cNvPr id="21" name="Oval 20"/>
          <p:cNvSpPr/>
          <p:nvPr/>
        </p:nvSpPr>
        <p:spPr>
          <a:xfrm>
            <a:off x="2509587" y="5530095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2509586" y="3356822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7350909" y="3362823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7350909" y="5530095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/>
          <p:cNvCxnSpPr>
            <a:stCxn id="18" idx="4"/>
            <a:endCxn id="23" idx="0"/>
          </p:cNvCxnSpPr>
          <p:nvPr/>
        </p:nvCxnSpPr>
        <p:spPr>
          <a:xfrm>
            <a:off x="5734025" y="4076700"/>
            <a:ext cx="0" cy="1534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20" idx="7"/>
          </p:cNvCxnSpPr>
          <p:nvPr/>
        </p:nvCxnSpPr>
        <p:spPr>
          <a:xfrm flipH="1">
            <a:off x="1492170" y="3987195"/>
            <a:ext cx="3777717" cy="17411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792302" y="4608315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p:cxnSp>
        <p:nvCxnSpPr>
          <p:cNvPr id="35" name="Straight Arrow Connector 34"/>
          <p:cNvCxnSpPr>
            <a:stCxn id="20" idx="0"/>
            <a:endCxn id="15" idx="4"/>
          </p:cNvCxnSpPr>
          <p:nvPr/>
        </p:nvCxnSpPr>
        <p:spPr>
          <a:xfrm flipV="1">
            <a:off x="1028032" y="4076700"/>
            <a:ext cx="0" cy="1562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54438" y="4495800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927021" y="5864121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a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684422" y="5944385"/>
            <a:ext cx="825165" cy="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0"/>
          </p:cNvCxnSpPr>
          <p:nvPr/>
        </p:nvCxnSpPr>
        <p:spPr>
          <a:xfrm flipV="1">
            <a:off x="3313365" y="4076701"/>
            <a:ext cx="2096835" cy="14533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308287" y="4691890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736187" y="4645964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982322" y="4608315"/>
            <a:ext cx="604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a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, b</a:t>
            </a:r>
          </a:p>
        </p:txBody>
      </p:sp>
      <p:cxnSp>
        <p:nvCxnSpPr>
          <p:cNvPr id="46" name="Straight Arrow Connector 45"/>
          <p:cNvCxnSpPr>
            <a:stCxn id="29" idx="3"/>
            <a:endCxn id="23" idx="7"/>
          </p:cNvCxnSpPr>
          <p:nvPr/>
        </p:nvCxnSpPr>
        <p:spPr>
          <a:xfrm flipH="1">
            <a:off x="6198163" y="4070060"/>
            <a:ext cx="1388167" cy="16301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/>
          <p:cNvCxnSpPr>
            <a:stCxn id="30" idx="0"/>
            <a:endCxn id="30" idx="1"/>
          </p:cNvCxnSpPr>
          <p:nvPr/>
        </p:nvCxnSpPr>
        <p:spPr>
          <a:xfrm rot="16200000" flipH="1" flipV="1">
            <a:off x="7809837" y="5306587"/>
            <a:ext cx="121343" cy="568357"/>
          </a:xfrm>
          <a:prstGeom prst="curvedConnector3">
            <a:avLst>
              <a:gd name="adj1" fmla="val -188392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747982" y="4934730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a</a:t>
            </a:r>
          </a:p>
        </p:txBody>
      </p:sp>
      <p:cxnSp>
        <p:nvCxnSpPr>
          <p:cNvPr id="49" name="Straight Arrow Connector 48"/>
          <p:cNvCxnSpPr>
            <a:stCxn id="30" idx="2"/>
            <a:endCxn id="23" idx="6"/>
          </p:cNvCxnSpPr>
          <p:nvPr/>
        </p:nvCxnSpPr>
        <p:spPr>
          <a:xfrm flipH="1" flipV="1">
            <a:off x="6390415" y="5916313"/>
            <a:ext cx="960494" cy="280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771008" y="5585010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p:cxnSp>
        <p:nvCxnSpPr>
          <p:cNvPr id="48" name="Straight Arrow Connector 47"/>
          <p:cNvCxnSpPr>
            <a:stCxn id="28" idx="2"/>
            <a:endCxn id="15" idx="6"/>
          </p:cNvCxnSpPr>
          <p:nvPr/>
        </p:nvCxnSpPr>
        <p:spPr>
          <a:xfrm flipH="1">
            <a:off x="1684422" y="3771112"/>
            <a:ext cx="825164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959271" y="3378103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a</a:t>
            </a:r>
          </a:p>
        </p:txBody>
      </p:sp>
      <p:cxnSp>
        <p:nvCxnSpPr>
          <p:cNvPr id="52" name="Straight Arrow Connector 51"/>
          <p:cNvCxnSpPr>
            <a:stCxn id="28" idx="6"/>
            <a:endCxn id="18" idx="2"/>
          </p:cNvCxnSpPr>
          <p:nvPr/>
        </p:nvCxnSpPr>
        <p:spPr>
          <a:xfrm>
            <a:off x="4117141" y="3771112"/>
            <a:ext cx="960494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446348" y="3420968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p:cxnSp>
        <p:nvCxnSpPr>
          <p:cNvPr id="54" name="Curved Connector 53"/>
          <p:cNvCxnSpPr>
            <a:stCxn id="15" idx="7"/>
            <a:endCxn id="15" idx="1"/>
          </p:cNvCxnSpPr>
          <p:nvPr/>
        </p:nvCxnSpPr>
        <p:spPr>
          <a:xfrm rot="16200000" flipV="1">
            <a:off x="1028032" y="3090892"/>
            <a:ext cx="12700" cy="928276"/>
          </a:xfrm>
          <a:prstGeom prst="curvedConnector3">
            <a:avLst>
              <a:gd name="adj1" fmla="val 2504764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99597" y="2866995"/>
            <a:ext cx="698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a, b</a:t>
            </a:r>
          </a:p>
        </p:txBody>
      </p:sp>
      <p:cxnSp>
        <p:nvCxnSpPr>
          <p:cNvPr id="56" name="Curved Connector 55"/>
          <p:cNvCxnSpPr/>
          <p:nvPr/>
        </p:nvCxnSpPr>
        <p:spPr>
          <a:xfrm flipH="1" flipV="1">
            <a:off x="3881721" y="5651438"/>
            <a:ext cx="235421" cy="292947"/>
          </a:xfrm>
          <a:prstGeom prst="curvedConnector4">
            <a:avLst>
              <a:gd name="adj1" fmla="val -97103"/>
              <a:gd name="adj2" fmla="val 21945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279529" y="5537177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58" name="Curved Connector 57"/>
          <p:cNvCxnSpPr/>
          <p:nvPr/>
        </p:nvCxnSpPr>
        <p:spPr>
          <a:xfrm rot="5400000">
            <a:off x="3366992" y="3882941"/>
            <a:ext cx="28075" cy="4705993"/>
          </a:xfrm>
          <a:prstGeom prst="curvedConnector3">
            <a:avLst>
              <a:gd name="adj1" fmla="val 914248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438458" y="6358675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p:cxnSp>
        <p:nvCxnSpPr>
          <p:cNvPr id="60" name="Curved Connector 59"/>
          <p:cNvCxnSpPr/>
          <p:nvPr/>
        </p:nvCxnSpPr>
        <p:spPr>
          <a:xfrm rot="16200000" flipH="1">
            <a:off x="6875969" y="5079956"/>
            <a:ext cx="136775" cy="2420662"/>
          </a:xfrm>
          <a:prstGeom prst="curvedConnector3">
            <a:avLst>
              <a:gd name="adj1" fmla="val 26713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626497" y="6249973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a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194124" y="679828"/>
            <a:ext cx="2902205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Does this </a:t>
            </a:r>
            <a:r>
              <a:rPr lang="en-US" sz="2400" b="1" dirty="0" smtClean="0">
                <a:latin typeface="Calibri" charset="0"/>
                <a:ea typeface="Calibri" charset="0"/>
                <a:cs typeface="Calibri" charset="0"/>
              </a:rPr>
              <a:t>DFA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 accept:</a:t>
            </a:r>
          </a:p>
          <a:p>
            <a:pPr algn="ctr"/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“a”? </a:t>
            </a:r>
            <a:r>
              <a:rPr lang="en-US" sz="2400" b="1" i="1" dirty="0" smtClean="0">
                <a:latin typeface="Calibri" charset="0"/>
                <a:ea typeface="Calibri" charset="0"/>
                <a:cs typeface="Calibri" charset="0"/>
              </a:rPr>
              <a:t>YES</a:t>
            </a:r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“bb”? </a:t>
            </a:r>
            <a:r>
              <a:rPr lang="en-US" sz="2400" b="1" i="1" dirty="0" smtClean="0">
                <a:latin typeface="Calibri" charset="0"/>
                <a:ea typeface="Calibri" charset="0"/>
                <a:cs typeface="Calibri" charset="0"/>
              </a:rPr>
              <a:t>NO</a:t>
            </a:r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“baa”? </a:t>
            </a:r>
            <a:r>
              <a:rPr lang="en-US" sz="2400" b="1" i="1" dirty="0" smtClean="0">
                <a:latin typeface="Calibri" charset="0"/>
                <a:ea typeface="Calibri" charset="0"/>
                <a:cs typeface="Calibri" charset="0"/>
              </a:rPr>
              <a:t>YES</a:t>
            </a:r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“</a:t>
            </a:r>
            <a:r>
              <a:rPr lang="en-US" sz="2400" dirty="0" err="1" smtClean="0">
                <a:latin typeface="Calibri" charset="0"/>
                <a:ea typeface="Calibri" charset="0"/>
                <a:cs typeface="Calibri" charset="0"/>
              </a:rPr>
              <a:t>bba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”? </a:t>
            </a:r>
            <a:r>
              <a:rPr lang="en-US" sz="2400" b="1" i="1" dirty="0" smtClean="0">
                <a:latin typeface="Calibri" charset="0"/>
                <a:ea typeface="Calibri" charset="0"/>
                <a:cs typeface="Calibri" charset="0"/>
              </a:rPr>
              <a:t>YES</a:t>
            </a:r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“</a:t>
            </a:r>
            <a:r>
              <a:rPr lang="en-US" sz="2400" dirty="0" err="1" smtClean="0">
                <a:latin typeface="Calibri" charset="0"/>
                <a:ea typeface="Calibri" charset="0"/>
                <a:cs typeface="Calibri" charset="0"/>
              </a:rPr>
              <a:t>baaaaaaaaab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”? </a:t>
            </a:r>
            <a:r>
              <a:rPr lang="en-US" sz="2400" b="1" i="1" dirty="0" smtClean="0">
                <a:latin typeface="Calibri" charset="0"/>
                <a:ea typeface="Calibri" charset="0"/>
                <a:cs typeface="Calibri" charset="0"/>
              </a:rPr>
              <a:t>NO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 algn="ctr"/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“</a:t>
            </a:r>
            <a:r>
              <a:rPr lang="en-US" sz="2400" dirty="0" err="1" smtClean="0">
                <a:latin typeface="Calibri" charset="0"/>
                <a:ea typeface="Calibri" charset="0"/>
                <a:cs typeface="Calibri" charset="0"/>
              </a:rPr>
              <a:t>baaaaaaaaaba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”? </a:t>
            </a:r>
            <a:r>
              <a:rPr lang="en-US" sz="2400" b="1" i="1" dirty="0" smtClean="0">
                <a:latin typeface="Calibri" charset="0"/>
                <a:ea typeface="Calibri" charset="0"/>
                <a:cs typeface="Calibri" charset="0"/>
              </a:rPr>
              <a:t>YES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598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Removing Unreachable States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000" t="16667" r="30000" b="42221"/>
          <a:stretch/>
        </p:blipFill>
        <p:spPr>
          <a:xfrm>
            <a:off x="12032" y="1028700"/>
            <a:ext cx="2780270" cy="19050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1764632" y="973119"/>
            <a:ext cx="457200" cy="25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21832" y="695295"/>
            <a:ext cx="120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INITIAL</a:t>
            </a:r>
          </a:p>
        </p:txBody>
      </p:sp>
      <p:sp>
        <p:nvSpPr>
          <p:cNvPr id="12" name="Freeform 11"/>
          <p:cNvSpPr/>
          <p:nvPr/>
        </p:nvSpPr>
        <p:spPr>
          <a:xfrm>
            <a:off x="1764632" y="1409700"/>
            <a:ext cx="682873" cy="902368"/>
          </a:xfrm>
          <a:custGeom>
            <a:avLst/>
            <a:gdLst>
              <a:gd name="connsiteX0" fmla="*/ 1010653 w 1010653"/>
              <a:gd name="connsiteY0" fmla="*/ 1335505 h 1335505"/>
              <a:gd name="connsiteX1" fmla="*/ 998621 w 1010653"/>
              <a:gd name="connsiteY1" fmla="*/ 1034716 h 1335505"/>
              <a:gd name="connsiteX2" fmla="*/ 986589 w 1010653"/>
              <a:gd name="connsiteY2" fmla="*/ 998621 h 1335505"/>
              <a:gd name="connsiteX3" fmla="*/ 926432 w 1010653"/>
              <a:gd name="connsiteY3" fmla="*/ 878305 h 1335505"/>
              <a:gd name="connsiteX4" fmla="*/ 902368 w 1010653"/>
              <a:gd name="connsiteY4" fmla="*/ 842211 h 1335505"/>
              <a:gd name="connsiteX5" fmla="*/ 866274 w 1010653"/>
              <a:gd name="connsiteY5" fmla="*/ 770021 h 1335505"/>
              <a:gd name="connsiteX6" fmla="*/ 854242 w 1010653"/>
              <a:gd name="connsiteY6" fmla="*/ 733927 h 1335505"/>
              <a:gd name="connsiteX7" fmla="*/ 830179 w 1010653"/>
              <a:gd name="connsiteY7" fmla="*/ 697832 h 1335505"/>
              <a:gd name="connsiteX8" fmla="*/ 818147 w 1010653"/>
              <a:gd name="connsiteY8" fmla="*/ 661737 h 1335505"/>
              <a:gd name="connsiteX9" fmla="*/ 782053 w 1010653"/>
              <a:gd name="connsiteY9" fmla="*/ 625642 h 1335505"/>
              <a:gd name="connsiteX10" fmla="*/ 709863 w 1010653"/>
              <a:gd name="connsiteY10" fmla="*/ 505327 h 1335505"/>
              <a:gd name="connsiteX11" fmla="*/ 673768 w 1010653"/>
              <a:gd name="connsiteY11" fmla="*/ 481263 h 1335505"/>
              <a:gd name="connsiteX12" fmla="*/ 625642 w 1010653"/>
              <a:gd name="connsiteY12" fmla="*/ 421105 h 1335505"/>
              <a:gd name="connsiteX13" fmla="*/ 601579 w 1010653"/>
              <a:gd name="connsiteY13" fmla="*/ 385011 h 1335505"/>
              <a:gd name="connsiteX14" fmla="*/ 565484 w 1010653"/>
              <a:gd name="connsiteY14" fmla="*/ 372979 h 1335505"/>
              <a:gd name="connsiteX15" fmla="*/ 553453 w 1010653"/>
              <a:gd name="connsiteY15" fmla="*/ 336884 h 1335505"/>
              <a:gd name="connsiteX16" fmla="*/ 457200 w 1010653"/>
              <a:gd name="connsiteY16" fmla="*/ 264695 h 1335505"/>
              <a:gd name="connsiteX17" fmla="*/ 421105 w 1010653"/>
              <a:gd name="connsiteY17" fmla="*/ 228600 h 1335505"/>
              <a:gd name="connsiteX18" fmla="*/ 348916 w 1010653"/>
              <a:gd name="connsiteY18" fmla="*/ 180474 h 1335505"/>
              <a:gd name="connsiteX19" fmla="*/ 300789 w 1010653"/>
              <a:gd name="connsiteY19" fmla="*/ 120316 h 1335505"/>
              <a:gd name="connsiteX20" fmla="*/ 264695 w 1010653"/>
              <a:gd name="connsiteY20" fmla="*/ 108284 h 1335505"/>
              <a:gd name="connsiteX21" fmla="*/ 192505 w 1010653"/>
              <a:gd name="connsiteY21" fmla="*/ 72190 h 1335505"/>
              <a:gd name="connsiteX22" fmla="*/ 48126 w 1010653"/>
              <a:gd name="connsiteY22" fmla="*/ 0 h 1335505"/>
              <a:gd name="connsiteX23" fmla="*/ 0 w 1010653"/>
              <a:gd name="connsiteY23" fmla="*/ 0 h 1335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10653" h="1335505">
                <a:moveTo>
                  <a:pt x="1010653" y="1335505"/>
                </a:moveTo>
                <a:cubicBezTo>
                  <a:pt x="1006642" y="1235242"/>
                  <a:pt x="1005770" y="1134804"/>
                  <a:pt x="998621" y="1034716"/>
                </a:cubicBezTo>
                <a:cubicBezTo>
                  <a:pt x="997717" y="1022066"/>
                  <a:pt x="990073" y="1010816"/>
                  <a:pt x="986589" y="998621"/>
                </a:cubicBezTo>
                <a:cubicBezTo>
                  <a:pt x="962782" y="915296"/>
                  <a:pt x="992059" y="976744"/>
                  <a:pt x="926432" y="878305"/>
                </a:cubicBezTo>
                <a:lnTo>
                  <a:pt x="902368" y="842211"/>
                </a:lnTo>
                <a:cubicBezTo>
                  <a:pt x="872131" y="751495"/>
                  <a:pt x="912916" y="863304"/>
                  <a:pt x="866274" y="770021"/>
                </a:cubicBezTo>
                <a:cubicBezTo>
                  <a:pt x="860602" y="758678"/>
                  <a:pt x="859914" y="745270"/>
                  <a:pt x="854242" y="733927"/>
                </a:cubicBezTo>
                <a:cubicBezTo>
                  <a:pt x="847775" y="720993"/>
                  <a:pt x="836646" y="710766"/>
                  <a:pt x="830179" y="697832"/>
                </a:cubicBezTo>
                <a:cubicBezTo>
                  <a:pt x="824507" y="686488"/>
                  <a:pt x="825182" y="672290"/>
                  <a:pt x="818147" y="661737"/>
                </a:cubicBezTo>
                <a:cubicBezTo>
                  <a:pt x="808709" y="647580"/>
                  <a:pt x="791943" y="639488"/>
                  <a:pt x="782053" y="625642"/>
                </a:cubicBezTo>
                <a:cubicBezTo>
                  <a:pt x="755716" y="588770"/>
                  <a:pt x="750748" y="532585"/>
                  <a:pt x="709863" y="505327"/>
                </a:cubicBezTo>
                <a:lnTo>
                  <a:pt x="673768" y="481263"/>
                </a:lnTo>
                <a:cubicBezTo>
                  <a:pt x="599706" y="370171"/>
                  <a:pt x="694217" y="506824"/>
                  <a:pt x="625642" y="421105"/>
                </a:cubicBezTo>
                <a:cubicBezTo>
                  <a:pt x="616609" y="409814"/>
                  <a:pt x="612870" y="394044"/>
                  <a:pt x="601579" y="385011"/>
                </a:cubicBezTo>
                <a:cubicBezTo>
                  <a:pt x="591676" y="377088"/>
                  <a:pt x="577516" y="376990"/>
                  <a:pt x="565484" y="372979"/>
                </a:cubicBezTo>
                <a:cubicBezTo>
                  <a:pt x="561474" y="360947"/>
                  <a:pt x="559978" y="347759"/>
                  <a:pt x="553453" y="336884"/>
                </a:cubicBezTo>
                <a:cubicBezTo>
                  <a:pt x="537447" y="310207"/>
                  <a:pt x="466148" y="273643"/>
                  <a:pt x="457200" y="264695"/>
                </a:cubicBezTo>
                <a:cubicBezTo>
                  <a:pt x="445168" y="252663"/>
                  <a:pt x="434536" y="239046"/>
                  <a:pt x="421105" y="228600"/>
                </a:cubicBezTo>
                <a:cubicBezTo>
                  <a:pt x="398277" y="210845"/>
                  <a:pt x="348916" y="180474"/>
                  <a:pt x="348916" y="180474"/>
                </a:cubicBezTo>
                <a:cubicBezTo>
                  <a:pt x="337985" y="164077"/>
                  <a:pt x="319841" y="131747"/>
                  <a:pt x="300789" y="120316"/>
                </a:cubicBezTo>
                <a:cubicBezTo>
                  <a:pt x="289914" y="113791"/>
                  <a:pt x="276038" y="113956"/>
                  <a:pt x="264695" y="108284"/>
                </a:cubicBezTo>
                <a:cubicBezTo>
                  <a:pt x="171412" y="61642"/>
                  <a:pt x="283221" y="102427"/>
                  <a:pt x="192505" y="72190"/>
                </a:cubicBezTo>
                <a:cubicBezTo>
                  <a:pt x="156005" y="47856"/>
                  <a:pt x="97941" y="0"/>
                  <a:pt x="48126" y="0"/>
                </a:cubicBez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23085" y="1409700"/>
            <a:ext cx="224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/>
              <p:cNvSpPr/>
              <p:nvPr/>
            </p:nvSpPr>
            <p:spPr>
              <a:xfrm>
                <a:off x="371642" y="3465525"/>
                <a:ext cx="1312780" cy="611175"/>
              </a:xfrm>
              <a:prstGeom prst="ellipse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∅</m:t>
                      </m:r>
                    </m:oMath>
                  </m:oMathPara>
                </a14:m>
                <a:endParaRPr lang="en-US" sz="20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42" y="3465525"/>
                <a:ext cx="1312780" cy="611175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54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/>
          <p:cNvSpPr/>
          <p:nvPr/>
        </p:nvSpPr>
        <p:spPr>
          <a:xfrm>
            <a:off x="5077635" y="3465525"/>
            <a:ext cx="1312780" cy="611175"/>
          </a:xfrm>
          <a:prstGeom prst="ellipse">
            <a:avLst/>
          </a:prstGeom>
          <a:noFill/>
          <a:ln w="25400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{2}</a:t>
            </a:r>
          </a:p>
        </p:txBody>
      </p:sp>
      <p:sp>
        <p:nvSpPr>
          <p:cNvPr id="20" name="Oval 19"/>
          <p:cNvSpPr/>
          <p:nvPr/>
        </p:nvSpPr>
        <p:spPr>
          <a:xfrm>
            <a:off x="371642" y="5638800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{3}</a:t>
            </a:r>
          </a:p>
        </p:txBody>
      </p:sp>
      <p:sp>
        <p:nvSpPr>
          <p:cNvPr id="22" name="Oval 21"/>
          <p:cNvSpPr/>
          <p:nvPr/>
        </p:nvSpPr>
        <p:spPr>
          <a:xfrm>
            <a:off x="2656975" y="5638799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{1,3}</a:t>
            </a:r>
          </a:p>
        </p:txBody>
      </p:sp>
      <p:sp>
        <p:nvSpPr>
          <p:cNvPr id="23" name="Oval 22"/>
          <p:cNvSpPr/>
          <p:nvPr/>
        </p:nvSpPr>
        <p:spPr>
          <a:xfrm>
            <a:off x="5077635" y="5610725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{2,3}</a:t>
            </a:r>
          </a:p>
        </p:txBody>
      </p:sp>
      <p:sp>
        <p:nvSpPr>
          <p:cNvPr id="24" name="Oval 23"/>
          <p:cNvSpPr/>
          <p:nvPr/>
        </p:nvSpPr>
        <p:spPr>
          <a:xfrm>
            <a:off x="7498295" y="5638798"/>
            <a:ext cx="1312780" cy="611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{1,2,3}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3512555" y="5322640"/>
            <a:ext cx="457200" cy="25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969755" y="5044816"/>
            <a:ext cx="120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INITIAL</a:t>
            </a:r>
          </a:p>
        </p:txBody>
      </p:sp>
      <p:sp>
        <p:nvSpPr>
          <p:cNvPr id="21" name="Oval 20"/>
          <p:cNvSpPr/>
          <p:nvPr/>
        </p:nvSpPr>
        <p:spPr>
          <a:xfrm>
            <a:off x="2509587" y="5530095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7350909" y="5530095"/>
            <a:ext cx="1607555" cy="8285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/>
          <p:cNvCxnSpPr>
            <a:stCxn id="18" idx="4"/>
            <a:endCxn id="23" idx="0"/>
          </p:cNvCxnSpPr>
          <p:nvPr/>
        </p:nvCxnSpPr>
        <p:spPr>
          <a:xfrm>
            <a:off x="5734025" y="4076700"/>
            <a:ext cx="0" cy="1534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20" idx="7"/>
          </p:cNvCxnSpPr>
          <p:nvPr/>
        </p:nvCxnSpPr>
        <p:spPr>
          <a:xfrm flipH="1">
            <a:off x="1492170" y="3987195"/>
            <a:ext cx="3777717" cy="17411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792302" y="4608315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p:cxnSp>
        <p:nvCxnSpPr>
          <p:cNvPr id="35" name="Straight Arrow Connector 34"/>
          <p:cNvCxnSpPr>
            <a:stCxn id="20" idx="0"/>
            <a:endCxn id="15" idx="4"/>
          </p:cNvCxnSpPr>
          <p:nvPr/>
        </p:nvCxnSpPr>
        <p:spPr>
          <a:xfrm flipV="1">
            <a:off x="1028032" y="4076700"/>
            <a:ext cx="0" cy="1562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54438" y="4495800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927021" y="5864121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a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684422" y="5944385"/>
            <a:ext cx="825165" cy="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0"/>
          </p:cNvCxnSpPr>
          <p:nvPr/>
        </p:nvCxnSpPr>
        <p:spPr>
          <a:xfrm flipV="1">
            <a:off x="3313365" y="4076701"/>
            <a:ext cx="2096835" cy="14533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308287" y="4691890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736187" y="4645964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43" name="Curved Connector 42"/>
          <p:cNvCxnSpPr>
            <a:stCxn id="30" idx="0"/>
            <a:endCxn id="30" idx="1"/>
          </p:cNvCxnSpPr>
          <p:nvPr/>
        </p:nvCxnSpPr>
        <p:spPr>
          <a:xfrm rot="16200000" flipH="1" flipV="1">
            <a:off x="7809837" y="5306587"/>
            <a:ext cx="121343" cy="568357"/>
          </a:xfrm>
          <a:prstGeom prst="curvedConnector3">
            <a:avLst>
              <a:gd name="adj1" fmla="val -188392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747982" y="4934730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a</a:t>
            </a:r>
          </a:p>
        </p:txBody>
      </p:sp>
      <p:cxnSp>
        <p:nvCxnSpPr>
          <p:cNvPr id="49" name="Straight Arrow Connector 48"/>
          <p:cNvCxnSpPr>
            <a:stCxn id="30" idx="2"/>
            <a:endCxn id="23" idx="6"/>
          </p:cNvCxnSpPr>
          <p:nvPr/>
        </p:nvCxnSpPr>
        <p:spPr>
          <a:xfrm flipH="1" flipV="1">
            <a:off x="6390415" y="5916313"/>
            <a:ext cx="960494" cy="280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771008" y="5585010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p:cxnSp>
        <p:nvCxnSpPr>
          <p:cNvPr id="54" name="Curved Connector 53"/>
          <p:cNvCxnSpPr>
            <a:stCxn id="15" idx="7"/>
            <a:endCxn id="15" idx="1"/>
          </p:cNvCxnSpPr>
          <p:nvPr/>
        </p:nvCxnSpPr>
        <p:spPr>
          <a:xfrm rot="16200000" flipV="1">
            <a:off x="1028032" y="3090892"/>
            <a:ext cx="12700" cy="928276"/>
          </a:xfrm>
          <a:prstGeom prst="curvedConnector3">
            <a:avLst>
              <a:gd name="adj1" fmla="val 2504764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99597" y="2866995"/>
            <a:ext cx="698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a, b</a:t>
            </a:r>
          </a:p>
        </p:txBody>
      </p:sp>
      <p:cxnSp>
        <p:nvCxnSpPr>
          <p:cNvPr id="56" name="Curved Connector 55"/>
          <p:cNvCxnSpPr/>
          <p:nvPr/>
        </p:nvCxnSpPr>
        <p:spPr>
          <a:xfrm flipH="1" flipV="1">
            <a:off x="3881721" y="5651438"/>
            <a:ext cx="235421" cy="292947"/>
          </a:xfrm>
          <a:prstGeom prst="curvedConnector4">
            <a:avLst>
              <a:gd name="adj1" fmla="val -97103"/>
              <a:gd name="adj2" fmla="val 21945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279529" y="5537177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a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58" name="Curved Connector 57"/>
          <p:cNvCxnSpPr/>
          <p:nvPr/>
        </p:nvCxnSpPr>
        <p:spPr>
          <a:xfrm rot="5400000">
            <a:off x="3366992" y="3882941"/>
            <a:ext cx="28075" cy="4705993"/>
          </a:xfrm>
          <a:prstGeom prst="curvedConnector3">
            <a:avLst>
              <a:gd name="adj1" fmla="val 914248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438458" y="6358675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</a:t>
            </a:r>
          </a:p>
        </p:txBody>
      </p:sp>
      <p:cxnSp>
        <p:nvCxnSpPr>
          <p:cNvPr id="60" name="Curved Connector 59"/>
          <p:cNvCxnSpPr/>
          <p:nvPr/>
        </p:nvCxnSpPr>
        <p:spPr>
          <a:xfrm rot="16200000" flipH="1">
            <a:off x="6875969" y="5079956"/>
            <a:ext cx="136775" cy="2420662"/>
          </a:xfrm>
          <a:prstGeom prst="curvedConnector3">
            <a:avLst>
              <a:gd name="adj1" fmla="val 26713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626497" y="6249973"/>
            <a:ext cx="317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a</a:t>
            </a:r>
          </a:p>
        </p:txBody>
      </p:sp>
      <p:sp>
        <p:nvSpPr>
          <p:cNvPr id="64" name="Rectangle 63"/>
          <p:cNvSpPr/>
          <p:nvPr/>
        </p:nvSpPr>
        <p:spPr>
          <a:xfrm>
            <a:off x="6194124" y="679828"/>
            <a:ext cx="2902205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Does this </a:t>
            </a:r>
            <a:r>
              <a:rPr lang="en-US" sz="2400" b="1" dirty="0" smtClean="0">
                <a:latin typeface="Calibri" charset="0"/>
                <a:ea typeface="Calibri" charset="0"/>
                <a:cs typeface="Calibri" charset="0"/>
              </a:rPr>
              <a:t>DFA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 accept:</a:t>
            </a:r>
          </a:p>
          <a:p>
            <a:pPr algn="ctr"/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“a”? </a:t>
            </a:r>
            <a:r>
              <a:rPr lang="en-US" sz="2400" b="1" i="1" dirty="0" smtClean="0">
                <a:latin typeface="Calibri" charset="0"/>
                <a:ea typeface="Calibri" charset="0"/>
                <a:cs typeface="Calibri" charset="0"/>
              </a:rPr>
              <a:t>YES</a:t>
            </a:r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“bb”? </a:t>
            </a:r>
            <a:r>
              <a:rPr lang="en-US" sz="2400" b="1" i="1" dirty="0" smtClean="0">
                <a:latin typeface="Calibri" charset="0"/>
                <a:ea typeface="Calibri" charset="0"/>
                <a:cs typeface="Calibri" charset="0"/>
              </a:rPr>
              <a:t>NO</a:t>
            </a:r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“baa”? </a:t>
            </a:r>
            <a:r>
              <a:rPr lang="en-US" sz="2400" b="1" i="1" dirty="0" smtClean="0">
                <a:latin typeface="Calibri" charset="0"/>
                <a:ea typeface="Calibri" charset="0"/>
                <a:cs typeface="Calibri" charset="0"/>
              </a:rPr>
              <a:t>YES</a:t>
            </a:r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“</a:t>
            </a:r>
            <a:r>
              <a:rPr lang="en-US" sz="2400" dirty="0" err="1" smtClean="0">
                <a:latin typeface="Calibri" charset="0"/>
                <a:ea typeface="Calibri" charset="0"/>
                <a:cs typeface="Calibri" charset="0"/>
              </a:rPr>
              <a:t>bba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”? </a:t>
            </a:r>
            <a:r>
              <a:rPr lang="en-US" sz="2400" b="1" i="1" dirty="0" smtClean="0">
                <a:latin typeface="Calibri" charset="0"/>
                <a:ea typeface="Calibri" charset="0"/>
                <a:cs typeface="Calibri" charset="0"/>
              </a:rPr>
              <a:t>YES</a:t>
            </a:r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“</a:t>
            </a:r>
            <a:r>
              <a:rPr lang="en-US" sz="2400" dirty="0" err="1" smtClean="0">
                <a:latin typeface="Calibri" charset="0"/>
                <a:ea typeface="Calibri" charset="0"/>
                <a:cs typeface="Calibri" charset="0"/>
              </a:rPr>
              <a:t>baaaaaaaaab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”? </a:t>
            </a:r>
            <a:r>
              <a:rPr lang="en-US" sz="2400" b="1" i="1" dirty="0" smtClean="0">
                <a:latin typeface="Calibri" charset="0"/>
                <a:ea typeface="Calibri" charset="0"/>
                <a:cs typeface="Calibri" charset="0"/>
              </a:rPr>
              <a:t>NO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 algn="ctr"/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“</a:t>
            </a:r>
            <a:r>
              <a:rPr lang="en-US" sz="2400" dirty="0" err="1" smtClean="0">
                <a:latin typeface="Calibri" charset="0"/>
                <a:ea typeface="Calibri" charset="0"/>
                <a:cs typeface="Calibri" charset="0"/>
              </a:rPr>
              <a:t>baaaaaaaaaba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”? </a:t>
            </a:r>
            <a:r>
              <a:rPr lang="en-US" sz="2400" b="1" i="1" dirty="0" smtClean="0">
                <a:latin typeface="Calibri" charset="0"/>
                <a:ea typeface="Calibri" charset="0"/>
                <a:cs typeface="Calibri" charset="0"/>
              </a:rPr>
              <a:t>YES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434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116887" cy="1765300"/>
          </a:xfrm>
        </p:spPr>
        <p:txBody>
          <a:bodyPr>
            <a:normAutofit/>
          </a:bodyPr>
          <a:lstStyle/>
          <a:p>
            <a:r>
              <a:rPr lang="en-US" dirty="0" smtClean="0"/>
              <a:t>RE-&gt;NFA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Converting REs to NFAs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5943600"/>
            <a:ext cx="784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/>
          </a:p>
          <a:p>
            <a:r>
              <a:rPr lang="en-US" sz="2000" dirty="0" smtClean="0"/>
              <a:t>[Appel 2.4]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834"/>
          <a:stretch/>
        </p:blipFill>
        <p:spPr>
          <a:xfrm>
            <a:off x="0" y="1130300"/>
            <a:ext cx="4038600" cy="45961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29100" y="5005359"/>
            <a:ext cx="473065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Every RE is </a:t>
            </a:r>
            <a:r>
              <a:rPr lang="en-US" sz="2000" dirty="0" err="1" smtClean="0"/>
              <a:t>encodable</a:t>
            </a:r>
            <a:r>
              <a:rPr lang="en-US" sz="2000" dirty="0" smtClean="0"/>
              <a:t> as an equivalent NFA </a:t>
            </a:r>
          </a:p>
          <a:p>
            <a:r>
              <a:rPr lang="en-US" sz="2000" dirty="0" smtClean="0"/>
              <a:t>(and thus also an equivalent DFA)</a:t>
            </a:r>
          </a:p>
          <a:p>
            <a:endParaRPr lang="en-US" sz="2000" dirty="0"/>
          </a:p>
          <a:p>
            <a:r>
              <a:rPr lang="en-US" sz="2000" dirty="0" smtClean="0"/>
              <a:t>Reminder: </a:t>
            </a:r>
            <a:r>
              <a:rPr lang="en-US" sz="2000" b="1" i="1" dirty="0" smtClean="0"/>
              <a:t>equivalent = </a:t>
            </a:r>
            <a:r>
              <a:rPr lang="en-US" sz="2000" dirty="0" smtClean="0"/>
              <a:t>accepts exactly the </a:t>
            </a:r>
          </a:p>
          <a:p>
            <a:r>
              <a:rPr lang="en-US" sz="2000" dirty="0" smtClean="0"/>
              <a:t>same set of strings</a:t>
            </a:r>
            <a:endParaRPr lang="en-US" sz="2000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4495800" y="838200"/>
            <a:ext cx="4559743" cy="2133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14" name="Oval 13"/>
          <p:cNvSpPr/>
          <p:nvPr/>
        </p:nvSpPr>
        <p:spPr>
          <a:xfrm>
            <a:off x="7563875" y="1288358"/>
            <a:ext cx="458154" cy="4327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15" name="Freeform 14"/>
          <p:cNvSpPr/>
          <p:nvPr/>
        </p:nvSpPr>
        <p:spPr>
          <a:xfrm>
            <a:off x="4608475" y="1130300"/>
            <a:ext cx="3544925" cy="765332"/>
          </a:xfrm>
          <a:custGeom>
            <a:avLst/>
            <a:gdLst>
              <a:gd name="connsiteX0" fmla="*/ 0 w 5955957"/>
              <a:gd name="connsiteY0" fmla="*/ 753762 h 1285862"/>
              <a:gd name="connsiteX1" fmla="*/ 864973 w 5955957"/>
              <a:gd name="connsiteY1" fmla="*/ 778476 h 1285862"/>
              <a:gd name="connsiteX2" fmla="*/ 1037968 w 5955957"/>
              <a:gd name="connsiteY2" fmla="*/ 803189 h 1285862"/>
              <a:gd name="connsiteX3" fmla="*/ 1272746 w 5955957"/>
              <a:gd name="connsiteY3" fmla="*/ 815546 h 1285862"/>
              <a:gd name="connsiteX4" fmla="*/ 1631092 w 5955957"/>
              <a:gd name="connsiteY4" fmla="*/ 803189 h 1285862"/>
              <a:gd name="connsiteX5" fmla="*/ 1767017 w 5955957"/>
              <a:gd name="connsiteY5" fmla="*/ 729049 h 1285862"/>
              <a:gd name="connsiteX6" fmla="*/ 1804087 w 5955957"/>
              <a:gd name="connsiteY6" fmla="*/ 716692 h 1285862"/>
              <a:gd name="connsiteX7" fmla="*/ 1853514 w 5955957"/>
              <a:gd name="connsiteY7" fmla="*/ 691979 h 1285862"/>
              <a:gd name="connsiteX8" fmla="*/ 1915298 w 5955957"/>
              <a:gd name="connsiteY8" fmla="*/ 667265 h 1285862"/>
              <a:gd name="connsiteX9" fmla="*/ 1964725 w 5955957"/>
              <a:gd name="connsiteY9" fmla="*/ 642552 h 1285862"/>
              <a:gd name="connsiteX10" fmla="*/ 2088292 w 5955957"/>
              <a:gd name="connsiteY10" fmla="*/ 617838 h 1285862"/>
              <a:gd name="connsiteX11" fmla="*/ 2137719 w 5955957"/>
              <a:gd name="connsiteY11" fmla="*/ 593124 h 1285862"/>
              <a:gd name="connsiteX12" fmla="*/ 2199503 w 5955957"/>
              <a:gd name="connsiteY12" fmla="*/ 568411 h 1285862"/>
              <a:gd name="connsiteX13" fmla="*/ 2236573 w 5955957"/>
              <a:gd name="connsiteY13" fmla="*/ 556054 h 1285862"/>
              <a:gd name="connsiteX14" fmla="*/ 2347784 w 5955957"/>
              <a:gd name="connsiteY14" fmla="*/ 531341 h 1285862"/>
              <a:gd name="connsiteX15" fmla="*/ 2508422 w 5955957"/>
              <a:gd name="connsiteY15" fmla="*/ 494270 h 1285862"/>
              <a:gd name="connsiteX16" fmla="*/ 2619633 w 5955957"/>
              <a:gd name="connsiteY16" fmla="*/ 457200 h 1285862"/>
              <a:gd name="connsiteX17" fmla="*/ 2693773 w 5955957"/>
              <a:gd name="connsiteY17" fmla="*/ 432487 h 1285862"/>
              <a:gd name="connsiteX18" fmla="*/ 2804984 w 5955957"/>
              <a:gd name="connsiteY18" fmla="*/ 407773 h 1285862"/>
              <a:gd name="connsiteX19" fmla="*/ 2854411 w 5955957"/>
              <a:gd name="connsiteY19" fmla="*/ 420130 h 1285862"/>
              <a:gd name="connsiteX20" fmla="*/ 2928552 w 5955957"/>
              <a:gd name="connsiteY20" fmla="*/ 444843 h 1285862"/>
              <a:gd name="connsiteX21" fmla="*/ 3027406 w 5955957"/>
              <a:gd name="connsiteY21" fmla="*/ 469557 h 1285862"/>
              <a:gd name="connsiteX22" fmla="*/ 3163330 w 5955957"/>
              <a:gd name="connsiteY22" fmla="*/ 432487 h 1285862"/>
              <a:gd name="connsiteX23" fmla="*/ 3225114 w 5955957"/>
              <a:gd name="connsiteY23" fmla="*/ 407773 h 1285862"/>
              <a:gd name="connsiteX24" fmla="*/ 3299254 w 5955957"/>
              <a:gd name="connsiteY24" fmla="*/ 308919 h 1285862"/>
              <a:gd name="connsiteX25" fmla="*/ 3336325 w 5955957"/>
              <a:gd name="connsiteY25" fmla="*/ 259492 h 1285862"/>
              <a:gd name="connsiteX26" fmla="*/ 3361038 w 5955957"/>
              <a:gd name="connsiteY26" fmla="*/ 222422 h 1285862"/>
              <a:gd name="connsiteX27" fmla="*/ 3398108 w 5955957"/>
              <a:gd name="connsiteY27" fmla="*/ 210065 h 1285862"/>
              <a:gd name="connsiteX28" fmla="*/ 3459892 w 5955957"/>
              <a:gd name="connsiteY28" fmla="*/ 247135 h 1285862"/>
              <a:gd name="connsiteX29" fmla="*/ 3496963 w 5955957"/>
              <a:gd name="connsiteY29" fmla="*/ 284206 h 1285862"/>
              <a:gd name="connsiteX30" fmla="*/ 3546390 w 5955957"/>
              <a:gd name="connsiteY30" fmla="*/ 296562 h 1285862"/>
              <a:gd name="connsiteX31" fmla="*/ 3608173 w 5955957"/>
              <a:gd name="connsiteY31" fmla="*/ 259492 h 1285862"/>
              <a:gd name="connsiteX32" fmla="*/ 3645244 w 5955957"/>
              <a:gd name="connsiteY32" fmla="*/ 234779 h 1285862"/>
              <a:gd name="connsiteX33" fmla="*/ 3694671 w 5955957"/>
              <a:gd name="connsiteY33" fmla="*/ 210065 h 1285862"/>
              <a:gd name="connsiteX34" fmla="*/ 3830595 w 5955957"/>
              <a:gd name="connsiteY34" fmla="*/ 123568 h 1285862"/>
              <a:gd name="connsiteX35" fmla="*/ 3880022 w 5955957"/>
              <a:gd name="connsiteY35" fmla="*/ 160638 h 1285862"/>
              <a:gd name="connsiteX36" fmla="*/ 4164227 w 5955957"/>
              <a:gd name="connsiteY36" fmla="*/ 160638 h 1285862"/>
              <a:gd name="connsiteX37" fmla="*/ 4337222 w 5955957"/>
              <a:gd name="connsiteY37" fmla="*/ 86497 h 1285862"/>
              <a:gd name="connsiteX38" fmla="*/ 4399006 w 5955957"/>
              <a:gd name="connsiteY38" fmla="*/ 123568 h 1285862"/>
              <a:gd name="connsiteX39" fmla="*/ 4436076 w 5955957"/>
              <a:gd name="connsiteY39" fmla="*/ 148281 h 1285862"/>
              <a:gd name="connsiteX40" fmla="*/ 4485503 w 5955957"/>
              <a:gd name="connsiteY40" fmla="*/ 172995 h 1285862"/>
              <a:gd name="connsiteX41" fmla="*/ 4621427 w 5955957"/>
              <a:gd name="connsiteY41" fmla="*/ 160638 h 1285862"/>
              <a:gd name="connsiteX42" fmla="*/ 4695568 w 5955957"/>
              <a:gd name="connsiteY42" fmla="*/ 135924 h 1285862"/>
              <a:gd name="connsiteX43" fmla="*/ 4782065 w 5955957"/>
              <a:gd name="connsiteY43" fmla="*/ 86497 h 1285862"/>
              <a:gd name="connsiteX44" fmla="*/ 4843849 w 5955957"/>
              <a:gd name="connsiteY44" fmla="*/ 37070 h 1285862"/>
              <a:gd name="connsiteX45" fmla="*/ 4893276 w 5955957"/>
              <a:gd name="connsiteY45" fmla="*/ 12357 h 1285862"/>
              <a:gd name="connsiteX46" fmla="*/ 4930346 w 5955957"/>
              <a:gd name="connsiteY46" fmla="*/ 24714 h 1285862"/>
              <a:gd name="connsiteX47" fmla="*/ 4967417 w 5955957"/>
              <a:gd name="connsiteY47" fmla="*/ 49427 h 1285862"/>
              <a:gd name="connsiteX48" fmla="*/ 5152768 w 5955957"/>
              <a:gd name="connsiteY48" fmla="*/ 24714 h 1285862"/>
              <a:gd name="connsiteX49" fmla="*/ 5251622 w 5955957"/>
              <a:gd name="connsiteY49" fmla="*/ 0 h 1285862"/>
              <a:gd name="connsiteX50" fmla="*/ 5362833 w 5955957"/>
              <a:gd name="connsiteY50" fmla="*/ 12357 h 1285862"/>
              <a:gd name="connsiteX51" fmla="*/ 5424617 w 5955957"/>
              <a:gd name="connsiteY51" fmla="*/ 37070 h 1285862"/>
              <a:gd name="connsiteX52" fmla="*/ 5498757 w 5955957"/>
              <a:gd name="connsiteY52" fmla="*/ 74141 h 1285862"/>
              <a:gd name="connsiteX53" fmla="*/ 5696465 w 5955957"/>
              <a:gd name="connsiteY53" fmla="*/ 86497 h 1285862"/>
              <a:gd name="connsiteX54" fmla="*/ 5758249 w 5955957"/>
              <a:gd name="connsiteY54" fmla="*/ 135924 h 1285862"/>
              <a:gd name="connsiteX55" fmla="*/ 5832390 w 5955957"/>
              <a:gd name="connsiteY55" fmla="*/ 197708 h 1285862"/>
              <a:gd name="connsiteX56" fmla="*/ 5881817 w 5955957"/>
              <a:gd name="connsiteY56" fmla="*/ 271849 h 1285862"/>
              <a:gd name="connsiteX57" fmla="*/ 5906530 w 5955957"/>
              <a:gd name="connsiteY57" fmla="*/ 308919 h 1285862"/>
              <a:gd name="connsiteX58" fmla="*/ 5918887 w 5955957"/>
              <a:gd name="connsiteY58" fmla="*/ 345989 h 1285862"/>
              <a:gd name="connsiteX59" fmla="*/ 5955957 w 5955957"/>
              <a:gd name="connsiteY59" fmla="*/ 420130 h 1285862"/>
              <a:gd name="connsiteX60" fmla="*/ 5943600 w 5955957"/>
              <a:gd name="connsiteY60" fmla="*/ 556054 h 1285862"/>
              <a:gd name="connsiteX61" fmla="*/ 5894173 w 5955957"/>
              <a:gd name="connsiteY61" fmla="*/ 630195 h 1285862"/>
              <a:gd name="connsiteX62" fmla="*/ 5869460 w 5955957"/>
              <a:gd name="connsiteY62" fmla="*/ 691979 h 1285862"/>
              <a:gd name="connsiteX63" fmla="*/ 5857103 w 5955957"/>
              <a:gd name="connsiteY63" fmla="*/ 741406 h 1285862"/>
              <a:gd name="connsiteX64" fmla="*/ 5832390 w 5955957"/>
              <a:gd name="connsiteY64" fmla="*/ 815546 h 1285862"/>
              <a:gd name="connsiteX65" fmla="*/ 5820033 w 5955957"/>
              <a:gd name="connsiteY65" fmla="*/ 864973 h 1285862"/>
              <a:gd name="connsiteX66" fmla="*/ 5795319 w 5955957"/>
              <a:gd name="connsiteY66" fmla="*/ 926757 h 1285862"/>
              <a:gd name="connsiteX67" fmla="*/ 5708822 w 5955957"/>
              <a:gd name="connsiteY67" fmla="*/ 1037968 h 1285862"/>
              <a:gd name="connsiteX68" fmla="*/ 5609968 w 5955957"/>
              <a:gd name="connsiteY68" fmla="*/ 1112108 h 1285862"/>
              <a:gd name="connsiteX69" fmla="*/ 5486400 w 5955957"/>
              <a:gd name="connsiteY69" fmla="*/ 1149179 h 1285862"/>
              <a:gd name="connsiteX70" fmla="*/ 5412260 w 5955957"/>
              <a:gd name="connsiteY70" fmla="*/ 1161535 h 1285862"/>
              <a:gd name="connsiteX71" fmla="*/ 5226908 w 5955957"/>
              <a:gd name="connsiteY71" fmla="*/ 1186249 h 1285862"/>
              <a:gd name="connsiteX72" fmla="*/ 5115698 w 5955957"/>
              <a:gd name="connsiteY72" fmla="*/ 1210962 h 1285862"/>
              <a:gd name="connsiteX73" fmla="*/ 4942703 w 5955957"/>
              <a:gd name="connsiteY73" fmla="*/ 1198606 h 1285862"/>
              <a:gd name="connsiteX74" fmla="*/ 4806779 w 5955957"/>
              <a:gd name="connsiteY74" fmla="*/ 1161535 h 1285862"/>
              <a:gd name="connsiteX75" fmla="*/ 4732638 w 5955957"/>
              <a:gd name="connsiteY75" fmla="*/ 1149179 h 1285862"/>
              <a:gd name="connsiteX76" fmla="*/ 4695568 w 5955957"/>
              <a:gd name="connsiteY76" fmla="*/ 1124465 h 1285862"/>
              <a:gd name="connsiteX77" fmla="*/ 4633784 w 5955957"/>
              <a:gd name="connsiteY77" fmla="*/ 1099752 h 1285862"/>
              <a:gd name="connsiteX78" fmla="*/ 4596714 w 5955957"/>
              <a:gd name="connsiteY78" fmla="*/ 1062681 h 1285862"/>
              <a:gd name="connsiteX79" fmla="*/ 4534930 w 5955957"/>
              <a:gd name="connsiteY79" fmla="*/ 1075038 h 1285862"/>
              <a:gd name="connsiteX80" fmla="*/ 4460790 w 5955957"/>
              <a:gd name="connsiteY80" fmla="*/ 1173892 h 1285862"/>
              <a:gd name="connsiteX81" fmla="*/ 4423719 w 5955957"/>
              <a:gd name="connsiteY81" fmla="*/ 1210962 h 1285862"/>
              <a:gd name="connsiteX82" fmla="*/ 4374292 w 5955957"/>
              <a:gd name="connsiteY82" fmla="*/ 1285103 h 1285862"/>
              <a:gd name="connsiteX83" fmla="*/ 4263081 w 5955957"/>
              <a:gd name="connsiteY83" fmla="*/ 1235676 h 1285862"/>
              <a:gd name="connsiteX84" fmla="*/ 4188941 w 5955957"/>
              <a:gd name="connsiteY84" fmla="*/ 1210962 h 1285862"/>
              <a:gd name="connsiteX85" fmla="*/ 4065373 w 5955957"/>
              <a:gd name="connsiteY85" fmla="*/ 1136822 h 1285862"/>
              <a:gd name="connsiteX86" fmla="*/ 4015946 w 5955957"/>
              <a:gd name="connsiteY86" fmla="*/ 1099752 h 1285862"/>
              <a:gd name="connsiteX87" fmla="*/ 3966519 w 5955957"/>
              <a:gd name="connsiteY87" fmla="*/ 1087395 h 1285862"/>
              <a:gd name="connsiteX88" fmla="*/ 3917092 w 5955957"/>
              <a:gd name="connsiteY88" fmla="*/ 1062681 h 1285862"/>
              <a:gd name="connsiteX89" fmla="*/ 3805881 w 5955957"/>
              <a:gd name="connsiteY89" fmla="*/ 1075038 h 1285862"/>
              <a:gd name="connsiteX90" fmla="*/ 3731741 w 5955957"/>
              <a:gd name="connsiteY90" fmla="*/ 1099752 h 1285862"/>
              <a:gd name="connsiteX91" fmla="*/ 3608173 w 5955957"/>
              <a:gd name="connsiteY91" fmla="*/ 1112108 h 1285862"/>
              <a:gd name="connsiteX92" fmla="*/ 3571103 w 5955957"/>
              <a:gd name="connsiteY92" fmla="*/ 1161535 h 1285862"/>
              <a:gd name="connsiteX93" fmla="*/ 3472249 w 5955957"/>
              <a:gd name="connsiteY93" fmla="*/ 1223319 h 1285862"/>
              <a:gd name="connsiteX94" fmla="*/ 3398108 w 5955957"/>
              <a:gd name="connsiteY94" fmla="*/ 1248033 h 1285862"/>
              <a:gd name="connsiteX95" fmla="*/ 3286898 w 5955957"/>
              <a:gd name="connsiteY95" fmla="*/ 1248033 h 1285862"/>
              <a:gd name="connsiteX96" fmla="*/ 3101546 w 5955957"/>
              <a:gd name="connsiteY96" fmla="*/ 1210962 h 1285862"/>
              <a:gd name="connsiteX97" fmla="*/ 3027406 w 5955957"/>
              <a:gd name="connsiteY97" fmla="*/ 1161535 h 1285862"/>
              <a:gd name="connsiteX98" fmla="*/ 2916195 w 5955957"/>
              <a:gd name="connsiteY98" fmla="*/ 1112108 h 1285862"/>
              <a:gd name="connsiteX99" fmla="*/ 2409568 w 5955957"/>
              <a:gd name="connsiteY99" fmla="*/ 1087395 h 1285862"/>
              <a:gd name="connsiteX100" fmla="*/ 2273644 w 5955957"/>
              <a:gd name="connsiteY100" fmla="*/ 1037968 h 1285862"/>
              <a:gd name="connsiteX101" fmla="*/ 2236573 w 5955957"/>
              <a:gd name="connsiteY101" fmla="*/ 1025611 h 1285862"/>
              <a:gd name="connsiteX102" fmla="*/ 2174790 w 5955957"/>
              <a:gd name="connsiteY102" fmla="*/ 988541 h 1285862"/>
              <a:gd name="connsiteX103" fmla="*/ 2075935 w 5955957"/>
              <a:gd name="connsiteY103" fmla="*/ 963827 h 1285862"/>
              <a:gd name="connsiteX104" fmla="*/ 1977081 w 5955957"/>
              <a:gd name="connsiteY104" fmla="*/ 939114 h 1285862"/>
              <a:gd name="connsiteX105" fmla="*/ 1865871 w 5955957"/>
              <a:gd name="connsiteY105" fmla="*/ 902043 h 1285862"/>
              <a:gd name="connsiteX106" fmla="*/ 1828800 w 5955957"/>
              <a:gd name="connsiteY106" fmla="*/ 889687 h 1285862"/>
              <a:gd name="connsiteX107" fmla="*/ 1754660 w 5955957"/>
              <a:gd name="connsiteY107" fmla="*/ 877330 h 1285862"/>
              <a:gd name="connsiteX108" fmla="*/ 1458098 w 5955957"/>
              <a:gd name="connsiteY108" fmla="*/ 852616 h 1285862"/>
              <a:gd name="connsiteX109" fmla="*/ 1260390 w 5955957"/>
              <a:gd name="connsiteY109" fmla="*/ 827903 h 1285862"/>
              <a:gd name="connsiteX110" fmla="*/ 1173892 w 5955957"/>
              <a:gd name="connsiteY110" fmla="*/ 815546 h 1285862"/>
              <a:gd name="connsiteX111" fmla="*/ 1112108 w 5955957"/>
              <a:gd name="connsiteY111" fmla="*/ 803189 h 1285862"/>
              <a:gd name="connsiteX112" fmla="*/ 815546 w 5955957"/>
              <a:gd name="connsiteY112" fmla="*/ 790833 h 128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5955957" h="1285862">
                <a:moveTo>
                  <a:pt x="0" y="753762"/>
                </a:moveTo>
                <a:cubicBezTo>
                  <a:pt x="333358" y="820435"/>
                  <a:pt x="-74122" y="742814"/>
                  <a:pt x="864973" y="778476"/>
                </a:cubicBezTo>
                <a:cubicBezTo>
                  <a:pt x="923181" y="780686"/>
                  <a:pt x="979798" y="800127"/>
                  <a:pt x="1037968" y="803189"/>
                </a:cubicBezTo>
                <a:lnTo>
                  <a:pt x="1272746" y="815546"/>
                </a:lnTo>
                <a:cubicBezTo>
                  <a:pt x="1392195" y="811427"/>
                  <a:pt x="1512649" y="819195"/>
                  <a:pt x="1631092" y="803189"/>
                </a:cubicBezTo>
                <a:cubicBezTo>
                  <a:pt x="1707824" y="792820"/>
                  <a:pt x="1713565" y="755775"/>
                  <a:pt x="1767017" y="729049"/>
                </a:cubicBezTo>
                <a:cubicBezTo>
                  <a:pt x="1778667" y="723224"/>
                  <a:pt x="1792115" y="721823"/>
                  <a:pt x="1804087" y="716692"/>
                </a:cubicBezTo>
                <a:cubicBezTo>
                  <a:pt x="1821018" y="709436"/>
                  <a:pt x="1836681" y="699460"/>
                  <a:pt x="1853514" y="691979"/>
                </a:cubicBezTo>
                <a:cubicBezTo>
                  <a:pt x="1873783" y="682970"/>
                  <a:pt x="1895029" y="676274"/>
                  <a:pt x="1915298" y="667265"/>
                </a:cubicBezTo>
                <a:cubicBezTo>
                  <a:pt x="1932131" y="659784"/>
                  <a:pt x="1947082" y="647845"/>
                  <a:pt x="1964725" y="642552"/>
                </a:cubicBezTo>
                <a:cubicBezTo>
                  <a:pt x="2035899" y="621200"/>
                  <a:pt x="2027924" y="640476"/>
                  <a:pt x="2088292" y="617838"/>
                </a:cubicBezTo>
                <a:cubicBezTo>
                  <a:pt x="2105540" y="611370"/>
                  <a:pt x="2120886" y="600605"/>
                  <a:pt x="2137719" y="593124"/>
                </a:cubicBezTo>
                <a:cubicBezTo>
                  <a:pt x="2157988" y="584115"/>
                  <a:pt x="2178734" y="576199"/>
                  <a:pt x="2199503" y="568411"/>
                </a:cubicBezTo>
                <a:cubicBezTo>
                  <a:pt x="2211699" y="563838"/>
                  <a:pt x="2223937" y="559213"/>
                  <a:pt x="2236573" y="556054"/>
                </a:cubicBezTo>
                <a:cubicBezTo>
                  <a:pt x="2307103" y="538421"/>
                  <a:pt x="2284375" y="550363"/>
                  <a:pt x="2347784" y="531341"/>
                </a:cubicBezTo>
                <a:cubicBezTo>
                  <a:pt x="2471149" y="494332"/>
                  <a:pt x="2371994" y="513760"/>
                  <a:pt x="2508422" y="494270"/>
                </a:cubicBezTo>
                <a:cubicBezTo>
                  <a:pt x="2599043" y="448960"/>
                  <a:pt x="2514236" y="485944"/>
                  <a:pt x="2619633" y="457200"/>
                </a:cubicBezTo>
                <a:cubicBezTo>
                  <a:pt x="2644765" y="450346"/>
                  <a:pt x="2668229" y="437596"/>
                  <a:pt x="2693773" y="432487"/>
                </a:cubicBezTo>
                <a:cubicBezTo>
                  <a:pt x="2772210" y="416799"/>
                  <a:pt x="2735182" y="425224"/>
                  <a:pt x="2804984" y="407773"/>
                </a:cubicBezTo>
                <a:cubicBezTo>
                  <a:pt x="2821460" y="411892"/>
                  <a:pt x="2838144" y="415250"/>
                  <a:pt x="2854411" y="420130"/>
                </a:cubicBezTo>
                <a:cubicBezTo>
                  <a:pt x="2879363" y="427615"/>
                  <a:pt x="2903419" y="437989"/>
                  <a:pt x="2928552" y="444843"/>
                </a:cubicBezTo>
                <a:cubicBezTo>
                  <a:pt x="3092562" y="489573"/>
                  <a:pt x="2914931" y="432065"/>
                  <a:pt x="3027406" y="469557"/>
                </a:cubicBezTo>
                <a:cubicBezTo>
                  <a:pt x="3072714" y="457200"/>
                  <a:pt x="3118505" y="446495"/>
                  <a:pt x="3163330" y="432487"/>
                </a:cubicBezTo>
                <a:cubicBezTo>
                  <a:pt x="3184501" y="425871"/>
                  <a:pt x="3208701" y="422694"/>
                  <a:pt x="3225114" y="407773"/>
                </a:cubicBezTo>
                <a:cubicBezTo>
                  <a:pt x="3255591" y="380066"/>
                  <a:pt x="3274541" y="341870"/>
                  <a:pt x="3299254" y="308919"/>
                </a:cubicBezTo>
                <a:cubicBezTo>
                  <a:pt x="3311611" y="292443"/>
                  <a:pt x="3324901" y="276628"/>
                  <a:pt x="3336325" y="259492"/>
                </a:cubicBezTo>
                <a:cubicBezTo>
                  <a:pt x="3344563" y="247135"/>
                  <a:pt x="3349442" y="231699"/>
                  <a:pt x="3361038" y="222422"/>
                </a:cubicBezTo>
                <a:cubicBezTo>
                  <a:pt x="3371209" y="214285"/>
                  <a:pt x="3385751" y="214184"/>
                  <a:pt x="3398108" y="210065"/>
                </a:cubicBezTo>
                <a:cubicBezTo>
                  <a:pt x="3418703" y="222422"/>
                  <a:pt x="3440678" y="232725"/>
                  <a:pt x="3459892" y="247135"/>
                </a:cubicBezTo>
                <a:cubicBezTo>
                  <a:pt x="3473872" y="257620"/>
                  <a:pt x="3481790" y="275536"/>
                  <a:pt x="3496963" y="284206"/>
                </a:cubicBezTo>
                <a:cubicBezTo>
                  <a:pt x="3511708" y="292632"/>
                  <a:pt x="3529914" y="292443"/>
                  <a:pt x="3546390" y="296562"/>
                </a:cubicBezTo>
                <a:cubicBezTo>
                  <a:pt x="3566984" y="284205"/>
                  <a:pt x="3587807" y="272221"/>
                  <a:pt x="3608173" y="259492"/>
                </a:cubicBezTo>
                <a:cubicBezTo>
                  <a:pt x="3620767" y="251621"/>
                  <a:pt x="3632350" y="242147"/>
                  <a:pt x="3645244" y="234779"/>
                </a:cubicBezTo>
                <a:cubicBezTo>
                  <a:pt x="3661237" y="225640"/>
                  <a:pt x="3679344" y="220283"/>
                  <a:pt x="3694671" y="210065"/>
                </a:cubicBezTo>
                <a:cubicBezTo>
                  <a:pt x="3831261" y="119004"/>
                  <a:pt x="3745811" y="151828"/>
                  <a:pt x="3830595" y="123568"/>
                </a:cubicBezTo>
                <a:cubicBezTo>
                  <a:pt x="3847071" y="135925"/>
                  <a:pt x="3862019" y="150636"/>
                  <a:pt x="3880022" y="160638"/>
                </a:cubicBezTo>
                <a:cubicBezTo>
                  <a:pt x="3980491" y="216454"/>
                  <a:pt x="4022589" y="176376"/>
                  <a:pt x="4164227" y="160638"/>
                </a:cubicBezTo>
                <a:cubicBezTo>
                  <a:pt x="4302985" y="91259"/>
                  <a:pt x="4243119" y="110023"/>
                  <a:pt x="4337222" y="86497"/>
                </a:cubicBezTo>
                <a:cubicBezTo>
                  <a:pt x="4357817" y="98854"/>
                  <a:pt x="4378639" y="110839"/>
                  <a:pt x="4399006" y="123568"/>
                </a:cubicBezTo>
                <a:cubicBezTo>
                  <a:pt x="4411599" y="131439"/>
                  <a:pt x="4423182" y="140913"/>
                  <a:pt x="4436076" y="148281"/>
                </a:cubicBezTo>
                <a:cubicBezTo>
                  <a:pt x="4452069" y="157420"/>
                  <a:pt x="4469027" y="164757"/>
                  <a:pt x="4485503" y="172995"/>
                </a:cubicBezTo>
                <a:cubicBezTo>
                  <a:pt x="4530811" y="168876"/>
                  <a:pt x="4576624" y="168544"/>
                  <a:pt x="4621427" y="160638"/>
                </a:cubicBezTo>
                <a:cubicBezTo>
                  <a:pt x="4647081" y="156111"/>
                  <a:pt x="4671381" y="145599"/>
                  <a:pt x="4695568" y="135924"/>
                </a:cubicBezTo>
                <a:cubicBezTo>
                  <a:pt x="4724892" y="124195"/>
                  <a:pt x="4756586" y="105607"/>
                  <a:pt x="4782065" y="86497"/>
                </a:cubicBezTo>
                <a:cubicBezTo>
                  <a:pt x="4803164" y="70673"/>
                  <a:pt x="4821904" y="51700"/>
                  <a:pt x="4843849" y="37070"/>
                </a:cubicBezTo>
                <a:cubicBezTo>
                  <a:pt x="4859176" y="26852"/>
                  <a:pt x="4876800" y="20595"/>
                  <a:pt x="4893276" y="12357"/>
                </a:cubicBezTo>
                <a:cubicBezTo>
                  <a:pt x="4905633" y="16476"/>
                  <a:pt x="4918696" y="18889"/>
                  <a:pt x="4930346" y="24714"/>
                </a:cubicBezTo>
                <a:cubicBezTo>
                  <a:pt x="4943629" y="31356"/>
                  <a:pt x="4952566" y="49427"/>
                  <a:pt x="4967417" y="49427"/>
                </a:cubicBezTo>
                <a:cubicBezTo>
                  <a:pt x="5029747" y="49427"/>
                  <a:pt x="5090984" y="32952"/>
                  <a:pt x="5152768" y="24714"/>
                </a:cubicBezTo>
                <a:cubicBezTo>
                  <a:pt x="5182021" y="14963"/>
                  <a:pt x="5221799" y="0"/>
                  <a:pt x="5251622" y="0"/>
                </a:cubicBezTo>
                <a:cubicBezTo>
                  <a:pt x="5288920" y="0"/>
                  <a:pt x="5325763" y="8238"/>
                  <a:pt x="5362833" y="12357"/>
                </a:cubicBezTo>
                <a:cubicBezTo>
                  <a:pt x="5383428" y="20595"/>
                  <a:pt x="5404778" y="27150"/>
                  <a:pt x="5424617" y="37070"/>
                </a:cubicBezTo>
                <a:cubicBezTo>
                  <a:pt x="5459051" y="54287"/>
                  <a:pt x="5459415" y="70000"/>
                  <a:pt x="5498757" y="74141"/>
                </a:cubicBezTo>
                <a:cubicBezTo>
                  <a:pt x="5564425" y="81053"/>
                  <a:pt x="5630562" y="82378"/>
                  <a:pt x="5696465" y="86497"/>
                </a:cubicBezTo>
                <a:cubicBezTo>
                  <a:pt x="5717060" y="102973"/>
                  <a:pt x="5737150" y="120100"/>
                  <a:pt x="5758249" y="135924"/>
                </a:cubicBezTo>
                <a:cubicBezTo>
                  <a:pt x="5796322" y="164479"/>
                  <a:pt x="5800746" y="157023"/>
                  <a:pt x="5832390" y="197708"/>
                </a:cubicBezTo>
                <a:cubicBezTo>
                  <a:pt x="5850625" y="221153"/>
                  <a:pt x="5865341" y="247135"/>
                  <a:pt x="5881817" y="271849"/>
                </a:cubicBezTo>
                <a:cubicBezTo>
                  <a:pt x="5890055" y="284206"/>
                  <a:pt x="5901834" y="294830"/>
                  <a:pt x="5906530" y="308919"/>
                </a:cubicBezTo>
                <a:cubicBezTo>
                  <a:pt x="5910649" y="321276"/>
                  <a:pt x="5913062" y="334339"/>
                  <a:pt x="5918887" y="345989"/>
                </a:cubicBezTo>
                <a:cubicBezTo>
                  <a:pt x="5966794" y="441805"/>
                  <a:pt x="5924897" y="326954"/>
                  <a:pt x="5955957" y="420130"/>
                </a:cubicBezTo>
                <a:cubicBezTo>
                  <a:pt x="5951838" y="465438"/>
                  <a:pt x="5956437" y="512408"/>
                  <a:pt x="5943600" y="556054"/>
                </a:cubicBezTo>
                <a:cubicBezTo>
                  <a:pt x="5935219" y="584549"/>
                  <a:pt x="5905204" y="602617"/>
                  <a:pt x="5894173" y="630195"/>
                </a:cubicBezTo>
                <a:cubicBezTo>
                  <a:pt x="5885935" y="650790"/>
                  <a:pt x="5876474" y="670936"/>
                  <a:pt x="5869460" y="691979"/>
                </a:cubicBezTo>
                <a:cubicBezTo>
                  <a:pt x="5864090" y="708090"/>
                  <a:pt x="5861983" y="725139"/>
                  <a:pt x="5857103" y="741406"/>
                </a:cubicBezTo>
                <a:cubicBezTo>
                  <a:pt x="5849618" y="766357"/>
                  <a:pt x="5838708" y="790274"/>
                  <a:pt x="5832390" y="815546"/>
                </a:cubicBezTo>
                <a:cubicBezTo>
                  <a:pt x="5828271" y="832022"/>
                  <a:pt x="5825404" y="848862"/>
                  <a:pt x="5820033" y="864973"/>
                </a:cubicBezTo>
                <a:cubicBezTo>
                  <a:pt x="5813019" y="886016"/>
                  <a:pt x="5805941" y="907284"/>
                  <a:pt x="5795319" y="926757"/>
                </a:cubicBezTo>
                <a:cubicBezTo>
                  <a:pt x="5773292" y="967140"/>
                  <a:pt x="5745070" y="1008310"/>
                  <a:pt x="5708822" y="1037968"/>
                </a:cubicBezTo>
                <a:cubicBezTo>
                  <a:pt x="5676943" y="1064051"/>
                  <a:pt x="5649043" y="1099083"/>
                  <a:pt x="5609968" y="1112108"/>
                </a:cubicBezTo>
                <a:cubicBezTo>
                  <a:pt x="5562690" y="1127868"/>
                  <a:pt x="5533084" y="1139842"/>
                  <a:pt x="5486400" y="1149179"/>
                </a:cubicBezTo>
                <a:cubicBezTo>
                  <a:pt x="5461832" y="1154092"/>
                  <a:pt x="5437023" y="1157725"/>
                  <a:pt x="5412260" y="1161535"/>
                </a:cubicBezTo>
                <a:cubicBezTo>
                  <a:pt x="5338346" y="1172906"/>
                  <a:pt x="5302834" y="1176758"/>
                  <a:pt x="5226908" y="1186249"/>
                </a:cubicBezTo>
                <a:cubicBezTo>
                  <a:pt x="5207842" y="1191016"/>
                  <a:pt x="5131390" y="1210962"/>
                  <a:pt x="5115698" y="1210962"/>
                </a:cubicBezTo>
                <a:cubicBezTo>
                  <a:pt x="5057886" y="1210962"/>
                  <a:pt x="5000368" y="1202725"/>
                  <a:pt x="4942703" y="1198606"/>
                </a:cubicBezTo>
                <a:cubicBezTo>
                  <a:pt x="4894789" y="1182634"/>
                  <a:pt x="4862520" y="1170825"/>
                  <a:pt x="4806779" y="1161535"/>
                </a:cubicBezTo>
                <a:lnTo>
                  <a:pt x="4732638" y="1149179"/>
                </a:lnTo>
                <a:cubicBezTo>
                  <a:pt x="4720281" y="1140941"/>
                  <a:pt x="4708851" y="1131107"/>
                  <a:pt x="4695568" y="1124465"/>
                </a:cubicBezTo>
                <a:cubicBezTo>
                  <a:pt x="4675729" y="1114545"/>
                  <a:pt x="4652593" y="1111508"/>
                  <a:pt x="4633784" y="1099752"/>
                </a:cubicBezTo>
                <a:cubicBezTo>
                  <a:pt x="4618965" y="1090490"/>
                  <a:pt x="4609071" y="1075038"/>
                  <a:pt x="4596714" y="1062681"/>
                </a:cubicBezTo>
                <a:cubicBezTo>
                  <a:pt x="4576119" y="1066800"/>
                  <a:pt x="4552405" y="1063388"/>
                  <a:pt x="4534930" y="1075038"/>
                </a:cubicBezTo>
                <a:cubicBezTo>
                  <a:pt x="4501128" y="1097572"/>
                  <a:pt x="4486110" y="1143508"/>
                  <a:pt x="4460790" y="1173892"/>
                </a:cubicBezTo>
                <a:cubicBezTo>
                  <a:pt x="4449603" y="1187317"/>
                  <a:pt x="4436076" y="1198605"/>
                  <a:pt x="4423719" y="1210962"/>
                </a:cubicBezTo>
                <a:cubicBezTo>
                  <a:pt x="4416450" y="1232770"/>
                  <a:pt x="4406335" y="1281543"/>
                  <a:pt x="4374292" y="1285103"/>
                </a:cubicBezTo>
                <a:cubicBezTo>
                  <a:pt x="4315433" y="1291642"/>
                  <a:pt x="4305084" y="1254344"/>
                  <a:pt x="4263081" y="1235676"/>
                </a:cubicBezTo>
                <a:cubicBezTo>
                  <a:pt x="4239276" y="1225096"/>
                  <a:pt x="4213654" y="1219200"/>
                  <a:pt x="4188941" y="1210962"/>
                </a:cubicBezTo>
                <a:cubicBezTo>
                  <a:pt x="4071416" y="1122819"/>
                  <a:pt x="4219642" y="1229382"/>
                  <a:pt x="4065373" y="1136822"/>
                </a:cubicBezTo>
                <a:cubicBezTo>
                  <a:pt x="4047713" y="1126226"/>
                  <a:pt x="4034366" y="1108962"/>
                  <a:pt x="4015946" y="1099752"/>
                </a:cubicBezTo>
                <a:cubicBezTo>
                  <a:pt x="4000756" y="1092157"/>
                  <a:pt x="3982420" y="1093358"/>
                  <a:pt x="3966519" y="1087395"/>
                </a:cubicBezTo>
                <a:cubicBezTo>
                  <a:pt x="3949271" y="1080927"/>
                  <a:pt x="3933568" y="1070919"/>
                  <a:pt x="3917092" y="1062681"/>
                </a:cubicBezTo>
                <a:cubicBezTo>
                  <a:pt x="3880022" y="1066800"/>
                  <a:pt x="3842455" y="1067723"/>
                  <a:pt x="3805881" y="1075038"/>
                </a:cubicBezTo>
                <a:cubicBezTo>
                  <a:pt x="3780337" y="1080147"/>
                  <a:pt x="3757662" y="1097160"/>
                  <a:pt x="3731741" y="1099752"/>
                </a:cubicBezTo>
                <a:lnTo>
                  <a:pt x="3608173" y="1112108"/>
                </a:lnTo>
                <a:cubicBezTo>
                  <a:pt x="3595816" y="1128584"/>
                  <a:pt x="3585665" y="1146972"/>
                  <a:pt x="3571103" y="1161535"/>
                </a:cubicBezTo>
                <a:cubicBezTo>
                  <a:pt x="3546315" y="1186323"/>
                  <a:pt x="3504879" y="1210267"/>
                  <a:pt x="3472249" y="1223319"/>
                </a:cubicBezTo>
                <a:cubicBezTo>
                  <a:pt x="3448062" y="1232994"/>
                  <a:pt x="3398108" y="1248033"/>
                  <a:pt x="3398108" y="1248033"/>
                </a:cubicBezTo>
                <a:cubicBezTo>
                  <a:pt x="3201456" y="1198869"/>
                  <a:pt x="3522207" y="1271564"/>
                  <a:pt x="3286898" y="1248033"/>
                </a:cubicBezTo>
                <a:cubicBezTo>
                  <a:pt x="3224203" y="1241763"/>
                  <a:pt x="3163330" y="1223319"/>
                  <a:pt x="3101546" y="1210962"/>
                </a:cubicBezTo>
                <a:cubicBezTo>
                  <a:pt x="3076833" y="1194486"/>
                  <a:pt x="3053972" y="1174818"/>
                  <a:pt x="3027406" y="1161535"/>
                </a:cubicBezTo>
                <a:cubicBezTo>
                  <a:pt x="2850954" y="1073310"/>
                  <a:pt x="3025234" y="1184803"/>
                  <a:pt x="2916195" y="1112108"/>
                </a:cubicBezTo>
                <a:cubicBezTo>
                  <a:pt x="2672864" y="1130826"/>
                  <a:pt x="2737779" y="1135661"/>
                  <a:pt x="2409568" y="1087395"/>
                </a:cubicBezTo>
                <a:cubicBezTo>
                  <a:pt x="2381098" y="1083208"/>
                  <a:pt x="2302811" y="1048906"/>
                  <a:pt x="2273644" y="1037968"/>
                </a:cubicBezTo>
                <a:cubicBezTo>
                  <a:pt x="2261448" y="1033394"/>
                  <a:pt x="2248223" y="1031436"/>
                  <a:pt x="2236573" y="1025611"/>
                </a:cubicBezTo>
                <a:cubicBezTo>
                  <a:pt x="2215092" y="1014870"/>
                  <a:pt x="2197206" y="997163"/>
                  <a:pt x="2174790" y="988541"/>
                </a:cubicBezTo>
                <a:cubicBezTo>
                  <a:pt x="2143088" y="976348"/>
                  <a:pt x="2108158" y="974568"/>
                  <a:pt x="2075935" y="963827"/>
                </a:cubicBezTo>
                <a:cubicBezTo>
                  <a:pt x="1963456" y="926333"/>
                  <a:pt x="2141104" y="983847"/>
                  <a:pt x="1977081" y="939114"/>
                </a:cubicBezTo>
                <a:cubicBezTo>
                  <a:pt x="1977070" y="939111"/>
                  <a:pt x="1884412" y="908223"/>
                  <a:pt x="1865871" y="902043"/>
                </a:cubicBezTo>
                <a:cubicBezTo>
                  <a:pt x="1853514" y="897924"/>
                  <a:pt x="1841648" y="891828"/>
                  <a:pt x="1828800" y="889687"/>
                </a:cubicBezTo>
                <a:cubicBezTo>
                  <a:pt x="1804087" y="885568"/>
                  <a:pt x="1779521" y="880438"/>
                  <a:pt x="1754660" y="877330"/>
                </a:cubicBezTo>
                <a:cubicBezTo>
                  <a:pt x="1658079" y="865257"/>
                  <a:pt x="1554353" y="859492"/>
                  <a:pt x="1458098" y="852616"/>
                </a:cubicBezTo>
                <a:cubicBezTo>
                  <a:pt x="1310760" y="828061"/>
                  <a:pt x="1462360" y="851665"/>
                  <a:pt x="1260390" y="827903"/>
                </a:cubicBezTo>
                <a:cubicBezTo>
                  <a:pt x="1231464" y="824500"/>
                  <a:pt x="1202621" y="820334"/>
                  <a:pt x="1173892" y="815546"/>
                </a:cubicBezTo>
                <a:cubicBezTo>
                  <a:pt x="1153175" y="812093"/>
                  <a:pt x="1132948" y="805794"/>
                  <a:pt x="1112108" y="803189"/>
                </a:cubicBezTo>
                <a:cubicBezTo>
                  <a:pt x="974477" y="785985"/>
                  <a:pt x="960925" y="790833"/>
                  <a:pt x="815546" y="790833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971447" y="1181998"/>
            <a:ext cx="32092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b="1" smtClean="0"/>
              <a:t>r</a:t>
            </a:r>
            <a:endParaRPr lang="en-US" sz="3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5028928" y="1870386"/>
            <a:ext cx="40266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 = Recursively apply rules to the left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to regular expression </a:t>
            </a:r>
            <a:r>
              <a:rPr lang="en-US" sz="2000" b="1" dirty="0" smtClean="0"/>
              <a:t>r</a:t>
            </a:r>
            <a:r>
              <a:rPr lang="en-US" sz="2000" i="1" dirty="0" smtClean="0"/>
              <a:t>, </a:t>
            </a:r>
            <a:r>
              <a:rPr lang="en-US" sz="2000" dirty="0" smtClean="0"/>
              <a:t>connecting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heads and tails as you go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3832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495800" y="838200"/>
            <a:ext cx="4559743" cy="2133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5943600"/>
            <a:ext cx="784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/>
          </a:p>
          <a:p>
            <a:r>
              <a:rPr lang="en-US" sz="2000" dirty="0" smtClean="0"/>
              <a:t>[Appel 2.4]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834"/>
          <a:stretch/>
        </p:blipFill>
        <p:spPr>
          <a:xfrm>
            <a:off x="0" y="1130300"/>
            <a:ext cx="4038600" cy="459612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563875" y="1288358"/>
            <a:ext cx="458154" cy="4327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7" name="Freeform 6"/>
          <p:cNvSpPr/>
          <p:nvPr/>
        </p:nvSpPr>
        <p:spPr>
          <a:xfrm>
            <a:off x="4608475" y="1130300"/>
            <a:ext cx="3544925" cy="765332"/>
          </a:xfrm>
          <a:custGeom>
            <a:avLst/>
            <a:gdLst>
              <a:gd name="connsiteX0" fmla="*/ 0 w 5955957"/>
              <a:gd name="connsiteY0" fmla="*/ 753762 h 1285862"/>
              <a:gd name="connsiteX1" fmla="*/ 864973 w 5955957"/>
              <a:gd name="connsiteY1" fmla="*/ 778476 h 1285862"/>
              <a:gd name="connsiteX2" fmla="*/ 1037968 w 5955957"/>
              <a:gd name="connsiteY2" fmla="*/ 803189 h 1285862"/>
              <a:gd name="connsiteX3" fmla="*/ 1272746 w 5955957"/>
              <a:gd name="connsiteY3" fmla="*/ 815546 h 1285862"/>
              <a:gd name="connsiteX4" fmla="*/ 1631092 w 5955957"/>
              <a:gd name="connsiteY4" fmla="*/ 803189 h 1285862"/>
              <a:gd name="connsiteX5" fmla="*/ 1767017 w 5955957"/>
              <a:gd name="connsiteY5" fmla="*/ 729049 h 1285862"/>
              <a:gd name="connsiteX6" fmla="*/ 1804087 w 5955957"/>
              <a:gd name="connsiteY6" fmla="*/ 716692 h 1285862"/>
              <a:gd name="connsiteX7" fmla="*/ 1853514 w 5955957"/>
              <a:gd name="connsiteY7" fmla="*/ 691979 h 1285862"/>
              <a:gd name="connsiteX8" fmla="*/ 1915298 w 5955957"/>
              <a:gd name="connsiteY8" fmla="*/ 667265 h 1285862"/>
              <a:gd name="connsiteX9" fmla="*/ 1964725 w 5955957"/>
              <a:gd name="connsiteY9" fmla="*/ 642552 h 1285862"/>
              <a:gd name="connsiteX10" fmla="*/ 2088292 w 5955957"/>
              <a:gd name="connsiteY10" fmla="*/ 617838 h 1285862"/>
              <a:gd name="connsiteX11" fmla="*/ 2137719 w 5955957"/>
              <a:gd name="connsiteY11" fmla="*/ 593124 h 1285862"/>
              <a:gd name="connsiteX12" fmla="*/ 2199503 w 5955957"/>
              <a:gd name="connsiteY12" fmla="*/ 568411 h 1285862"/>
              <a:gd name="connsiteX13" fmla="*/ 2236573 w 5955957"/>
              <a:gd name="connsiteY13" fmla="*/ 556054 h 1285862"/>
              <a:gd name="connsiteX14" fmla="*/ 2347784 w 5955957"/>
              <a:gd name="connsiteY14" fmla="*/ 531341 h 1285862"/>
              <a:gd name="connsiteX15" fmla="*/ 2508422 w 5955957"/>
              <a:gd name="connsiteY15" fmla="*/ 494270 h 1285862"/>
              <a:gd name="connsiteX16" fmla="*/ 2619633 w 5955957"/>
              <a:gd name="connsiteY16" fmla="*/ 457200 h 1285862"/>
              <a:gd name="connsiteX17" fmla="*/ 2693773 w 5955957"/>
              <a:gd name="connsiteY17" fmla="*/ 432487 h 1285862"/>
              <a:gd name="connsiteX18" fmla="*/ 2804984 w 5955957"/>
              <a:gd name="connsiteY18" fmla="*/ 407773 h 1285862"/>
              <a:gd name="connsiteX19" fmla="*/ 2854411 w 5955957"/>
              <a:gd name="connsiteY19" fmla="*/ 420130 h 1285862"/>
              <a:gd name="connsiteX20" fmla="*/ 2928552 w 5955957"/>
              <a:gd name="connsiteY20" fmla="*/ 444843 h 1285862"/>
              <a:gd name="connsiteX21" fmla="*/ 3027406 w 5955957"/>
              <a:gd name="connsiteY21" fmla="*/ 469557 h 1285862"/>
              <a:gd name="connsiteX22" fmla="*/ 3163330 w 5955957"/>
              <a:gd name="connsiteY22" fmla="*/ 432487 h 1285862"/>
              <a:gd name="connsiteX23" fmla="*/ 3225114 w 5955957"/>
              <a:gd name="connsiteY23" fmla="*/ 407773 h 1285862"/>
              <a:gd name="connsiteX24" fmla="*/ 3299254 w 5955957"/>
              <a:gd name="connsiteY24" fmla="*/ 308919 h 1285862"/>
              <a:gd name="connsiteX25" fmla="*/ 3336325 w 5955957"/>
              <a:gd name="connsiteY25" fmla="*/ 259492 h 1285862"/>
              <a:gd name="connsiteX26" fmla="*/ 3361038 w 5955957"/>
              <a:gd name="connsiteY26" fmla="*/ 222422 h 1285862"/>
              <a:gd name="connsiteX27" fmla="*/ 3398108 w 5955957"/>
              <a:gd name="connsiteY27" fmla="*/ 210065 h 1285862"/>
              <a:gd name="connsiteX28" fmla="*/ 3459892 w 5955957"/>
              <a:gd name="connsiteY28" fmla="*/ 247135 h 1285862"/>
              <a:gd name="connsiteX29" fmla="*/ 3496963 w 5955957"/>
              <a:gd name="connsiteY29" fmla="*/ 284206 h 1285862"/>
              <a:gd name="connsiteX30" fmla="*/ 3546390 w 5955957"/>
              <a:gd name="connsiteY30" fmla="*/ 296562 h 1285862"/>
              <a:gd name="connsiteX31" fmla="*/ 3608173 w 5955957"/>
              <a:gd name="connsiteY31" fmla="*/ 259492 h 1285862"/>
              <a:gd name="connsiteX32" fmla="*/ 3645244 w 5955957"/>
              <a:gd name="connsiteY32" fmla="*/ 234779 h 1285862"/>
              <a:gd name="connsiteX33" fmla="*/ 3694671 w 5955957"/>
              <a:gd name="connsiteY33" fmla="*/ 210065 h 1285862"/>
              <a:gd name="connsiteX34" fmla="*/ 3830595 w 5955957"/>
              <a:gd name="connsiteY34" fmla="*/ 123568 h 1285862"/>
              <a:gd name="connsiteX35" fmla="*/ 3880022 w 5955957"/>
              <a:gd name="connsiteY35" fmla="*/ 160638 h 1285862"/>
              <a:gd name="connsiteX36" fmla="*/ 4164227 w 5955957"/>
              <a:gd name="connsiteY36" fmla="*/ 160638 h 1285862"/>
              <a:gd name="connsiteX37" fmla="*/ 4337222 w 5955957"/>
              <a:gd name="connsiteY37" fmla="*/ 86497 h 1285862"/>
              <a:gd name="connsiteX38" fmla="*/ 4399006 w 5955957"/>
              <a:gd name="connsiteY38" fmla="*/ 123568 h 1285862"/>
              <a:gd name="connsiteX39" fmla="*/ 4436076 w 5955957"/>
              <a:gd name="connsiteY39" fmla="*/ 148281 h 1285862"/>
              <a:gd name="connsiteX40" fmla="*/ 4485503 w 5955957"/>
              <a:gd name="connsiteY40" fmla="*/ 172995 h 1285862"/>
              <a:gd name="connsiteX41" fmla="*/ 4621427 w 5955957"/>
              <a:gd name="connsiteY41" fmla="*/ 160638 h 1285862"/>
              <a:gd name="connsiteX42" fmla="*/ 4695568 w 5955957"/>
              <a:gd name="connsiteY42" fmla="*/ 135924 h 1285862"/>
              <a:gd name="connsiteX43" fmla="*/ 4782065 w 5955957"/>
              <a:gd name="connsiteY43" fmla="*/ 86497 h 1285862"/>
              <a:gd name="connsiteX44" fmla="*/ 4843849 w 5955957"/>
              <a:gd name="connsiteY44" fmla="*/ 37070 h 1285862"/>
              <a:gd name="connsiteX45" fmla="*/ 4893276 w 5955957"/>
              <a:gd name="connsiteY45" fmla="*/ 12357 h 1285862"/>
              <a:gd name="connsiteX46" fmla="*/ 4930346 w 5955957"/>
              <a:gd name="connsiteY46" fmla="*/ 24714 h 1285862"/>
              <a:gd name="connsiteX47" fmla="*/ 4967417 w 5955957"/>
              <a:gd name="connsiteY47" fmla="*/ 49427 h 1285862"/>
              <a:gd name="connsiteX48" fmla="*/ 5152768 w 5955957"/>
              <a:gd name="connsiteY48" fmla="*/ 24714 h 1285862"/>
              <a:gd name="connsiteX49" fmla="*/ 5251622 w 5955957"/>
              <a:gd name="connsiteY49" fmla="*/ 0 h 1285862"/>
              <a:gd name="connsiteX50" fmla="*/ 5362833 w 5955957"/>
              <a:gd name="connsiteY50" fmla="*/ 12357 h 1285862"/>
              <a:gd name="connsiteX51" fmla="*/ 5424617 w 5955957"/>
              <a:gd name="connsiteY51" fmla="*/ 37070 h 1285862"/>
              <a:gd name="connsiteX52" fmla="*/ 5498757 w 5955957"/>
              <a:gd name="connsiteY52" fmla="*/ 74141 h 1285862"/>
              <a:gd name="connsiteX53" fmla="*/ 5696465 w 5955957"/>
              <a:gd name="connsiteY53" fmla="*/ 86497 h 1285862"/>
              <a:gd name="connsiteX54" fmla="*/ 5758249 w 5955957"/>
              <a:gd name="connsiteY54" fmla="*/ 135924 h 1285862"/>
              <a:gd name="connsiteX55" fmla="*/ 5832390 w 5955957"/>
              <a:gd name="connsiteY55" fmla="*/ 197708 h 1285862"/>
              <a:gd name="connsiteX56" fmla="*/ 5881817 w 5955957"/>
              <a:gd name="connsiteY56" fmla="*/ 271849 h 1285862"/>
              <a:gd name="connsiteX57" fmla="*/ 5906530 w 5955957"/>
              <a:gd name="connsiteY57" fmla="*/ 308919 h 1285862"/>
              <a:gd name="connsiteX58" fmla="*/ 5918887 w 5955957"/>
              <a:gd name="connsiteY58" fmla="*/ 345989 h 1285862"/>
              <a:gd name="connsiteX59" fmla="*/ 5955957 w 5955957"/>
              <a:gd name="connsiteY59" fmla="*/ 420130 h 1285862"/>
              <a:gd name="connsiteX60" fmla="*/ 5943600 w 5955957"/>
              <a:gd name="connsiteY60" fmla="*/ 556054 h 1285862"/>
              <a:gd name="connsiteX61" fmla="*/ 5894173 w 5955957"/>
              <a:gd name="connsiteY61" fmla="*/ 630195 h 1285862"/>
              <a:gd name="connsiteX62" fmla="*/ 5869460 w 5955957"/>
              <a:gd name="connsiteY62" fmla="*/ 691979 h 1285862"/>
              <a:gd name="connsiteX63" fmla="*/ 5857103 w 5955957"/>
              <a:gd name="connsiteY63" fmla="*/ 741406 h 1285862"/>
              <a:gd name="connsiteX64" fmla="*/ 5832390 w 5955957"/>
              <a:gd name="connsiteY64" fmla="*/ 815546 h 1285862"/>
              <a:gd name="connsiteX65" fmla="*/ 5820033 w 5955957"/>
              <a:gd name="connsiteY65" fmla="*/ 864973 h 1285862"/>
              <a:gd name="connsiteX66" fmla="*/ 5795319 w 5955957"/>
              <a:gd name="connsiteY66" fmla="*/ 926757 h 1285862"/>
              <a:gd name="connsiteX67" fmla="*/ 5708822 w 5955957"/>
              <a:gd name="connsiteY67" fmla="*/ 1037968 h 1285862"/>
              <a:gd name="connsiteX68" fmla="*/ 5609968 w 5955957"/>
              <a:gd name="connsiteY68" fmla="*/ 1112108 h 1285862"/>
              <a:gd name="connsiteX69" fmla="*/ 5486400 w 5955957"/>
              <a:gd name="connsiteY69" fmla="*/ 1149179 h 1285862"/>
              <a:gd name="connsiteX70" fmla="*/ 5412260 w 5955957"/>
              <a:gd name="connsiteY70" fmla="*/ 1161535 h 1285862"/>
              <a:gd name="connsiteX71" fmla="*/ 5226908 w 5955957"/>
              <a:gd name="connsiteY71" fmla="*/ 1186249 h 1285862"/>
              <a:gd name="connsiteX72" fmla="*/ 5115698 w 5955957"/>
              <a:gd name="connsiteY72" fmla="*/ 1210962 h 1285862"/>
              <a:gd name="connsiteX73" fmla="*/ 4942703 w 5955957"/>
              <a:gd name="connsiteY73" fmla="*/ 1198606 h 1285862"/>
              <a:gd name="connsiteX74" fmla="*/ 4806779 w 5955957"/>
              <a:gd name="connsiteY74" fmla="*/ 1161535 h 1285862"/>
              <a:gd name="connsiteX75" fmla="*/ 4732638 w 5955957"/>
              <a:gd name="connsiteY75" fmla="*/ 1149179 h 1285862"/>
              <a:gd name="connsiteX76" fmla="*/ 4695568 w 5955957"/>
              <a:gd name="connsiteY76" fmla="*/ 1124465 h 1285862"/>
              <a:gd name="connsiteX77" fmla="*/ 4633784 w 5955957"/>
              <a:gd name="connsiteY77" fmla="*/ 1099752 h 1285862"/>
              <a:gd name="connsiteX78" fmla="*/ 4596714 w 5955957"/>
              <a:gd name="connsiteY78" fmla="*/ 1062681 h 1285862"/>
              <a:gd name="connsiteX79" fmla="*/ 4534930 w 5955957"/>
              <a:gd name="connsiteY79" fmla="*/ 1075038 h 1285862"/>
              <a:gd name="connsiteX80" fmla="*/ 4460790 w 5955957"/>
              <a:gd name="connsiteY80" fmla="*/ 1173892 h 1285862"/>
              <a:gd name="connsiteX81" fmla="*/ 4423719 w 5955957"/>
              <a:gd name="connsiteY81" fmla="*/ 1210962 h 1285862"/>
              <a:gd name="connsiteX82" fmla="*/ 4374292 w 5955957"/>
              <a:gd name="connsiteY82" fmla="*/ 1285103 h 1285862"/>
              <a:gd name="connsiteX83" fmla="*/ 4263081 w 5955957"/>
              <a:gd name="connsiteY83" fmla="*/ 1235676 h 1285862"/>
              <a:gd name="connsiteX84" fmla="*/ 4188941 w 5955957"/>
              <a:gd name="connsiteY84" fmla="*/ 1210962 h 1285862"/>
              <a:gd name="connsiteX85" fmla="*/ 4065373 w 5955957"/>
              <a:gd name="connsiteY85" fmla="*/ 1136822 h 1285862"/>
              <a:gd name="connsiteX86" fmla="*/ 4015946 w 5955957"/>
              <a:gd name="connsiteY86" fmla="*/ 1099752 h 1285862"/>
              <a:gd name="connsiteX87" fmla="*/ 3966519 w 5955957"/>
              <a:gd name="connsiteY87" fmla="*/ 1087395 h 1285862"/>
              <a:gd name="connsiteX88" fmla="*/ 3917092 w 5955957"/>
              <a:gd name="connsiteY88" fmla="*/ 1062681 h 1285862"/>
              <a:gd name="connsiteX89" fmla="*/ 3805881 w 5955957"/>
              <a:gd name="connsiteY89" fmla="*/ 1075038 h 1285862"/>
              <a:gd name="connsiteX90" fmla="*/ 3731741 w 5955957"/>
              <a:gd name="connsiteY90" fmla="*/ 1099752 h 1285862"/>
              <a:gd name="connsiteX91" fmla="*/ 3608173 w 5955957"/>
              <a:gd name="connsiteY91" fmla="*/ 1112108 h 1285862"/>
              <a:gd name="connsiteX92" fmla="*/ 3571103 w 5955957"/>
              <a:gd name="connsiteY92" fmla="*/ 1161535 h 1285862"/>
              <a:gd name="connsiteX93" fmla="*/ 3472249 w 5955957"/>
              <a:gd name="connsiteY93" fmla="*/ 1223319 h 1285862"/>
              <a:gd name="connsiteX94" fmla="*/ 3398108 w 5955957"/>
              <a:gd name="connsiteY94" fmla="*/ 1248033 h 1285862"/>
              <a:gd name="connsiteX95" fmla="*/ 3286898 w 5955957"/>
              <a:gd name="connsiteY95" fmla="*/ 1248033 h 1285862"/>
              <a:gd name="connsiteX96" fmla="*/ 3101546 w 5955957"/>
              <a:gd name="connsiteY96" fmla="*/ 1210962 h 1285862"/>
              <a:gd name="connsiteX97" fmla="*/ 3027406 w 5955957"/>
              <a:gd name="connsiteY97" fmla="*/ 1161535 h 1285862"/>
              <a:gd name="connsiteX98" fmla="*/ 2916195 w 5955957"/>
              <a:gd name="connsiteY98" fmla="*/ 1112108 h 1285862"/>
              <a:gd name="connsiteX99" fmla="*/ 2409568 w 5955957"/>
              <a:gd name="connsiteY99" fmla="*/ 1087395 h 1285862"/>
              <a:gd name="connsiteX100" fmla="*/ 2273644 w 5955957"/>
              <a:gd name="connsiteY100" fmla="*/ 1037968 h 1285862"/>
              <a:gd name="connsiteX101" fmla="*/ 2236573 w 5955957"/>
              <a:gd name="connsiteY101" fmla="*/ 1025611 h 1285862"/>
              <a:gd name="connsiteX102" fmla="*/ 2174790 w 5955957"/>
              <a:gd name="connsiteY102" fmla="*/ 988541 h 1285862"/>
              <a:gd name="connsiteX103" fmla="*/ 2075935 w 5955957"/>
              <a:gd name="connsiteY103" fmla="*/ 963827 h 1285862"/>
              <a:gd name="connsiteX104" fmla="*/ 1977081 w 5955957"/>
              <a:gd name="connsiteY104" fmla="*/ 939114 h 1285862"/>
              <a:gd name="connsiteX105" fmla="*/ 1865871 w 5955957"/>
              <a:gd name="connsiteY105" fmla="*/ 902043 h 1285862"/>
              <a:gd name="connsiteX106" fmla="*/ 1828800 w 5955957"/>
              <a:gd name="connsiteY106" fmla="*/ 889687 h 1285862"/>
              <a:gd name="connsiteX107" fmla="*/ 1754660 w 5955957"/>
              <a:gd name="connsiteY107" fmla="*/ 877330 h 1285862"/>
              <a:gd name="connsiteX108" fmla="*/ 1458098 w 5955957"/>
              <a:gd name="connsiteY108" fmla="*/ 852616 h 1285862"/>
              <a:gd name="connsiteX109" fmla="*/ 1260390 w 5955957"/>
              <a:gd name="connsiteY109" fmla="*/ 827903 h 1285862"/>
              <a:gd name="connsiteX110" fmla="*/ 1173892 w 5955957"/>
              <a:gd name="connsiteY110" fmla="*/ 815546 h 1285862"/>
              <a:gd name="connsiteX111" fmla="*/ 1112108 w 5955957"/>
              <a:gd name="connsiteY111" fmla="*/ 803189 h 1285862"/>
              <a:gd name="connsiteX112" fmla="*/ 815546 w 5955957"/>
              <a:gd name="connsiteY112" fmla="*/ 790833 h 128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5955957" h="1285862">
                <a:moveTo>
                  <a:pt x="0" y="753762"/>
                </a:moveTo>
                <a:cubicBezTo>
                  <a:pt x="333358" y="820435"/>
                  <a:pt x="-74122" y="742814"/>
                  <a:pt x="864973" y="778476"/>
                </a:cubicBezTo>
                <a:cubicBezTo>
                  <a:pt x="923181" y="780686"/>
                  <a:pt x="979798" y="800127"/>
                  <a:pt x="1037968" y="803189"/>
                </a:cubicBezTo>
                <a:lnTo>
                  <a:pt x="1272746" y="815546"/>
                </a:lnTo>
                <a:cubicBezTo>
                  <a:pt x="1392195" y="811427"/>
                  <a:pt x="1512649" y="819195"/>
                  <a:pt x="1631092" y="803189"/>
                </a:cubicBezTo>
                <a:cubicBezTo>
                  <a:pt x="1707824" y="792820"/>
                  <a:pt x="1713565" y="755775"/>
                  <a:pt x="1767017" y="729049"/>
                </a:cubicBezTo>
                <a:cubicBezTo>
                  <a:pt x="1778667" y="723224"/>
                  <a:pt x="1792115" y="721823"/>
                  <a:pt x="1804087" y="716692"/>
                </a:cubicBezTo>
                <a:cubicBezTo>
                  <a:pt x="1821018" y="709436"/>
                  <a:pt x="1836681" y="699460"/>
                  <a:pt x="1853514" y="691979"/>
                </a:cubicBezTo>
                <a:cubicBezTo>
                  <a:pt x="1873783" y="682970"/>
                  <a:pt x="1895029" y="676274"/>
                  <a:pt x="1915298" y="667265"/>
                </a:cubicBezTo>
                <a:cubicBezTo>
                  <a:pt x="1932131" y="659784"/>
                  <a:pt x="1947082" y="647845"/>
                  <a:pt x="1964725" y="642552"/>
                </a:cubicBezTo>
                <a:cubicBezTo>
                  <a:pt x="2035899" y="621200"/>
                  <a:pt x="2027924" y="640476"/>
                  <a:pt x="2088292" y="617838"/>
                </a:cubicBezTo>
                <a:cubicBezTo>
                  <a:pt x="2105540" y="611370"/>
                  <a:pt x="2120886" y="600605"/>
                  <a:pt x="2137719" y="593124"/>
                </a:cubicBezTo>
                <a:cubicBezTo>
                  <a:pt x="2157988" y="584115"/>
                  <a:pt x="2178734" y="576199"/>
                  <a:pt x="2199503" y="568411"/>
                </a:cubicBezTo>
                <a:cubicBezTo>
                  <a:pt x="2211699" y="563838"/>
                  <a:pt x="2223937" y="559213"/>
                  <a:pt x="2236573" y="556054"/>
                </a:cubicBezTo>
                <a:cubicBezTo>
                  <a:pt x="2307103" y="538421"/>
                  <a:pt x="2284375" y="550363"/>
                  <a:pt x="2347784" y="531341"/>
                </a:cubicBezTo>
                <a:cubicBezTo>
                  <a:pt x="2471149" y="494332"/>
                  <a:pt x="2371994" y="513760"/>
                  <a:pt x="2508422" y="494270"/>
                </a:cubicBezTo>
                <a:cubicBezTo>
                  <a:pt x="2599043" y="448960"/>
                  <a:pt x="2514236" y="485944"/>
                  <a:pt x="2619633" y="457200"/>
                </a:cubicBezTo>
                <a:cubicBezTo>
                  <a:pt x="2644765" y="450346"/>
                  <a:pt x="2668229" y="437596"/>
                  <a:pt x="2693773" y="432487"/>
                </a:cubicBezTo>
                <a:cubicBezTo>
                  <a:pt x="2772210" y="416799"/>
                  <a:pt x="2735182" y="425224"/>
                  <a:pt x="2804984" y="407773"/>
                </a:cubicBezTo>
                <a:cubicBezTo>
                  <a:pt x="2821460" y="411892"/>
                  <a:pt x="2838144" y="415250"/>
                  <a:pt x="2854411" y="420130"/>
                </a:cubicBezTo>
                <a:cubicBezTo>
                  <a:pt x="2879363" y="427615"/>
                  <a:pt x="2903419" y="437989"/>
                  <a:pt x="2928552" y="444843"/>
                </a:cubicBezTo>
                <a:cubicBezTo>
                  <a:pt x="3092562" y="489573"/>
                  <a:pt x="2914931" y="432065"/>
                  <a:pt x="3027406" y="469557"/>
                </a:cubicBezTo>
                <a:cubicBezTo>
                  <a:pt x="3072714" y="457200"/>
                  <a:pt x="3118505" y="446495"/>
                  <a:pt x="3163330" y="432487"/>
                </a:cubicBezTo>
                <a:cubicBezTo>
                  <a:pt x="3184501" y="425871"/>
                  <a:pt x="3208701" y="422694"/>
                  <a:pt x="3225114" y="407773"/>
                </a:cubicBezTo>
                <a:cubicBezTo>
                  <a:pt x="3255591" y="380066"/>
                  <a:pt x="3274541" y="341870"/>
                  <a:pt x="3299254" y="308919"/>
                </a:cubicBezTo>
                <a:cubicBezTo>
                  <a:pt x="3311611" y="292443"/>
                  <a:pt x="3324901" y="276628"/>
                  <a:pt x="3336325" y="259492"/>
                </a:cubicBezTo>
                <a:cubicBezTo>
                  <a:pt x="3344563" y="247135"/>
                  <a:pt x="3349442" y="231699"/>
                  <a:pt x="3361038" y="222422"/>
                </a:cubicBezTo>
                <a:cubicBezTo>
                  <a:pt x="3371209" y="214285"/>
                  <a:pt x="3385751" y="214184"/>
                  <a:pt x="3398108" y="210065"/>
                </a:cubicBezTo>
                <a:cubicBezTo>
                  <a:pt x="3418703" y="222422"/>
                  <a:pt x="3440678" y="232725"/>
                  <a:pt x="3459892" y="247135"/>
                </a:cubicBezTo>
                <a:cubicBezTo>
                  <a:pt x="3473872" y="257620"/>
                  <a:pt x="3481790" y="275536"/>
                  <a:pt x="3496963" y="284206"/>
                </a:cubicBezTo>
                <a:cubicBezTo>
                  <a:pt x="3511708" y="292632"/>
                  <a:pt x="3529914" y="292443"/>
                  <a:pt x="3546390" y="296562"/>
                </a:cubicBezTo>
                <a:cubicBezTo>
                  <a:pt x="3566984" y="284205"/>
                  <a:pt x="3587807" y="272221"/>
                  <a:pt x="3608173" y="259492"/>
                </a:cubicBezTo>
                <a:cubicBezTo>
                  <a:pt x="3620767" y="251621"/>
                  <a:pt x="3632350" y="242147"/>
                  <a:pt x="3645244" y="234779"/>
                </a:cubicBezTo>
                <a:cubicBezTo>
                  <a:pt x="3661237" y="225640"/>
                  <a:pt x="3679344" y="220283"/>
                  <a:pt x="3694671" y="210065"/>
                </a:cubicBezTo>
                <a:cubicBezTo>
                  <a:pt x="3831261" y="119004"/>
                  <a:pt x="3745811" y="151828"/>
                  <a:pt x="3830595" y="123568"/>
                </a:cubicBezTo>
                <a:cubicBezTo>
                  <a:pt x="3847071" y="135925"/>
                  <a:pt x="3862019" y="150636"/>
                  <a:pt x="3880022" y="160638"/>
                </a:cubicBezTo>
                <a:cubicBezTo>
                  <a:pt x="3980491" y="216454"/>
                  <a:pt x="4022589" y="176376"/>
                  <a:pt x="4164227" y="160638"/>
                </a:cubicBezTo>
                <a:cubicBezTo>
                  <a:pt x="4302985" y="91259"/>
                  <a:pt x="4243119" y="110023"/>
                  <a:pt x="4337222" y="86497"/>
                </a:cubicBezTo>
                <a:cubicBezTo>
                  <a:pt x="4357817" y="98854"/>
                  <a:pt x="4378639" y="110839"/>
                  <a:pt x="4399006" y="123568"/>
                </a:cubicBezTo>
                <a:cubicBezTo>
                  <a:pt x="4411599" y="131439"/>
                  <a:pt x="4423182" y="140913"/>
                  <a:pt x="4436076" y="148281"/>
                </a:cubicBezTo>
                <a:cubicBezTo>
                  <a:pt x="4452069" y="157420"/>
                  <a:pt x="4469027" y="164757"/>
                  <a:pt x="4485503" y="172995"/>
                </a:cubicBezTo>
                <a:cubicBezTo>
                  <a:pt x="4530811" y="168876"/>
                  <a:pt x="4576624" y="168544"/>
                  <a:pt x="4621427" y="160638"/>
                </a:cubicBezTo>
                <a:cubicBezTo>
                  <a:pt x="4647081" y="156111"/>
                  <a:pt x="4671381" y="145599"/>
                  <a:pt x="4695568" y="135924"/>
                </a:cubicBezTo>
                <a:cubicBezTo>
                  <a:pt x="4724892" y="124195"/>
                  <a:pt x="4756586" y="105607"/>
                  <a:pt x="4782065" y="86497"/>
                </a:cubicBezTo>
                <a:cubicBezTo>
                  <a:pt x="4803164" y="70673"/>
                  <a:pt x="4821904" y="51700"/>
                  <a:pt x="4843849" y="37070"/>
                </a:cubicBezTo>
                <a:cubicBezTo>
                  <a:pt x="4859176" y="26852"/>
                  <a:pt x="4876800" y="20595"/>
                  <a:pt x="4893276" y="12357"/>
                </a:cubicBezTo>
                <a:cubicBezTo>
                  <a:pt x="4905633" y="16476"/>
                  <a:pt x="4918696" y="18889"/>
                  <a:pt x="4930346" y="24714"/>
                </a:cubicBezTo>
                <a:cubicBezTo>
                  <a:pt x="4943629" y="31356"/>
                  <a:pt x="4952566" y="49427"/>
                  <a:pt x="4967417" y="49427"/>
                </a:cubicBezTo>
                <a:cubicBezTo>
                  <a:pt x="5029747" y="49427"/>
                  <a:pt x="5090984" y="32952"/>
                  <a:pt x="5152768" y="24714"/>
                </a:cubicBezTo>
                <a:cubicBezTo>
                  <a:pt x="5182021" y="14963"/>
                  <a:pt x="5221799" y="0"/>
                  <a:pt x="5251622" y="0"/>
                </a:cubicBezTo>
                <a:cubicBezTo>
                  <a:pt x="5288920" y="0"/>
                  <a:pt x="5325763" y="8238"/>
                  <a:pt x="5362833" y="12357"/>
                </a:cubicBezTo>
                <a:cubicBezTo>
                  <a:pt x="5383428" y="20595"/>
                  <a:pt x="5404778" y="27150"/>
                  <a:pt x="5424617" y="37070"/>
                </a:cubicBezTo>
                <a:cubicBezTo>
                  <a:pt x="5459051" y="54287"/>
                  <a:pt x="5459415" y="70000"/>
                  <a:pt x="5498757" y="74141"/>
                </a:cubicBezTo>
                <a:cubicBezTo>
                  <a:pt x="5564425" y="81053"/>
                  <a:pt x="5630562" y="82378"/>
                  <a:pt x="5696465" y="86497"/>
                </a:cubicBezTo>
                <a:cubicBezTo>
                  <a:pt x="5717060" y="102973"/>
                  <a:pt x="5737150" y="120100"/>
                  <a:pt x="5758249" y="135924"/>
                </a:cubicBezTo>
                <a:cubicBezTo>
                  <a:pt x="5796322" y="164479"/>
                  <a:pt x="5800746" y="157023"/>
                  <a:pt x="5832390" y="197708"/>
                </a:cubicBezTo>
                <a:cubicBezTo>
                  <a:pt x="5850625" y="221153"/>
                  <a:pt x="5865341" y="247135"/>
                  <a:pt x="5881817" y="271849"/>
                </a:cubicBezTo>
                <a:cubicBezTo>
                  <a:pt x="5890055" y="284206"/>
                  <a:pt x="5901834" y="294830"/>
                  <a:pt x="5906530" y="308919"/>
                </a:cubicBezTo>
                <a:cubicBezTo>
                  <a:pt x="5910649" y="321276"/>
                  <a:pt x="5913062" y="334339"/>
                  <a:pt x="5918887" y="345989"/>
                </a:cubicBezTo>
                <a:cubicBezTo>
                  <a:pt x="5966794" y="441805"/>
                  <a:pt x="5924897" y="326954"/>
                  <a:pt x="5955957" y="420130"/>
                </a:cubicBezTo>
                <a:cubicBezTo>
                  <a:pt x="5951838" y="465438"/>
                  <a:pt x="5956437" y="512408"/>
                  <a:pt x="5943600" y="556054"/>
                </a:cubicBezTo>
                <a:cubicBezTo>
                  <a:pt x="5935219" y="584549"/>
                  <a:pt x="5905204" y="602617"/>
                  <a:pt x="5894173" y="630195"/>
                </a:cubicBezTo>
                <a:cubicBezTo>
                  <a:pt x="5885935" y="650790"/>
                  <a:pt x="5876474" y="670936"/>
                  <a:pt x="5869460" y="691979"/>
                </a:cubicBezTo>
                <a:cubicBezTo>
                  <a:pt x="5864090" y="708090"/>
                  <a:pt x="5861983" y="725139"/>
                  <a:pt x="5857103" y="741406"/>
                </a:cubicBezTo>
                <a:cubicBezTo>
                  <a:pt x="5849618" y="766357"/>
                  <a:pt x="5838708" y="790274"/>
                  <a:pt x="5832390" y="815546"/>
                </a:cubicBezTo>
                <a:cubicBezTo>
                  <a:pt x="5828271" y="832022"/>
                  <a:pt x="5825404" y="848862"/>
                  <a:pt x="5820033" y="864973"/>
                </a:cubicBezTo>
                <a:cubicBezTo>
                  <a:pt x="5813019" y="886016"/>
                  <a:pt x="5805941" y="907284"/>
                  <a:pt x="5795319" y="926757"/>
                </a:cubicBezTo>
                <a:cubicBezTo>
                  <a:pt x="5773292" y="967140"/>
                  <a:pt x="5745070" y="1008310"/>
                  <a:pt x="5708822" y="1037968"/>
                </a:cubicBezTo>
                <a:cubicBezTo>
                  <a:pt x="5676943" y="1064051"/>
                  <a:pt x="5649043" y="1099083"/>
                  <a:pt x="5609968" y="1112108"/>
                </a:cubicBezTo>
                <a:cubicBezTo>
                  <a:pt x="5562690" y="1127868"/>
                  <a:pt x="5533084" y="1139842"/>
                  <a:pt x="5486400" y="1149179"/>
                </a:cubicBezTo>
                <a:cubicBezTo>
                  <a:pt x="5461832" y="1154092"/>
                  <a:pt x="5437023" y="1157725"/>
                  <a:pt x="5412260" y="1161535"/>
                </a:cubicBezTo>
                <a:cubicBezTo>
                  <a:pt x="5338346" y="1172906"/>
                  <a:pt x="5302834" y="1176758"/>
                  <a:pt x="5226908" y="1186249"/>
                </a:cubicBezTo>
                <a:cubicBezTo>
                  <a:pt x="5207842" y="1191016"/>
                  <a:pt x="5131390" y="1210962"/>
                  <a:pt x="5115698" y="1210962"/>
                </a:cubicBezTo>
                <a:cubicBezTo>
                  <a:pt x="5057886" y="1210962"/>
                  <a:pt x="5000368" y="1202725"/>
                  <a:pt x="4942703" y="1198606"/>
                </a:cubicBezTo>
                <a:cubicBezTo>
                  <a:pt x="4894789" y="1182634"/>
                  <a:pt x="4862520" y="1170825"/>
                  <a:pt x="4806779" y="1161535"/>
                </a:cubicBezTo>
                <a:lnTo>
                  <a:pt x="4732638" y="1149179"/>
                </a:lnTo>
                <a:cubicBezTo>
                  <a:pt x="4720281" y="1140941"/>
                  <a:pt x="4708851" y="1131107"/>
                  <a:pt x="4695568" y="1124465"/>
                </a:cubicBezTo>
                <a:cubicBezTo>
                  <a:pt x="4675729" y="1114545"/>
                  <a:pt x="4652593" y="1111508"/>
                  <a:pt x="4633784" y="1099752"/>
                </a:cubicBezTo>
                <a:cubicBezTo>
                  <a:pt x="4618965" y="1090490"/>
                  <a:pt x="4609071" y="1075038"/>
                  <a:pt x="4596714" y="1062681"/>
                </a:cubicBezTo>
                <a:cubicBezTo>
                  <a:pt x="4576119" y="1066800"/>
                  <a:pt x="4552405" y="1063388"/>
                  <a:pt x="4534930" y="1075038"/>
                </a:cubicBezTo>
                <a:cubicBezTo>
                  <a:pt x="4501128" y="1097572"/>
                  <a:pt x="4486110" y="1143508"/>
                  <a:pt x="4460790" y="1173892"/>
                </a:cubicBezTo>
                <a:cubicBezTo>
                  <a:pt x="4449603" y="1187317"/>
                  <a:pt x="4436076" y="1198605"/>
                  <a:pt x="4423719" y="1210962"/>
                </a:cubicBezTo>
                <a:cubicBezTo>
                  <a:pt x="4416450" y="1232770"/>
                  <a:pt x="4406335" y="1281543"/>
                  <a:pt x="4374292" y="1285103"/>
                </a:cubicBezTo>
                <a:cubicBezTo>
                  <a:pt x="4315433" y="1291642"/>
                  <a:pt x="4305084" y="1254344"/>
                  <a:pt x="4263081" y="1235676"/>
                </a:cubicBezTo>
                <a:cubicBezTo>
                  <a:pt x="4239276" y="1225096"/>
                  <a:pt x="4213654" y="1219200"/>
                  <a:pt x="4188941" y="1210962"/>
                </a:cubicBezTo>
                <a:cubicBezTo>
                  <a:pt x="4071416" y="1122819"/>
                  <a:pt x="4219642" y="1229382"/>
                  <a:pt x="4065373" y="1136822"/>
                </a:cubicBezTo>
                <a:cubicBezTo>
                  <a:pt x="4047713" y="1126226"/>
                  <a:pt x="4034366" y="1108962"/>
                  <a:pt x="4015946" y="1099752"/>
                </a:cubicBezTo>
                <a:cubicBezTo>
                  <a:pt x="4000756" y="1092157"/>
                  <a:pt x="3982420" y="1093358"/>
                  <a:pt x="3966519" y="1087395"/>
                </a:cubicBezTo>
                <a:cubicBezTo>
                  <a:pt x="3949271" y="1080927"/>
                  <a:pt x="3933568" y="1070919"/>
                  <a:pt x="3917092" y="1062681"/>
                </a:cubicBezTo>
                <a:cubicBezTo>
                  <a:pt x="3880022" y="1066800"/>
                  <a:pt x="3842455" y="1067723"/>
                  <a:pt x="3805881" y="1075038"/>
                </a:cubicBezTo>
                <a:cubicBezTo>
                  <a:pt x="3780337" y="1080147"/>
                  <a:pt x="3757662" y="1097160"/>
                  <a:pt x="3731741" y="1099752"/>
                </a:cubicBezTo>
                <a:lnTo>
                  <a:pt x="3608173" y="1112108"/>
                </a:lnTo>
                <a:cubicBezTo>
                  <a:pt x="3595816" y="1128584"/>
                  <a:pt x="3585665" y="1146972"/>
                  <a:pt x="3571103" y="1161535"/>
                </a:cubicBezTo>
                <a:cubicBezTo>
                  <a:pt x="3546315" y="1186323"/>
                  <a:pt x="3504879" y="1210267"/>
                  <a:pt x="3472249" y="1223319"/>
                </a:cubicBezTo>
                <a:cubicBezTo>
                  <a:pt x="3448062" y="1232994"/>
                  <a:pt x="3398108" y="1248033"/>
                  <a:pt x="3398108" y="1248033"/>
                </a:cubicBezTo>
                <a:cubicBezTo>
                  <a:pt x="3201456" y="1198869"/>
                  <a:pt x="3522207" y="1271564"/>
                  <a:pt x="3286898" y="1248033"/>
                </a:cubicBezTo>
                <a:cubicBezTo>
                  <a:pt x="3224203" y="1241763"/>
                  <a:pt x="3163330" y="1223319"/>
                  <a:pt x="3101546" y="1210962"/>
                </a:cubicBezTo>
                <a:cubicBezTo>
                  <a:pt x="3076833" y="1194486"/>
                  <a:pt x="3053972" y="1174818"/>
                  <a:pt x="3027406" y="1161535"/>
                </a:cubicBezTo>
                <a:cubicBezTo>
                  <a:pt x="2850954" y="1073310"/>
                  <a:pt x="3025234" y="1184803"/>
                  <a:pt x="2916195" y="1112108"/>
                </a:cubicBezTo>
                <a:cubicBezTo>
                  <a:pt x="2672864" y="1130826"/>
                  <a:pt x="2737779" y="1135661"/>
                  <a:pt x="2409568" y="1087395"/>
                </a:cubicBezTo>
                <a:cubicBezTo>
                  <a:pt x="2381098" y="1083208"/>
                  <a:pt x="2302811" y="1048906"/>
                  <a:pt x="2273644" y="1037968"/>
                </a:cubicBezTo>
                <a:cubicBezTo>
                  <a:pt x="2261448" y="1033394"/>
                  <a:pt x="2248223" y="1031436"/>
                  <a:pt x="2236573" y="1025611"/>
                </a:cubicBezTo>
                <a:cubicBezTo>
                  <a:pt x="2215092" y="1014870"/>
                  <a:pt x="2197206" y="997163"/>
                  <a:pt x="2174790" y="988541"/>
                </a:cubicBezTo>
                <a:cubicBezTo>
                  <a:pt x="2143088" y="976348"/>
                  <a:pt x="2108158" y="974568"/>
                  <a:pt x="2075935" y="963827"/>
                </a:cubicBezTo>
                <a:cubicBezTo>
                  <a:pt x="1963456" y="926333"/>
                  <a:pt x="2141104" y="983847"/>
                  <a:pt x="1977081" y="939114"/>
                </a:cubicBezTo>
                <a:cubicBezTo>
                  <a:pt x="1977070" y="939111"/>
                  <a:pt x="1884412" y="908223"/>
                  <a:pt x="1865871" y="902043"/>
                </a:cubicBezTo>
                <a:cubicBezTo>
                  <a:pt x="1853514" y="897924"/>
                  <a:pt x="1841648" y="891828"/>
                  <a:pt x="1828800" y="889687"/>
                </a:cubicBezTo>
                <a:cubicBezTo>
                  <a:pt x="1804087" y="885568"/>
                  <a:pt x="1779521" y="880438"/>
                  <a:pt x="1754660" y="877330"/>
                </a:cubicBezTo>
                <a:cubicBezTo>
                  <a:pt x="1658079" y="865257"/>
                  <a:pt x="1554353" y="859492"/>
                  <a:pt x="1458098" y="852616"/>
                </a:cubicBezTo>
                <a:cubicBezTo>
                  <a:pt x="1310760" y="828061"/>
                  <a:pt x="1462360" y="851665"/>
                  <a:pt x="1260390" y="827903"/>
                </a:cubicBezTo>
                <a:cubicBezTo>
                  <a:pt x="1231464" y="824500"/>
                  <a:pt x="1202621" y="820334"/>
                  <a:pt x="1173892" y="815546"/>
                </a:cubicBezTo>
                <a:cubicBezTo>
                  <a:pt x="1153175" y="812093"/>
                  <a:pt x="1132948" y="805794"/>
                  <a:pt x="1112108" y="803189"/>
                </a:cubicBezTo>
                <a:cubicBezTo>
                  <a:pt x="974477" y="785985"/>
                  <a:pt x="960925" y="790833"/>
                  <a:pt x="815546" y="790833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84764" y="4369401"/>
            <a:ext cx="85632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b="1" dirty="0" smtClean="0"/>
              <a:t>a . b</a:t>
            </a:r>
            <a:endParaRPr lang="en-US" sz="3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028928" y="1870386"/>
            <a:ext cx="40266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 = Recursively apply rules to the left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to regular expression </a:t>
            </a:r>
            <a:r>
              <a:rPr lang="en-US" sz="2000" b="1" dirty="0" smtClean="0"/>
              <a:t>r</a:t>
            </a:r>
            <a:r>
              <a:rPr lang="en-US" sz="2000" i="1" dirty="0" smtClean="0"/>
              <a:t>, </a:t>
            </a:r>
            <a:r>
              <a:rPr lang="en-US" sz="2000" dirty="0" smtClean="0"/>
              <a:t>connecting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heads and tails as you go</a:t>
            </a:r>
            <a:endParaRPr lang="en-US" sz="2000" dirty="0" smtClean="0"/>
          </a:p>
        </p:txBody>
      </p:sp>
      <p:sp>
        <p:nvSpPr>
          <p:cNvPr id="15" name="Oval 14"/>
          <p:cNvSpPr/>
          <p:nvPr/>
        </p:nvSpPr>
        <p:spPr>
          <a:xfrm>
            <a:off x="8034566" y="4468320"/>
            <a:ext cx="458154" cy="4327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16" name="Freeform 15"/>
          <p:cNvSpPr/>
          <p:nvPr/>
        </p:nvSpPr>
        <p:spPr>
          <a:xfrm>
            <a:off x="5079166" y="4310262"/>
            <a:ext cx="3544925" cy="765332"/>
          </a:xfrm>
          <a:custGeom>
            <a:avLst/>
            <a:gdLst>
              <a:gd name="connsiteX0" fmla="*/ 0 w 5955957"/>
              <a:gd name="connsiteY0" fmla="*/ 753762 h 1285862"/>
              <a:gd name="connsiteX1" fmla="*/ 864973 w 5955957"/>
              <a:gd name="connsiteY1" fmla="*/ 778476 h 1285862"/>
              <a:gd name="connsiteX2" fmla="*/ 1037968 w 5955957"/>
              <a:gd name="connsiteY2" fmla="*/ 803189 h 1285862"/>
              <a:gd name="connsiteX3" fmla="*/ 1272746 w 5955957"/>
              <a:gd name="connsiteY3" fmla="*/ 815546 h 1285862"/>
              <a:gd name="connsiteX4" fmla="*/ 1631092 w 5955957"/>
              <a:gd name="connsiteY4" fmla="*/ 803189 h 1285862"/>
              <a:gd name="connsiteX5" fmla="*/ 1767017 w 5955957"/>
              <a:gd name="connsiteY5" fmla="*/ 729049 h 1285862"/>
              <a:gd name="connsiteX6" fmla="*/ 1804087 w 5955957"/>
              <a:gd name="connsiteY6" fmla="*/ 716692 h 1285862"/>
              <a:gd name="connsiteX7" fmla="*/ 1853514 w 5955957"/>
              <a:gd name="connsiteY7" fmla="*/ 691979 h 1285862"/>
              <a:gd name="connsiteX8" fmla="*/ 1915298 w 5955957"/>
              <a:gd name="connsiteY8" fmla="*/ 667265 h 1285862"/>
              <a:gd name="connsiteX9" fmla="*/ 1964725 w 5955957"/>
              <a:gd name="connsiteY9" fmla="*/ 642552 h 1285862"/>
              <a:gd name="connsiteX10" fmla="*/ 2088292 w 5955957"/>
              <a:gd name="connsiteY10" fmla="*/ 617838 h 1285862"/>
              <a:gd name="connsiteX11" fmla="*/ 2137719 w 5955957"/>
              <a:gd name="connsiteY11" fmla="*/ 593124 h 1285862"/>
              <a:gd name="connsiteX12" fmla="*/ 2199503 w 5955957"/>
              <a:gd name="connsiteY12" fmla="*/ 568411 h 1285862"/>
              <a:gd name="connsiteX13" fmla="*/ 2236573 w 5955957"/>
              <a:gd name="connsiteY13" fmla="*/ 556054 h 1285862"/>
              <a:gd name="connsiteX14" fmla="*/ 2347784 w 5955957"/>
              <a:gd name="connsiteY14" fmla="*/ 531341 h 1285862"/>
              <a:gd name="connsiteX15" fmla="*/ 2508422 w 5955957"/>
              <a:gd name="connsiteY15" fmla="*/ 494270 h 1285862"/>
              <a:gd name="connsiteX16" fmla="*/ 2619633 w 5955957"/>
              <a:gd name="connsiteY16" fmla="*/ 457200 h 1285862"/>
              <a:gd name="connsiteX17" fmla="*/ 2693773 w 5955957"/>
              <a:gd name="connsiteY17" fmla="*/ 432487 h 1285862"/>
              <a:gd name="connsiteX18" fmla="*/ 2804984 w 5955957"/>
              <a:gd name="connsiteY18" fmla="*/ 407773 h 1285862"/>
              <a:gd name="connsiteX19" fmla="*/ 2854411 w 5955957"/>
              <a:gd name="connsiteY19" fmla="*/ 420130 h 1285862"/>
              <a:gd name="connsiteX20" fmla="*/ 2928552 w 5955957"/>
              <a:gd name="connsiteY20" fmla="*/ 444843 h 1285862"/>
              <a:gd name="connsiteX21" fmla="*/ 3027406 w 5955957"/>
              <a:gd name="connsiteY21" fmla="*/ 469557 h 1285862"/>
              <a:gd name="connsiteX22" fmla="*/ 3163330 w 5955957"/>
              <a:gd name="connsiteY22" fmla="*/ 432487 h 1285862"/>
              <a:gd name="connsiteX23" fmla="*/ 3225114 w 5955957"/>
              <a:gd name="connsiteY23" fmla="*/ 407773 h 1285862"/>
              <a:gd name="connsiteX24" fmla="*/ 3299254 w 5955957"/>
              <a:gd name="connsiteY24" fmla="*/ 308919 h 1285862"/>
              <a:gd name="connsiteX25" fmla="*/ 3336325 w 5955957"/>
              <a:gd name="connsiteY25" fmla="*/ 259492 h 1285862"/>
              <a:gd name="connsiteX26" fmla="*/ 3361038 w 5955957"/>
              <a:gd name="connsiteY26" fmla="*/ 222422 h 1285862"/>
              <a:gd name="connsiteX27" fmla="*/ 3398108 w 5955957"/>
              <a:gd name="connsiteY27" fmla="*/ 210065 h 1285862"/>
              <a:gd name="connsiteX28" fmla="*/ 3459892 w 5955957"/>
              <a:gd name="connsiteY28" fmla="*/ 247135 h 1285862"/>
              <a:gd name="connsiteX29" fmla="*/ 3496963 w 5955957"/>
              <a:gd name="connsiteY29" fmla="*/ 284206 h 1285862"/>
              <a:gd name="connsiteX30" fmla="*/ 3546390 w 5955957"/>
              <a:gd name="connsiteY30" fmla="*/ 296562 h 1285862"/>
              <a:gd name="connsiteX31" fmla="*/ 3608173 w 5955957"/>
              <a:gd name="connsiteY31" fmla="*/ 259492 h 1285862"/>
              <a:gd name="connsiteX32" fmla="*/ 3645244 w 5955957"/>
              <a:gd name="connsiteY32" fmla="*/ 234779 h 1285862"/>
              <a:gd name="connsiteX33" fmla="*/ 3694671 w 5955957"/>
              <a:gd name="connsiteY33" fmla="*/ 210065 h 1285862"/>
              <a:gd name="connsiteX34" fmla="*/ 3830595 w 5955957"/>
              <a:gd name="connsiteY34" fmla="*/ 123568 h 1285862"/>
              <a:gd name="connsiteX35" fmla="*/ 3880022 w 5955957"/>
              <a:gd name="connsiteY35" fmla="*/ 160638 h 1285862"/>
              <a:gd name="connsiteX36" fmla="*/ 4164227 w 5955957"/>
              <a:gd name="connsiteY36" fmla="*/ 160638 h 1285862"/>
              <a:gd name="connsiteX37" fmla="*/ 4337222 w 5955957"/>
              <a:gd name="connsiteY37" fmla="*/ 86497 h 1285862"/>
              <a:gd name="connsiteX38" fmla="*/ 4399006 w 5955957"/>
              <a:gd name="connsiteY38" fmla="*/ 123568 h 1285862"/>
              <a:gd name="connsiteX39" fmla="*/ 4436076 w 5955957"/>
              <a:gd name="connsiteY39" fmla="*/ 148281 h 1285862"/>
              <a:gd name="connsiteX40" fmla="*/ 4485503 w 5955957"/>
              <a:gd name="connsiteY40" fmla="*/ 172995 h 1285862"/>
              <a:gd name="connsiteX41" fmla="*/ 4621427 w 5955957"/>
              <a:gd name="connsiteY41" fmla="*/ 160638 h 1285862"/>
              <a:gd name="connsiteX42" fmla="*/ 4695568 w 5955957"/>
              <a:gd name="connsiteY42" fmla="*/ 135924 h 1285862"/>
              <a:gd name="connsiteX43" fmla="*/ 4782065 w 5955957"/>
              <a:gd name="connsiteY43" fmla="*/ 86497 h 1285862"/>
              <a:gd name="connsiteX44" fmla="*/ 4843849 w 5955957"/>
              <a:gd name="connsiteY44" fmla="*/ 37070 h 1285862"/>
              <a:gd name="connsiteX45" fmla="*/ 4893276 w 5955957"/>
              <a:gd name="connsiteY45" fmla="*/ 12357 h 1285862"/>
              <a:gd name="connsiteX46" fmla="*/ 4930346 w 5955957"/>
              <a:gd name="connsiteY46" fmla="*/ 24714 h 1285862"/>
              <a:gd name="connsiteX47" fmla="*/ 4967417 w 5955957"/>
              <a:gd name="connsiteY47" fmla="*/ 49427 h 1285862"/>
              <a:gd name="connsiteX48" fmla="*/ 5152768 w 5955957"/>
              <a:gd name="connsiteY48" fmla="*/ 24714 h 1285862"/>
              <a:gd name="connsiteX49" fmla="*/ 5251622 w 5955957"/>
              <a:gd name="connsiteY49" fmla="*/ 0 h 1285862"/>
              <a:gd name="connsiteX50" fmla="*/ 5362833 w 5955957"/>
              <a:gd name="connsiteY50" fmla="*/ 12357 h 1285862"/>
              <a:gd name="connsiteX51" fmla="*/ 5424617 w 5955957"/>
              <a:gd name="connsiteY51" fmla="*/ 37070 h 1285862"/>
              <a:gd name="connsiteX52" fmla="*/ 5498757 w 5955957"/>
              <a:gd name="connsiteY52" fmla="*/ 74141 h 1285862"/>
              <a:gd name="connsiteX53" fmla="*/ 5696465 w 5955957"/>
              <a:gd name="connsiteY53" fmla="*/ 86497 h 1285862"/>
              <a:gd name="connsiteX54" fmla="*/ 5758249 w 5955957"/>
              <a:gd name="connsiteY54" fmla="*/ 135924 h 1285862"/>
              <a:gd name="connsiteX55" fmla="*/ 5832390 w 5955957"/>
              <a:gd name="connsiteY55" fmla="*/ 197708 h 1285862"/>
              <a:gd name="connsiteX56" fmla="*/ 5881817 w 5955957"/>
              <a:gd name="connsiteY56" fmla="*/ 271849 h 1285862"/>
              <a:gd name="connsiteX57" fmla="*/ 5906530 w 5955957"/>
              <a:gd name="connsiteY57" fmla="*/ 308919 h 1285862"/>
              <a:gd name="connsiteX58" fmla="*/ 5918887 w 5955957"/>
              <a:gd name="connsiteY58" fmla="*/ 345989 h 1285862"/>
              <a:gd name="connsiteX59" fmla="*/ 5955957 w 5955957"/>
              <a:gd name="connsiteY59" fmla="*/ 420130 h 1285862"/>
              <a:gd name="connsiteX60" fmla="*/ 5943600 w 5955957"/>
              <a:gd name="connsiteY60" fmla="*/ 556054 h 1285862"/>
              <a:gd name="connsiteX61" fmla="*/ 5894173 w 5955957"/>
              <a:gd name="connsiteY61" fmla="*/ 630195 h 1285862"/>
              <a:gd name="connsiteX62" fmla="*/ 5869460 w 5955957"/>
              <a:gd name="connsiteY62" fmla="*/ 691979 h 1285862"/>
              <a:gd name="connsiteX63" fmla="*/ 5857103 w 5955957"/>
              <a:gd name="connsiteY63" fmla="*/ 741406 h 1285862"/>
              <a:gd name="connsiteX64" fmla="*/ 5832390 w 5955957"/>
              <a:gd name="connsiteY64" fmla="*/ 815546 h 1285862"/>
              <a:gd name="connsiteX65" fmla="*/ 5820033 w 5955957"/>
              <a:gd name="connsiteY65" fmla="*/ 864973 h 1285862"/>
              <a:gd name="connsiteX66" fmla="*/ 5795319 w 5955957"/>
              <a:gd name="connsiteY66" fmla="*/ 926757 h 1285862"/>
              <a:gd name="connsiteX67" fmla="*/ 5708822 w 5955957"/>
              <a:gd name="connsiteY67" fmla="*/ 1037968 h 1285862"/>
              <a:gd name="connsiteX68" fmla="*/ 5609968 w 5955957"/>
              <a:gd name="connsiteY68" fmla="*/ 1112108 h 1285862"/>
              <a:gd name="connsiteX69" fmla="*/ 5486400 w 5955957"/>
              <a:gd name="connsiteY69" fmla="*/ 1149179 h 1285862"/>
              <a:gd name="connsiteX70" fmla="*/ 5412260 w 5955957"/>
              <a:gd name="connsiteY70" fmla="*/ 1161535 h 1285862"/>
              <a:gd name="connsiteX71" fmla="*/ 5226908 w 5955957"/>
              <a:gd name="connsiteY71" fmla="*/ 1186249 h 1285862"/>
              <a:gd name="connsiteX72" fmla="*/ 5115698 w 5955957"/>
              <a:gd name="connsiteY72" fmla="*/ 1210962 h 1285862"/>
              <a:gd name="connsiteX73" fmla="*/ 4942703 w 5955957"/>
              <a:gd name="connsiteY73" fmla="*/ 1198606 h 1285862"/>
              <a:gd name="connsiteX74" fmla="*/ 4806779 w 5955957"/>
              <a:gd name="connsiteY74" fmla="*/ 1161535 h 1285862"/>
              <a:gd name="connsiteX75" fmla="*/ 4732638 w 5955957"/>
              <a:gd name="connsiteY75" fmla="*/ 1149179 h 1285862"/>
              <a:gd name="connsiteX76" fmla="*/ 4695568 w 5955957"/>
              <a:gd name="connsiteY76" fmla="*/ 1124465 h 1285862"/>
              <a:gd name="connsiteX77" fmla="*/ 4633784 w 5955957"/>
              <a:gd name="connsiteY77" fmla="*/ 1099752 h 1285862"/>
              <a:gd name="connsiteX78" fmla="*/ 4596714 w 5955957"/>
              <a:gd name="connsiteY78" fmla="*/ 1062681 h 1285862"/>
              <a:gd name="connsiteX79" fmla="*/ 4534930 w 5955957"/>
              <a:gd name="connsiteY79" fmla="*/ 1075038 h 1285862"/>
              <a:gd name="connsiteX80" fmla="*/ 4460790 w 5955957"/>
              <a:gd name="connsiteY80" fmla="*/ 1173892 h 1285862"/>
              <a:gd name="connsiteX81" fmla="*/ 4423719 w 5955957"/>
              <a:gd name="connsiteY81" fmla="*/ 1210962 h 1285862"/>
              <a:gd name="connsiteX82" fmla="*/ 4374292 w 5955957"/>
              <a:gd name="connsiteY82" fmla="*/ 1285103 h 1285862"/>
              <a:gd name="connsiteX83" fmla="*/ 4263081 w 5955957"/>
              <a:gd name="connsiteY83" fmla="*/ 1235676 h 1285862"/>
              <a:gd name="connsiteX84" fmla="*/ 4188941 w 5955957"/>
              <a:gd name="connsiteY84" fmla="*/ 1210962 h 1285862"/>
              <a:gd name="connsiteX85" fmla="*/ 4065373 w 5955957"/>
              <a:gd name="connsiteY85" fmla="*/ 1136822 h 1285862"/>
              <a:gd name="connsiteX86" fmla="*/ 4015946 w 5955957"/>
              <a:gd name="connsiteY86" fmla="*/ 1099752 h 1285862"/>
              <a:gd name="connsiteX87" fmla="*/ 3966519 w 5955957"/>
              <a:gd name="connsiteY87" fmla="*/ 1087395 h 1285862"/>
              <a:gd name="connsiteX88" fmla="*/ 3917092 w 5955957"/>
              <a:gd name="connsiteY88" fmla="*/ 1062681 h 1285862"/>
              <a:gd name="connsiteX89" fmla="*/ 3805881 w 5955957"/>
              <a:gd name="connsiteY89" fmla="*/ 1075038 h 1285862"/>
              <a:gd name="connsiteX90" fmla="*/ 3731741 w 5955957"/>
              <a:gd name="connsiteY90" fmla="*/ 1099752 h 1285862"/>
              <a:gd name="connsiteX91" fmla="*/ 3608173 w 5955957"/>
              <a:gd name="connsiteY91" fmla="*/ 1112108 h 1285862"/>
              <a:gd name="connsiteX92" fmla="*/ 3571103 w 5955957"/>
              <a:gd name="connsiteY92" fmla="*/ 1161535 h 1285862"/>
              <a:gd name="connsiteX93" fmla="*/ 3472249 w 5955957"/>
              <a:gd name="connsiteY93" fmla="*/ 1223319 h 1285862"/>
              <a:gd name="connsiteX94" fmla="*/ 3398108 w 5955957"/>
              <a:gd name="connsiteY94" fmla="*/ 1248033 h 1285862"/>
              <a:gd name="connsiteX95" fmla="*/ 3286898 w 5955957"/>
              <a:gd name="connsiteY95" fmla="*/ 1248033 h 1285862"/>
              <a:gd name="connsiteX96" fmla="*/ 3101546 w 5955957"/>
              <a:gd name="connsiteY96" fmla="*/ 1210962 h 1285862"/>
              <a:gd name="connsiteX97" fmla="*/ 3027406 w 5955957"/>
              <a:gd name="connsiteY97" fmla="*/ 1161535 h 1285862"/>
              <a:gd name="connsiteX98" fmla="*/ 2916195 w 5955957"/>
              <a:gd name="connsiteY98" fmla="*/ 1112108 h 1285862"/>
              <a:gd name="connsiteX99" fmla="*/ 2409568 w 5955957"/>
              <a:gd name="connsiteY99" fmla="*/ 1087395 h 1285862"/>
              <a:gd name="connsiteX100" fmla="*/ 2273644 w 5955957"/>
              <a:gd name="connsiteY100" fmla="*/ 1037968 h 1285862"/>
              <a:gd name="connsiteX101" fmla="*/ 2236573 w 5955957"/>
              <a:gd name="connsiteY101" fmla="*/ 1025611 h 1285862"/>
              <a:gd name="connsiteX102" fmla="*/ 2174790 w 5955957"/>
              <a:gd name="connsiteY102" fmla="*/ 988541 h 1285862"/>
              <a:gd name="connsiteX103" fmla="*/ 2075935 w 5955957"/>
              <a:gd name="connsiteY103" fmla="*/ 963827 h 1285862"/>
              <a:gd name="connsiteX104" fmla="*/ 1977081 w 5955957"/>
              <a:gd name="connsiteY104" fmla="*/ 939114 h 1285862"/>
              <a:gd name="connsiteX105" fmla="*/ 1865871 w 5955957"/>
              <a:gd name="connsiteY105" fmla="*/ 902043 h 1285862"/>
              <a:gd name="connsiteX106" fmla="*/ 1828800 w 5955957"/>
              <a:gd name="connsiteY106" fmla="*/ 889687 h 1285862"/>
              <a:gd name="connsiteX107" fmla="*/ 1754660 w 5955957"/>
              <a:gd name="connsiteY107" fmla="*/ 877330 h 1285862"/>
              <a:gd name="connsiteX108" fmla="*/ 1458098 w 5955957"/>
              <a:gd name="connsiteY108" fmla="*/ 852616 h 1285862"/>
              <a:gd name="connsiteX109" fmla="*/ 1260390 w 5955957"/>
              <a:gd name="connsiteY109" fmla="*/ 827903 h 1285862"/>
              <a:gd name="connsiteX110" fmla="*/ 1173892 w 5955957"/>
              <a:gd name="connsiteY110" fmla="*/ 815546 h 1285862"/>
              <a:gd name="connsiteX111" fmla="*/ 1112108 w 5955957"/>
              <a:gd name="connsiteY111" fmla="*/ 803189 h 1285862"/>
              <a:gd name="connsiteX112" fmla="*/ 815546 w 5955957"/>
              <a:gd name="connsiteY112" fmla="*/ 790833 h 128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5955957" h="1285862">
                <a:moveTo>
                  <a:pt x="0" y="753762"/>
                </a:moveTo>
                <a:cubicBezTo>
                  <a:pt x="333358" y="820435"/>
                  <a:pt x="-74122" y="742814"/>
                  <a:pt x="864973" y="778476"/>
                </a:cubicBezTo>
                <a:cubicBezTo>
                  <a:pt x="923181" y="780686"/>
                  <a:pt x="979798" y="800127"/>
                  <a:pt x="1037968" y="803189"/>
                </a:cubicBezTo>
                <a:lnTo>
                  <a:pt x="1272746" y="815546"/>
                </a:lnTo>
                <a:cubicBezTo>
                  <a:pt x="1392195" y="811427"/>
                  <a:pt x="1512649" y="819195"/>
                  <a:pt x="1631092" y="803189"/>
                </a:cubicBezTo>
                <a:cubicBezTo>
                  <a:pt x="1707824" y="792820"/>
                  <a:pt x="1713565" y="755775"/>
                  <a:pt x="1767017" y="729049"/>
                </a:cubicBezTo>
                <a:cubicBezTo>
                  <a:pt x="1778667" y="723224"/>
                  <a:pt x="1792115" y="721823"/>
                  <a:pt x="1804087" y="716692"/>
                </a:cubicBezTo>
                <a:cubicBezTo>
                  <a:pt x="1821018" y="709436"/>
                  <a:pt x="1836681" y="699460"/>
                  <a:pt x="1853514" y="691979"/>
                </a:cubicBezTo>
                <a:cubicBezTo>
                  <a:pt x="1873783" y="682970"/>
                  <a:pt x="1895029" y="676274"/>
                  <a:pt x="1915298" y="667265"/>
                </a:cubicBezTo>
                <a:cubicBezTo>
                  <a:pt x="1932131" y="659784"/>
                  <a:pt x="1947082" y="647845"/>
                  <a:pt x="1964725" y="642552"/>
                </a:cubicBezTo>
                <a:cubicBezTo>
                  <a:pt x="2035899" y="621200"/>
                  <a:pt x="2027924" y="640476"/>
                  <a:pt x="2088292" y="617838"/>
                </a:cubicBezTo>
                <a:cubicBezTo>
                  <a:pt x="2105540" y="611370"/>
                  <a:pt x="2120886" y="600605"/>
                  <a:pt x="2137719" y="593124"/>
                </a:cubicBezTo>
                <a:cubicBezTo>
                  <a:pt x="2157988" y="584115"/>
                  <a:pt x="2178734" y="576199"/>
                  <a:pt x="2199503" y="568411"/>
                </a:cubicBezTo>
                <a:cubicBezTo>
                  <a:pt x="2211699" y="563838"/>
                  <a:pt x="2223937" y="559213"/>
                  <a:pt x="2236573" y="556054"/>
                </a:cubicBezTo>
                <a:cubicBezTo>
                  <a:pt x="2307103" y="538421"/>
                  <a:pt x="2284375" y="550363"/>
                  <a:pt x="2347784" y="531341"/>
                </a:cubicBezTo>
                <a:cubicBezTo>
                  <a:pt x="2471149" y="494332"/>
                  <a:pt x="2371994" y="513760"/>
                  <a:pt x="2508422" y="494270"/>
                </a:cubicBezTo>
                <a:cubicBezTo>
                  <a:pt x="2599043" y="448960"/>
                  <a:pt x="2514236" y="485944"/>
                  <a:pt x="2619633" y="457200"/>
                </a:cubicBezTo>
                <a:cubicBezTo>
                  <a:pt x="2644765" y="450346"/>
                  <a:pt x="2668229" y="437596"/>
                  <a:pt x="2693773" y="432487"/>
                </a:cubicBezTo>
                <a:cubicBezTo>
                  <a:pt x="2772210" y="416799"/>
                  <a:pt x="2735182" y="425224"/>
                  <a:pt x="2804984" y="407773"/>
                </a:cubicBezTo>
                <a:cubicBezTo>
                  <a:pt x="2821460" y="411892"/>
                  <a:pt x="2838144" y="415250"/>
                  <a:pt x="2854411" y="420130"/>
                </a:cubicBezTo>
                <a:cubicBezTo>
                  <a:pt x="2879363" y="427615"/>
                  <a:pt x="2903419" y="437989"/>
                  <a:pt x="2928552" y="444843"/>
                </a:cubicBezTo>
                <a:cubicBezTo>
                  <a:pt x="3092562" y="489573"/>
                  <a:pt x="2914931" y="432065"/>
                  <a:pt x="3027406" y="469557"/>
                </a:cubicBezTo>
                <a:cubicBezTo>
                  <a:pt x="3072714" y="457200"/>
                  <a:pt x="3118505" y="446495"/>
                  <a:pt x="3163330" y="432487"/>
                </a:cubicBezTo>
                <a:cubicBezTo>
                  <a:pt x="3184501" y="425871"/>
                  <a:pt x="3208701" y="422694"/>
                  <a:pt x="3225114" y="407773"/>
                </a:cubicBezTo>
                <a:cubicBezTo>
                  <a:pt x="3255591" y="380066"/>
                  <a:pt x="3274541" y="341870"/>
                  <a:pt x="3299254" y="308919"/>
                </a:cubicBezTo>
                <a:cubicBezTo>
                  <a:pt x="3311611" y="292443"/>
                  <a:pt x="3324901" y="276628"/>
                  <a:pt x="3336325" y="259492"/>
                </a:cubicBezTo>
                <a:cubicBezTo>
                  <a:pt x="3344563" y="247135"/>
                  <a:pt x="3349442" y="231699"/>
                  <a:pt x="3361038" y="222422"/>
                </a:cubicBezTo>
                <a:cubicBezTo>
                  <a:pt x="3371209" y="214285"/>
                  <a:pt x="3385751" y="214184"/>
                  <a:pt x="3398108" y="210065"/>
                </a:cubicBezTo>
                <a:cubicBezTo>
                  <a:pt x="3418703" y="222422"/>
                  <a:pt x="3440678" y="232725"/>
                  <a:pt x="3459892" y="247135"/>
                </a:cubicBezTo>
                <a:cubicBezTo>
                  <a:pt x="3473872" y="257620"/>
                  <a:pt x="3481790" y="275536"/>
                  <a:pt x="3496963" y="284206"/>
                </a:cubicBezTo>
                <a:cubicBezTo>
                  <a:pt x="3511708" y="292632"/>
                  <a:pt x="3529914" y="292443"/>
                  <a:pt x="3546390" y="296562"/>
                </a:cubicBezTo>
                <a:cubicBezTo>
                  <a:pt x="3566984" y="284205"/>
                  <a:pt x="3587807" y="272221"/>
                  <a:pt x="3608173" y="259492"/>
                </a:cubicBezTo>
                <a:cubicBezTo>
                  <a:pt x="3620767" y="251621"/>
                  <a:pt x="3632350" y="242147"/>
                  <a:pt x="3645244" y="234779"/>
                </a:cubicBezTo>
                <a:cubicBezTo>
                  <a:pt x="3661237" y="225640"/>
                  <a:pt x="3679344" y="220283"/>
                  <a:pt x="3694671" y="210065"/>
                </a:cubicBezTo>
                <a:cubicBezTo>
                  <a:pt x="3831261" y="119004"/>
                  <a:pt x="3745811" y="151828"/>
                  <a:pt x="3830595" y="123568"/>
                </a:cubicBezTo>
                <a:cubicBezTo>
                  <a:pt x="3847071" y="135925"/>
                  <a:pt x="3862019" y="150636"/>
                  <a:pt x="3880022" y="160638"/>
                </a:cubicBezTo>
                <a:cubicBezTo>
                  <a:pt x="3980491" y="216454"/>
                  <a:pt x="4022589" y="176376"/>
                  <a:pt x="4164227" y="160638"/>
                </a:cubicBezTo>
                <a:cubicBezTo>
                  <a:pt x="4302985" y="91259"/>
                  <a:pt x="4243119" y="110023"/>
                  <a:pt x="4337222" y="86497"/>
                </a:cubicBezTo>
                <a:cubicBezTo>
                  <a:pt x="4357817" y="98854"/>
                  <a:pt x="4378639" y="110839"/>
                  <a:pt x="4399006" y="123568"/>
                </a:cubicBezTo>
                <a:cubicBezTo>
                  <a:pt x="4411599" y="131439"/>
                  <a:pt x="4423182" y="140913"/>
                  <a:pt x="4436076" y="148281"/>
                </a:cubicBezTo>
                <a:cubicBezTo>
                  <a:pt x="4452069" y="157420"/>
                  <a:pt x="4469027" y="164757"/>
                  <a:pt x="4485503" y="172995"/>
                </a:cubicBezTo>
                <a:cubicBezTo>
                  <a:pt x="4530811" y="168876"/>
                  <a:pt x="4576624" y="168544"/>
                  <a:pt x="4621427" y="160638"/>
                </a:cubicBezTo>
                <a:cubicBezTo>
                  <a:pt x="4647081" y="156111"/>
                  <a:pt x="4671381" y="145599"/>
                  <a:pt x="4695568" y="135924"/>
                </a:cubicBezTo>
                <a:cubicBezTo>
                  <a:pt x="4724892" y="124195"/>
                  <a:pt x="4756586" y="105607"/>
                  <a:pt x="4782065" y="86497"/>
                </a:cubicBezTo>
                <a:cubicBezTo>
                  <a:pt x="4803164" y="70673"/>
                  <a:pt x="4821904" y="51700"/>
                  <a:pt x="4843849" y="37070"/>
                </a:cubicBezTo>
                <a:cubicBezTo>
                  <a:pt x="4859176" y="26852"/>
                  <a:pt x="4876800" y="20595"/>
                  <a:pt x="4893276" y="12357"/>
                </a:cubicBezTo>
                <a:cubicBezTo>
                  <a:pt x="4905633" y="16476"/>
                  <a:pt x="4918696" y="18889"/>
                  <a:pt x="4930346" y="24714"/>
                </a:cubicBezTo>
                <a:cubicBezTo>
                  <a:pt x="4943629" y="31356"/>
                  <a:pt x="4952566" y="49427"/>
                  <a:pt x="4967417" y="49427"/>
                </a:cubicBezTo>
                <a:cubicBezTo>
                  <a:pt x="5029747" y="49427"/>
                  <a:pt x="5090984" y="32952"/>
                  <a:pt x="5152768" y="24714"/>
                </a:cubicBezTo>
                <a:cubicBezTo>
                  <a:pt x="5182021" y="14963"/>
                  <a:pt x="5221799" y="0"/>
                  <a:pt x="5251622" y="0"/>
                </a:cubicBezTo>
                <a:cubicBezTo>
                  <a:pt x="5288920" y="0"/>
                  <a:pt x="5325763" y="8238"/>
                  <a:pt x="5362833" y="12357"/>
                </a:cubicBezTo>
                <a:cubicBezTo>
                  <a:pt x="5383428" y="20595"/>
                  <a:pt x="5404778" y="27150"/>
                  <a:pt x="5424617" y="37070"/>
                </a:cubicBezTo>
                <a:cubicBezTo>
                  <a:pt x="5459051" y="54287"/>
                  <a:pt x="5459415" y="70000"/>
                  <a:pt x="5498757" y="74141"/>
                </a:cubicBezTo>
                <a:cubicBezTo>
                  <a:pt x="5564425" y="81053"/>
                  <a:pt x="5630562" y="82378"/>
                  <a:pt x="5696465" y="86497"/>
                </a:cubicBezTo>
                <a:cubicBezTo>
                  <a:pt x="5717060" y="102973"/>
                  <a:pt x="5737150" y="120100"/>
                  <a:pt x="5758249" y="135924"/>
                </a:cubicBezTo>
                <a:cubicBezTo>
                  <a:pt x="5796322" y="164479"/>
                  <a:pt x="5800746" y="157023"/>
                  <a:pt x="5832390" y="197708"/>
                </a:cubicBezTo>
                <a:cubicBezTo>
                  <a:pt x="5850625" y="221153"/>
                  <a:pt x="5865341" y="247135"/>
                  <a:pt x="5881817" y="271849"/>
                </a:cubicBezTo>
                <a:cubicBezTo>
                  <a:pt x="5890055" y="284206"/>
                  <a:pt x="5901834" y="294830"/>
                  <a:pt x="5906530" y="308919"/>
                </a:cubicBezTo>
                <a:cubicBezTo>
                  <a:pt x="5910649" y="321276"/>
                  <a:pt x="5913062" y="334339"/>
                  <a:pt x="5918887" y="345989"/>
                </a:cubicBezTo>
                <a:cubicBezTo>
                  <a:pt x="5966794" y="441805"/>
                  <a:pt x="5924897" y="326954"/>
                  <a:pt x="5955957" y="420130"/>
                </a:cubicBezTo>
                <a:cubicBezTo>
                  <a:pt x="5951838" y="465438"/>
                  <a:pt x="5956437" y="512408"/>
                  <a:pt x="5943600" y="556054"/>
                </a:cubicBezTo>
                <a:cubicBezTo>
                  <a:pt x="5935219" y="584549"/>
                  <a:pt x="5905204" y="602617"/>
                  <a:pt x="5894173" y="630195"/>
                </a:cubicBezTo>
                <a:cubicBezTo>
                  <a:pt x="5885935" y="650790"/>
                  <a:pt x="5876474" y="670936"/>
                  <a:pt x="5869460" y="691979"/>
                </a:cubicBezTo>
                <a:cubicBezTo>
                  <a:pt x="5864090" y="708090"/>
                  <a:pt x="5861983" y="725139"/>
                  <a:pt x="5857103" y="741406"/>
                </a:cubicBezTo>
                <a:cubicBezTo>
                  <a:pt x="5849618" y="766357"/>
                  <a:pt x="5838708" y="790274"/>
                  <a:pt x="5832390" y="815546"/>
                </a:cubicBezTo>
                <a:cubicBezTo>
                  <a:pt x="5828271" y="832022"/>
                  <a:pt x="5825404" y="848862"/>
                  <a:pt x="5820033" y="864973"/>
                </a:cubicBezTo>
                <a:cubicBezTo>
                  <a:pt x="5813019" y="886016"/>
                  <a:pt x="5805941" y="907284"/>
                  <a:pt x="5795319" y="926757"/>
                </a:cubicBezTo>
                <a:cubicBezTo>
                  <a:pt x="5773292" y="967140"/>
                  <a:pt x="5745070" y="1008310"/>
                  <a:pt x="5708822" y="1037968"/>
                </a:cubicBezTo>
                <a:cubicBezTo>
                  <a:pt x="5676943" y="1064051"/>
                  <a:pt x="5649043" y="1099083"/>
                  <a:pt x="5609968" y="1112108"/>
                </a:cubicBezTo>
                <a:cubicBezTo>
                  <a:pt x="5562690" y="1127868"/>
                  <a:pt x="5533084" y="1139842"/>
                  <a:pt x="5486400" y="1149179"/>
                </a:cubicBezTo>
                <a:cubicBezTo>
                  <a:pt x="5461832" y="1154092"/>
                  <a:pt x="5437023" y="1157725"/>
                  <a:pt x="5412260" y="1161535"/>
                </a:cubicBezTo>
                <a:cubicBezTo>
                  <a:pt x="5338346" y="1172906"/>
                  <a:pt x="5302834" y="1176758"/>
                  <a:pt x="5226908" y="1186249"/>
                </a:cubicBezTo>
                <a:cubicBezTo>
                  <a:pt x="5207842" y="1191016"/>
                  <a:pt x="5131390" y="1210962"/>
                  <a:pt x="5115698" y="1210962"/>
                </a:cubicBezTo>
                <a:cubicBezTo>
                  <a:pt x="5057886" y="1210962"/>
                  <a:pt x="5000368" y="1202725"/>
                  <a:pt x="4942703" y="1198606"/>
                </a:cubicBezTo>
                <a:cubicBezTo>
                  <a:pt x="4894789" y="1182634"/>
                  <a:pt x="4862520" y="1170825"/>
                  <a:pt x="4806779" y="1161535"/>
                </a:cubicBezTo>
                <a:lnTo>
                  <a:pt x="4732638" y="1149179"/>
                </a:lnTo>
                <a:cubicBezTo>
                  <a:pt x="4720281" y="1140941"/>
                  <a:pt x="4708851" y="1131107"/>
                  <a:pt x="4695568" y="1124465"/>
                </a:cubicBezTo>
                <a:cubicBezTo>
                  <a:pt x="4675729" y="1114545"/>
                  <a:pt x="4652593" y="1111508"/>
                  <a:pt x="4633784" y="1099752"/>
                </a:cubicBezTo>
                <a:cubicBezTo>
                  <a:pt x="4618965" y="1090490"/>
                  <a:pt x="4609071" y="1075038"/>
                  <a:pt x="4596714" y="1062681"/>
                </a:cubicBezTo>
                <a:cubicBezTo>
                  <a:pt x="4576119" y="1066800"/>
                  <a:pt x="4552405" y="1063388"/>
                  <a:pt x="4534930" y="1075038"/>
                </a:cubicBezTo>
                <a:cubicBezTo>
                  <a:pt x="4501128" y="1097572"/>
                  <a:pt x="4486110" y="1143508"/>
                  <a:pt x="4460790" y="1173892"/>
                </a:cubicBezTo>
                <a:cubicBezTo>
                  <a:pt x="4449603" y="1187317"/>
                  <a:pt x="4436076" y="1198605"/>
                  <a:pt x="4423719" y="1210962"/>
                </a:cubicBezTo>
                <a:cubicBezTo>
                  <a:pt x="4416450" y="1232770"/>
                  <a:pt x="4406335" y="1281543"/>
                  <a:pt x="4374292" y="1285103"/>
                </a:cubicBezTo>
                <a:cubicBezTo>
                  <a:pt x="4315433" y="1291642"/>
                  <a:pt x="4305084" y="1254344"/>
                  <a:pt x="4263081" y="1235676"/>
                </a:cubicBezTo>
                <a:cubicBezTo>
                  <a:pt x="4239276" y="1225096"/>
                  <a:pt x="4213654" y="1219200"/>
                  <a:pt x="4188941" y="1210962"/>
                </a:cubicBezTo>
                <a:cubicBezTo>
                  <a:pt x="4071416" y="1122819"/>
                  <a:pt x="4219642" y="1229382"/>
                  <a:pt x="4065373" y="1136822"/>
                </a:cubicBezTo>
                <a:cubicBezTo>
                  <a:pt x="4047713" y="1126226"/>
                  <a:pt x="4034366" y="1108962"/>
                  <a:pt x="4015946" y="1099752"/>
                </a:cubicBezTo>
                <a:cubicBezTo>
                  <a:pt x="4000756" y="1092157"/>
                  <a:pt x="3982420" y="1093358"/>
                  <a:pt x="3966519" y="1087395"/>
                </a:cubicBezTo>
                <a:cubicBezTo>
                  <a:pt x="3949271" y="1080927"/>
                  <a:pt x="3933568" y="1070919"/>
                  <a:pt x="3917092" y="1062681"/>
                </a:cubicBezTo>
                <a:cubicBezTo>
                  <a:pt x="3880022" y="1066800"/>
                  <a:pt x="3842455" y="1067723"/>
                  <a:pt x="3805881" y="1075038"/>
                </a:cubicBezTo>
                <a:cubicBezTo>
                  <a:pt x="3780337" y="1080147"/>
                  <a:pt x="3757662" y="1097160"/>
                  <a:pt x="3731741" y="1099752"/>
                </a:cubicBezTo>
                <a:lnTo>
                  <a:pt x="3608173" y="1112108"/>
                </a:lnTo>
                <a:cubicBezTo>
                  <a:pt x="3595816" y="1128584"/>
                  <a:pt x="3585665" y="1146972"/>
                  <a:pt x="3571103" y="1161535"/>
                </a:cubicBezTo>
                <a:cubicBezTo>
                  <a:pt x="3546315" y="1186323"/>
                  <a:pt x="3504879" y="1210267"/>
                  <a:pt x="3472249" y="1223319"/>
                </a:cubicBezTo>
                <a:cubicBezTo>
                  <a:pt x="3448062" y="1232994"/>
                  <a:pt x="3398108" y="1248033"/>
                  <a:pt x="3398108" y="1248033"/>
                </a:cubicBezTo>
                <a:cubicBezTo>
                  <a:pt x="3201456" y="1198869"/>
                  <a:pt x="3522207" y="1271564"/>
                  <a:pt x="3286898" y="1248033"/>
                </a:cubicBezTo>
                <a:cubicBezTo>
                  <a:pt x="3224203" y="1241763"/>
                  <a:pt x="3163330" y="1223319"/>
                  <a:pt x="3101546" y="1210962"/>
                </a:cubicBezTo>
                <a:cubicBezTo>
                  <a:pt x="3076833" y="1194486"/>
                  <a:pt x="3053972" y="1174818"/>
                  <a:pt x="3027406" y="1161535"/>
                </a:cubicBezTo>
                <a:cubicBezTo>
                  <a:pt x="2850954" y="1073310"/>
                  <a:pt x="3025234" y="1184803"/>
                  <a:pt x="2916195" y="1112108"/>
                </a:cubicBezTo>
                <a:cubicBezTo>
                  <a:pt x="2672864" y="1130826"/>
                  <a:pt x="2737779" y="1135661"/>
                  <a:pt x="2409568" y="1087395"/>
                </a:cubicBezTo>
                <a:cubicBezTo>
                  <a:pt x="2381098" y="1083208"/>
                  <a:pt x="2302811" y="1048906"/>
                  <a:pt x="2273644" y="1037968"/>
                </a:cubicBezTo>
                <a:cubicBezTo>
                  <a:pt x="2261448" y="1033394"/>
                  <a:pt x="2248223" y="1031436"/>
                  <a:pt x="2236573" y="1025611"/>
                </a:cubicBezTo>
                <a:cubicBezTo>
                  <a:pt x="2215092" y="1014870"/>
                  <a:pt x="2197206" y="997163"/>
                  <a:pt x="2174790" y="988541"/>
                </a:cubicBezTo>
                <a:cubicBezTo>
                  <a:pt x="2143088" y="976348"/>
                  <a:pt x="2108158" y="974568"/>
                  <a:pt x="2075935" y="963827"/>
                </a:cubicBezTo>
                <a:cubicBezTo>
                  <a:pt x="1963456" y="926333"/>
                  <a:pt x="2141104" y="983847"/>
                  <a:pt x="1977081" y="939114"/>
                </a:cubicBezTo>
                <a:cubicBezTo>
                  <a:pt x="1977070" y="939111"/>
                  <a:pt x="1884412" y="908223"/>
                  <a:pt x="1865871" y="902043"/>
                </a:cubicBezTo>
                <a:cubicBezTo>
                  <a:pt x="1853514" y="897924"/>
                  <a:pt x="1841648" y="891828"/>
                  <a:pt x="1828800" y="889687"/>
                </a:cubicBezTo>
                <a:cubicBezTo>
                  <a:pt x="1804087" y="885568"/>
                  <a:pt x="1779521" y="880438"/>
                  <a:pt x="1754660" y="877330"/>
                </a:cubicBezTo>
                <a:cubicBezTo>
                  <a:pt x="1658079" y="865257"/>
                  <a:pt x="1554353" y="859492"/>
                  <a:pt x="1458098" y="852616"/>
                </a:cubicBezTo>
                <a:cubicBezTo>
                  <a:pt x="1310760" y="828061"/>
                  <a:pt x="1462360" y="851665"/>
                  <a:pt x="1260390" y="827903"/>
                </a:cubicBezTo>
                <a:cubicBezTo>
                  <a:pt x="1231464" y="824500"/>
                  <a:pt x="1202621" y="820334"/>
                  <a:pt x="1173892" y="815546"/>
                </a:cubicBezTo>
                <a:cubicBezTo>
                  <a:pt x="1153175" y="812093"/>
                  <a:pt x="1132948" y="805794"/>
                  <a:pt x="1112108" y="803189"/>
                </a:cubicBezTo>
                <a:cubicBezTo>
                  <a:pt x="974477" y="785985"/>
                  <a:pt x="960925" y="790833"/>
                  <a:pt x="815546" y="790833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8089604" y="4528531"/>
            <a:ext cx="348078" cy="3287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20" name="Oval 19"/>
          <p:cNvSpPr/>
          <p:nvPr/>
        </p:nvSpPr>
        <p:spPr>
          <a:xfrm>
            <a:off x="4638483" y="4535026"/>
            <a:ext cx="458154" cy="4327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4510668" y="4138568"/>
            <a:ext cx="6880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INIT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347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495800" y="838200"/>
            <a:ext cx="4559743" cy="2133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5943600"/>
            <a:ext cx="784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/>
          </a:p>
          <a:p>
            <a:r>
              <a:rPr lang="en-US" sz="2000" dirty="0" smtClean="0"/>
              <a:t>[Appel 2.4]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834"/>
          <a:stretch/>
        </p:blipFill>
        <p:spPr>
          <a:xfrm>
            <a:off x="0" y="1130300"/>
            <a:ext cx="4038600" cy="459612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563875" y="1288358"/>
            <a:ext cx="458154" cy="4327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7" name="Freeform 6"/>
          <p:cNvSpPr/>
          <p:nvPr/>
        </p:nvSpPr>
        <p:spPr>
          <a:xfrm>
            <a:off x="4608475" y="1130300"/>
            <a:ext cx="3544925" cy="765332"/>
          </a:xfrm>
          <a:custGeom>
            <a:avLst/>
            <a:gdLst>
              <a:gd name="connsiteX0" fmla="*/ 0 w 5955957"/>
              <a:gd name="connsiteY0" fmla="*/ 753762 h 1285862"/>
              <a:gd name="connsiteX1" fmla="*/ 864973 w 5955957"/>
              <a:gd name="connsiteY1" fmla="*/ 778476 h 1285862"/>
              <a:gd name="connsiteX2" fmla="*/ 1037968 w 5955957"/>
              <a:gd name="connsiteY2" fmla="*/ 803189 h 1285862"/>
              <a:gd name="connsiteX3" fmla="*/ 1272746 w 5955957"/>
              <a:gd name="connsiteY3" fmla="*/ 815546 h 1285862"/>
              <a:gd name="connsiteX4" fmla="*/ 1631092 w 5955957"/>
              <a:gd name="connsiteY4" fmla="*/ 803189 h 1285862"/>
              <a:gd name="connsiteX5" fmla="*/ 1767017 w 5955957"/>
              <a:gd name="connsiteY5" fmla="*/ 729049 h 1285862"/>
              <a:gd name="connsiteX6" fmla="*/ 1804087 w 5955957"/>
              <a:gd name="connsiteY6" fmla="*/ 716692 h 1285862"/>
              <a:gd name="connsiteX7" fmla="*/ 1853514 w 5955957"/>
              <a:gd name="connsiteY7" fmla="*/ 691979 h 1285862"/>
              <a:gd name="connsiteX8" fmla="*/ 1915298 w 5955957"/>
              <a:gd name="connsiteY8" fmla="*/ 667265 h 1285862"/>
              <a:gd name="connsiteX9" fmla="*/ 1964725 w 5955957"/>
              <a:gd name="connsiteY9" fmla="*/ 642552 h 1285862"/>
              <a:gd name="connsiteX10" fmla="*/ 2088292 w 5955957"/>
              <a:gd name="connsiteY10" fmla="*/ 617838 h 1285862"/>
              <a:gd name="connsiteX11" fmla="*/ 2137719 w 5955957"/>
              <a:gd name="connsiteY11" fmla="*/ 593124 h 1285862"/>
              <a:gd name="connsiteX12" fmla="*/ 2199503 w 5955957"/>
              <a:gd name="connsiteY12" fmla="*/ 568411 h 1285862"/>
              <a:gd name="connsiteX13" fmla="*/ 2236573 w 5955957"/>
              <a:gd name="connsiteY13" fmla="*/ 556054 h 1285862"/>
              <a:gd name="connsiteX14" fmla="*/ 2347784 w 5955957"/>
              <a:gd name="connsiteY14" fmla="*/ 531341 h 1285862"/>
              <a:gd name="connsiteX15" fmla="*/ 2508422 w 5955957"/>
              <a:gd name="connsiteY15" fmla="*/ 494270 h 1285862"/>
              <a:gd name="connsiteX16" fmla="*/ 2619633 w 5955957"/>
              <a:gd name="connsiteY16" fmla="*/ 457200 h 1285862"/>
              <a:gd name="connsiteX17" fmla="*/ 2693773 w 5955957"/>
              <a:gd name="connsiteY17" fmla="*/ 432487 h 1285862"/>
              <a:gd name="connsiteX18" fmla="*/ 2804984 w 5955957"/>
              <a:gd name="connsiteY18" fmla="*/ 407773 h 1285862"/>
              <a:gd name="connsiteX19" fmla="*/ 2854411 w 5955957"/>
              <a:gd name="connsiteY19" fmla="*/ 420130 h 1285862"/>
              <a:gd name="connsiteX20" fmla="*/ 2928552 w 5955957"/>
              <a:gd name="connsiteY20" fmla="*/ 444843 h 1285862"/>
              <a:gd name="connsiteX21" fmla="*/ 3027406 w 5955957"/>
              <a:gd name="connsiteY21" fmla="*/ 469557 h 1285862"/>
              <a:gd name="connsiteX22" fmla="*/ 3163330 w 5955957"/>
              <a:gd name="connsiteY22" fmla="*/ 432487 h 1285862"/>
              <a:gd name="connsiteX23" fmla="*/ 3225114 w 5955957"/>
              <a:gd name="connsiteY23" fmla="*/ 407773 h 1285862"/>
              <a:gd name="connsiteX24" fmla="*/ 3299254 w 5955957"/>
              <a:gd name="connsiteY24" fmla="*/ 308919 h 1285862"/>
              <a:gd name="connsiteX25" fmla="*/ 3336325 w 5955957"/>
              <a:gd name="connsiteY25" fmla="*/ 259492 h 1285862"/>
              <a:gd name="connsiteX26" fmla="*/ 3361038 w 5955957"/>
              <a:gd name="connsiteY26" fmla="*/ 222422 h 1285862"/>
              <a:gd name="connsiteX27" fmla="*/ 3398108 w 5955957"/>
              <a:gd name="connsiteY27" fmla="*/ 210065 h 1285862"/>
              <a:gd name="connsiteX28" fmla="*/ 3459892 w 5955957"/>
              <a:gd name="connsiteY28" fmla="*/ 247135 h 1285862"/>
              <a:gd name="connsiteX29" fmla="*/ 3496963 w 5955957"/>
              <a:gd name="connsiteY29" fmla="*/ 284206 h 1285862"/>
              <a:gd name="connsiteX30" fmla="*/ 3546390 w 5955957"/>
              <a:gd name="connsiteY30" fmla="*/ 296562 h 1285862"/>
              <a:gd name="connsiteX31" fmla="*/ 3608173 w 5955957"/>
              <a:gd name="connsiteY31" fmla="*/ 259492 h 1285862"/>
              <a:gd name="connsiteX32" fmla="*/ 3645244 w 5955957"/>
              <a:gd name="connsiteY32" fmla="*/ 234779 h 1285862"/>
              <a:gd name="connsiteX33" fmla="*/ 3694671 w 5955957"/>
              <a:gd name="connsiteY33" fmla="*/ 210065 h 1285862"/>
              <a:gd name="connsiteX34" fmla="*/ 3830595 w 5955957"/>
              <a:gd name="connsiteY34" fmla="*/ 123568 h 1285862"/>
              <a:gd name="connsiteX35" fmla="*/ 3880022 w 5955957"/>
              <a:gd name="connsiteY35" fmla="*/ 160638 h 1285862"/>
              <a:gd name="connsiteX36" fmla="*/ 4164227 w 5955957"/>
              <a:gd name="connsiteY36" fmla="*/ 160638 h 1285862"/>
              <a:gd name="connsiteX37" fmla="*/ 4337222 w 5955957"/>
              <a:gd name="connsiteY37" fmla="*/ 86497 h 1285862"/>
              <a:gd name="connsiteX38" fmla="*/ 4399006 w 5955957"/>
              <a:gd name="connsiteY38" fmla="*/ 123568 h 1285862"/>
              <a:gd name="connsiteX39" fmla="*/ 4436076 w 5955957"/>
              <a:gd name="connsiteY39" fmla="*/ 148281 h 1285862"/>
              <a:gd name="connsiteX40" fmla="*/ 4485503 w 5955957"/>
              <a:gd name="connsiteY40" fmla="*/ 172995 h 1285862"/>
              <a:gd name="connsiteX41" fmla="*/ 4621427 w 5955957"/>
              <a:gd name="connsiteY41" fmla="*/ 160638 h 1285862"/>
              <a:gd name="connsiteX42" fmla="*/ 4695568 w 5955957"/>
              <a:gd name="connsiteY42" fmla="*/ 135924 h 1285862"/>
              <a:gd name="connsiteX43" fmla="*/ 4782065 w 5955957"/>
              <a:gd name="connsiteY43" fmla="*/ 86497 h 1285862"/>
              <a:gd name="connsiteX44" fmla="*/ 4843849 w 5955957"/>
              <a:gd name="connsiteY44" fmla="*/ 37070 h 1285862"/>
              <a:gd name="connsiteX45" fmla="*/ 4893276 w 5955957"/>
              <a:gd name="connsiteY45" fmla="*/ 12357 h 1285862"/>
              <a:gd name="connsiteX46" fmla="*/ 4930346 w 5955957"/>
              <a:gd name="connsiteY46" fmla="*/ 24714 h 1285862"/>
              <a:gd name="connsiteX47" fmla="*/ 4967417 w 5955957"/>
              <a:gd name="connsiteY47" fmla="*/ 49427 h 1285862"/>
              <a:gd name="connsiteX48" fmla="*/ 5152768 w 5955957"/>
              <a:gd name="connsiteY48" fmla="*/ 24714 h 1285862"/>
              <a:gd name="connsiteX49" fmla="*/ 5251622 w 5955957"/>
              <a:gd name="connsiteY49" fmla="*/ 0 h 1285862"/>
              <a:gd name="connsiteX50" fmla="*/ 5362833 w 5955957"/>
              <a:gd name="connsiteY50" fmla="*/ 12357 h 1285862"/>
              <a:gd name="connsiteX51" fmla="*/ 5424617 w 5955957"/>
              <a:gd name="connsiteY51" fmla="*/ 37070 h 1285862"/>
              <a:gd name="connsiteX52" fmla="*/ 5498757 w 5955957"/>
              <a:gd name="connsiteY52" fmla="*/ 74141 h 1285862"/>
              <a:gd name="connsiteX53" fmla="*/ 5696465 w 5955957"/>
              <a:gd name="connsiteY53" fmla="*/ 86497 h 1285862"/>
              <a:gd name="connsiteX54" fmla="*/ 5758249 w 5955957"/>
              <a:gd name="connsiteY54" fmla="*/ 135924 h 1285862"/>
              <a:gd name="connsiteX55" fmla="*/ 5832390 w 5955957"/>
              <a:gd name="connsiteY55" fmla="*/ 197708 h 1285862"/>
              <a:gd name="connsiteX56" fmla="*/ 5881817 w 5955957"/>
              <a:gd name="connsiteY56" fmla="*/ 271849 h 1285862"/>
              <a:gd name="connsiteX57" fmla="*/ 5906530 w 5955957"/>
              <a:gd name="connsiteY57" fmla="*/ 308919 h 1285862"/>
              <a:gd name="connsiteX58" fmla="*/ 5918887 w 5955957"/>
              <a:gd name="connsiteY58" fmla="*/ 345989 h 1285862"/>
              <a:gd name="connsiteX59" fmla="*/ 5955957 w 5955957"/>
              <a:gd name="connsiteY59" fmla="*/ 420130 h 1285862"/>
              <a:gd name="connsiteX60" fmla="*/ 5943600 w 5955957"/>
              <a:gd name="connsiteY60" fmla="*/ 556054 h 1285862"/>
              <a:gd name="connsiteX61" fmla="*/ 5894173 w 5955957"/>
              <a:gd name="connsiteY61" fmla="*/ 630195 h 1285862"/>
              <a:gd name="connsiteX62" fmla="*/ 5869460 w 5955957"/>
              <a:gd name="connsiteY62" fmla="*/ 691979 h 1285862"/>
              <a:gd name="connsiteX63" fmla="*/ 5857103 w 5955957"/>
              <a:gd name="connsiteY63" fmla="*/ 741406 h 1285862"/>
              <a:gd name="connsiteX64" fmla="*/ 5832390 w 5955957"/>
              <a:gd name="connsiteY64" fmla="*/ 815546 h 1285862"/>
              <a:gd name="connsiteX65" fmla="*/ 5820033 w 5955957"/>
              <a:gd name="connsiteY65" fmla="*/ 864973 h 1285862"/>
              <a:gd name="connsiteX66" fmla="*/ 5795319 w 5955957"/>
              <a:gd name="connsiteY66" fmla="*/ 926757 h 1285862"/>
              <a:gd name="connsiteX67" fmla="*/ 5708822 w 5955957"/>
              <a:gd name="connsiteY67" fmla="*/ 1037968 h 1285862"/>
              <a:gd name="connsiteX68" fmla="*/ 5609968 w 5955957"/>
              <a:gd name="connsiteY68" fmla="*/ 1112108 h 1285862"/>
              <a:gd name="connsiteX69" fmla="*/ 5486400 w 5955957"/>
              <a:gd name="connsiteY69" fmla="*/ 1149179 h 1285862"/>
              <a:gd name="connsiteX70" fmla="*/ 5412260 w 5955957"/>
              <a:gd name="connsiteY70" fmla="*/ 1161535 h 1285862"/>
              <a:gd name="connsiteX71" fmla="*/ 5226908 w 5955957"/>
              <a:gd name="connsiteY71" fmla="*/ 1186249 h 1285862"/>
              <a:gd name="connsiteX72" fmla="*/ 5115698 w 5955957"/>
              <a:gd name="connsiteY72" fmla="*/ 1210962 h 1285862"/>
              <a:gd name="connsiteX73" fmla="*/ 4942703 w 5955957"/>
              <a:gd name="connsiteY73" fmla="*/ 1198606 h 1285862"/>
              <a:gd name="connsiteX74" fmla="*/ 4806779 w 5955957"/>
              <a:gd name="connsiteY74" fmla="*/ 1161535 h 1285862"/>
              <a:gd name="connsiteX75" fmla="*/ 4732638 w 5955957"/>
              <a:gd name="connsiteY75" fmla="*/ 1149179 h 1285862"/>
              <a:gd name="connsiteX76" fmla="*/ 4695568 w 5955957"/>
              <a:gd name="connsiteY76" fmla="*/ 1124465 h 1285862"/>
              <a:gd name="connsiteX77" fmla="*/ 4633784 w 5955957"/>
              <a:gd name="connsiteY77" fmla="*/ 1099752 h 1285862"/>
              <a:gd name="connsiteX78" fmla="*/ 4596714 w 5955957"/>
              <a:gd name="connsiteY78" fmla="*/ 1062681 h 1285862"/>
              <a:gd name="connsiteX79" fmla="*/ 4534930 w 5955957"/>
              <a:gd name="connsiteY79" fmla="*/ 1075038 h 1285862"/>
              <a:gd name="connsiteX80" fmla="*/ 4460790 w 5955957"/>
              <a:gd name="connsiteY80" fmla="*/ 1173892 h 1285862"/>
              <a:gd name="connsiteX81" fmla="*/ 4423719 w 5955957"/>
              <a:gd name="connsiteY81" fmla="*/ 1210962 h 1285862"/>
              <a:gd name="connsiteX82" fmla="*/ 4374292 w 5955957"/>
              <a:gd name="connsiteY82" fmla="*/ 1285103 h 1285862"/>
              <a:gd name="connsiteX83" fmla="*/ 4263081 w 5955957"/>
              <a:gd name="connsiteY83" fmla="*/ 1235676 h 1285862"/>
              <a:gd name="connsiteX84" fmla="*/ 4188941 w 5955957"/>
              <a:gd name="connsiteY84" fmla="*/ 1210962 h 1285862"/>
              <a:gd name="connsiteX85" fmla="*/ 4065373 w 5955957"/>
              <a:gd name="connsiteY85" fmla="*/ 1136822 h 1285862"/>
              <a:gd name="connsiteX86" fmla="*/ 4015946 w 5955957"/>
              <a:gd name="connsiteY86" fmla="*/ 1099752 h 1285862"/>
              <a:gd name="connsiteX87" fmla="*/ 3966519 w 5955957"/>
              <a:gd name="connsiteY87" fmla="*/ 1087395 h 1285862"/>
              <a:gd name="connsiteX88" fmla="*/ 3917092 w 5955957"/>
              <a:gd name="connsiteY88" fmla="*/ 1062681 h 1285862"/>
              <a:gd name="connsiteX89" fmla="*/ 3805881 w 5955957"/>
              <a:gd name="connsiteY89" fmla="*/ 1075038 h 1285862"/>
              <a:gd name="connsiteX90" fmla="*/ 3731741 w 5955957"/>
              <a:gd name="connsiteY90" fmla="*/ 1099752 h 1285862"/>
              <a:gd name="connsiteX91" fmla="*/ 3608173 w 5955957"/>
              <a:gd name="connsiteY91" fmla="*/ 1112108 h 1285862"/>
              <a:gd name="connsiteX92" fmla="*/ 3571103 w 5955957"/>
              <a:gd name="connsiteY92" fmla="*/ 1161535 h 1285862"/>
              <a:gd name="connsiteX93" fmla="*/ 3472249 w 5955957"/>
              <a:gd name="connsiteY93" fmla="*/ 1223319 h 1285862"/>
              <a:gd name="connsiteX94" fmla="*/ 3398108 w 5955957"/>
              <a:gd name="connsiteY94" fmla="*/ 1248033 h 1285862"/>
              <a:gd name="connsiteX95" fmla="*/ 3286898 w 5955957"/>
              <a:gd name="connsiteY95" fmla="*/ 1248033 h 1285862"/>
              <a:gd name="connsiteX96" fmla="*/ 3101546 w 5955957"/>
              <a:gd name="connsiteY96" fmla="*/ 1210962 h 1285862"/>
              <a:gd name="connsiteX97" fmla="*/ 3027406 w 5955957"/>
              <a:gd name="connsiteY97" fmla="*/ 1161535 h 1285862"/>
              <a:gd name="connsiteX98" fmla="*/ 2916195 w 5955957"/>
              <a:gd name="connsiteY98" fmla="*/ 1112108 h 1285862"/>
              <a:gd name="connsiteX99" fmla="*/ 2409568 w 5955957"/>
              <a:gd name="connsiteY99" fmla="*/ 1087395 h 1285862"/>
              <a:gd name="connsiteX100" fmla="*/ 2273644 w 5955957"/>
              <a:gd name="connsiteY100" fmla="*/ 1037968 h 1285862"/>
              <a:gd name="connsiteX101" fmla="*/ 2236573 w 5955957"/>
              <a:gd name="connsiteY101" fmla="*/ 1025611 h 1285862"/>
              <a:gd name="connsiteX102" fmla="*/ 2174790 w 5955957"/>
              <a:gd name="connsiteY102" fmla="*/ 988541 h 1285862"/>
              <a:gd name="connsiteX103" fmla="*/ 2075935 w 5955957"/>
              <a:gd name="connsiteY103" fmla="*/ 963827 h 1285862"/>
              <a:gd name="connsiteX104" fmla="*/ 1977081 w 5955957"/>
              <a:gd name="connsiteY104" fmla="*/ 939114 h 1285862"/>
              <a:gd name="connsiteX105" fmla="*/ 1865871 w 5955957"/>
              <a:gd name="connsiteY105" fmla="*/ 902043 h 1285862"/>
              <a:gd name="connsiteX106" fmla="*/ 1828800 w 5955957"/>
              <a:gd name="connsiteY106" fmla="*/ 889687 h 1285862"/>
              <a:gd name="connsiteX107" fmla="*/ 1754660 w 5955957"/>
              <a:gd name="connsiteY107" fmla="*/ 877330 h 1285862"/>
              <a:gd name="connsiteX108" fmla="*/ 1458098 w 5955957"/>
              <a:gd name="connsiteY108" fmla="*/ 852616 h 1285862"/>
              <a:gd name="connsiteX109" fmla="*/ 1260390 w 5955957"/>
              <a:gd name="connsiteY109" fmla="*/ 827903 h 1285862"/>
              <a:gd name="connsiteX110" fmla="*/ 1173892 w 5955957"/>
              <a:gd name="connsiteY110" fmla="*/ 815546 h 1285862"/>
              <a:gd name="connsiteX111" fmla="*/ 1112108 w 5955957"/>
              <a:gd name="connsiteY111" fmla="*/ 803189 h 1285862"/>
              <a:gd name="connsiteX112" fmla="*/ 815546 w 5955957"/>
              <a:gd name="connsiteY112" fmla="*/ 790833 h 128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5955957" h="1285862">
                <a:moveTo>
                  <a:pt x="0" y="753762"/>
                </a:moveTo>
                <a:cubicBezTo>
                  <a:pt x="333358" y="820435"/>
                  <a:pt x="-74122" y="742814"/>
                  <a:pt x="864973" y="778476"/>
                </a:cubicBezTo>
                <a:cubicBezTo>
                  <a:pt x="923181" y="780686"/>
                  <a:pt x="979798" y="800127"/>
                  <a:pt x="1037968" y="803189"/>
                </a:cubicBezTo>
                <a:lnTo>
                  <a:pt x="1272746" y="815546"/>
                </a:lnTo>
                <a:cubicBezTo>
                  <a:pt x="1392195" y="811427"/>
                  <a:pt x="1512649" y="819195"/>
                  <a:pt x="1631092" y="803189"/>
                </a:cubicBezTo>
                <a:cubicBezTo>
                  <a:pt x="1707824" y="792820"/>
                  <a:pt x="1713565" y="755775"/>
                  <a:pt x="1767017" y="729049"/>
                </a:cubicBezTo>
                <a:cubicBezTo>
                  <a:pt x="1778667" y="723224"/>
                  <a:pt x="1792115" y="721823"/>
                  <a:pt x="1804087" y="716692"/>
                </a:cubicBezTo>
                <a:cubicBezTo>
                  <a:pt x="1821018" y="709436"/>
                  <a:pt x="1836681" y="699460"/>
                  <a:pt x="1853514" y="691979"/>
                </a:cubicBezTo>
                <a:cubicBezTo>
                  <a:pt x="1873783" y="682970"/>
                  <a:pt x="1895029" y="676274"/>
                  <a:pt x="1915298" y="667265"/>
                </a:cubicBezTo>
                <a:cubicBezTo>
                  <a:pt x="1932131" y="659784"/>
                  <a:pt x="1947082" y="647845"/>
                  <a:pt x="1964725" y="642552"/>
                </a:cubicBezTo>
                <a:cubicBezTo>
                  <a:pt x="2035899" y="621200"/>
                  <a:pt x="2027924" y="640476"/>
                  <a:pt x="2088292" y="617838"/>
                </a:cubicBezTo>
                <a:cubicBezTo>
                  <a:pt x="2105540" y="611370"/>
                  <a:pt x="2120886" y="600605"/>
                  <a:pt x="2137719" y="593124"/>
                </a:cubicBezTo>
                <a:cubicBezTo>
                  <a:pt x="2157988" y="584115"/>
                  <a:pt x="2178734" y="576199"/>
                  <a:pt x="2199503" y="568411"/>
                </a:cubicBezTo>
                <a:cubicBezTo>
                  <a:pt x="2211699" y="563838"/>
                  <a:pt x="2223937" y="559213"/>
                  <a:pt x="2236573" y="556054"/>
                </a:cubicBezTo>
                <a:cubicBezTo>
                  <a:pt x="2307103" y="538421"/>
                  <a:pt x="2284375" y="550363"/>
                  <a:pt x="2347784" y="531341"/>
                </a:cubicBezTo>
                <a:cubicBezTo>
                  <a:pt x="2471149" y="494332"/>
                  <a:pt x="2371994" y="513760"/>
                  <a:pt x="2508422" y="494270"/>
                </a:cubicBezTo>
                <a:cubicBezTo>
                  <a:pt x="2599043" y="448960"/>
                  <a:pt x="2514236" y="485944"/>
                  <a:pt x="2619633" y="457200"/>
                </a:cubicBezTo>
                <a:cubicBezTo>
                  <a:pt x="2644765" y="450346"/>
                  <a:pt x="2668229" y="437596"/>
                  <a:pt x="2693773" y="432487"/>
                </a:cubicBezTo>
                <a:cubicBezTo>
                  <a:pt x="2772210" y="416799"/>
                  <a:pt x="2735182" y="425224"/>
                  <a:pt x="2804984" y="407773"/>
                </a:cubicBezTo>
                <a:cubicBezTo>
                  <a:pt x="2821460" y="411892"/>
                  <a:pt x="2838144" y="415250"/>
                  <a:pt x="2854411" y="420130"/>
                </a:cubicBezTo>
                <a:cubicBezTo>
                  <a:pt x="2879363" y="427615"/>
                  <a:pt x="2903419" y="437989"/>
                  <a:pt x="2928552" y="444843"/>
                </a:cubicBezTo>
                <a:cubicBezTo>
                  <a:pt x="3092562" y="489573"/>
                  <a:pt x="2914931" y="432065"/>
                  <a:pt x="3027406" y="469557"/>
                </a:cubicBezTo>
                <a:cubicBezTo>
                  <a:pt x="3072714" y="457200"/>
                  <a:pt x="3118505" y="446495"/>
                  <a:pt x="3163330" y="432487"/>
                </a:cubicBezTo>
                <a:cubicBezTo>
                  <a:pt x="3184501" y="425871"/>
                  <a:pt x="3208701" y="422694"/>
                  <a:pt x="3225114" y="407773"/>
                </a:cubicBezTo>
                <a:cubicBezTo>
                  <a:pt x="3255591" y="380066"/>
                  <a:pt x="3274541" y="341870"/>
                  <a:pt x="3299254" y="308919"/>
                </a:cubicBezTo>
                <a:cubicBezTo>
                  <a:pt x="3311611" y="292443"/>
                  <a:pt x="3324901" y="276628"/>
                  <a:pt x="3336325" y="259492"/>
                </a:cubicBezTo>
                <a:cubicBezTo>
                  <a:pt x="3344563" y="247135"/>
                  <a:pt x="3349442" y="231699"/>
                  <a:pt x="3361038" y="222422"/>
                </a:cubicBezTo>
                <a:cubicBezTo>
                  <a:pt x="3371209" y="214285"/>
                  <a:pt x="3385751" y="214184"/>
                  <a:pt x="3398108" y="210065"/>
                </a:cubicBezTo>
                <a:cubicBezTo>
                  <a:pt x="3418703" y="222422"/>
                  <a:pt x="3440678" y="232725"/>
                  <a:pt x="3459892" y="247135"/>
                </a:cubicBezTo>
                <a:cubicBezTo>
                  <a:pt x="3473872" y="257620"/>
                  <a:pt x="3481790" y="275536"/>
                  <a:pt x="3496963" y="284206"/>
                </a:cubicBezTo>
                <a:cubicBezTo>
                  <a:pt x="3511708" y="292632"/>
                  <a:pt x="3529914" y="292443"/>
                  <a:pt x="3546390" y="296562"/>
                </a:cubicBezTo>
                <a:cubicBezTo>
                  <a:pt x="3566984" y="284205"/>
                  <a:pt x="3587807" y="272221"/>
                  <a:pt x="3608173" y="259492"/>
                </a:cubicBezTo>
                <a:cubicBezTo>
                  <a:pt x="3620767" y="251621"/>
                  <a:pt x="3632350" y="242147"/>
                  <a:pt x="3645244" y="234779"/>
                </a:cubicBezTo>
                <a:cubicBezTo>
                  <a:pt x="3661237" y="225640"/>
                  <a:pt x="3679344" y="220283"/>
                  <a:pt x="3694671" y="210065"/>
                </a:cubicBezTo>
                <a:cubicBezTo>
                  <a:pt x="3831261" y="119004"/>
                  <a:pt x="3745811" y="151828"/>
                  <a:pt x="3830595" y="123568"/>
                </a:cubicBezTo>
                <a:cubicBezTo>
                  <a:pt x="3847071" y="135925"/>
                  <a:pt x="3862019" y="150636"/>
                  <a:pt x="3880022" y="160638"/>
                </a:cubicBezTo>
                <a:cubicBezTo>
                  <a:pt x="3980491" y="216454"/>
                  <a:pt x="4022589" y="176376"/>
                  <a:pt x="4164227" y="160638"/>
                </a:cubicBezTo>
                <a:cubicBezTo>
                  <a:pt x="4302985" y="91259"/>
                  <a:pt x="4243119" y="110023"/>
                  <a:pt x="4337222" y="86497"/>
                </a:cubicBezTo>
                <a:cubicBezTo>
                  <a:pt x="4357817" y="98854"/>
                  <a:pt x="4378639" y="110839"/>
                  <a:pt x="4399006" y="123568"/>
                </a:cubicBezTo>
                <a:cubicBezTo>
                  <a:pt x="4411599" y="131439"/>
                  <a:pt x="4423182" y="140913"/>
                  <a:pt x="4436076" y="148281"/>
                </a:cubicBezTo>
                <a:cubicBezTo>
                  <a:pt x="4452069" y="157420"/>
                  <a:pt x="4469027" y="164757"/>
                  <a:pt x="4485503" y="172995"/>
                </a:cubicBezTo>
                <a:cubicBezTo>
                  <a:pt x="4530811" y="168876"/>
                  <a:pt x="4576624" y="168544"/>
                  <a:pt x="4621427" y="160638"/>
                </a:cubicBezTo>
                <a:cubicBezTo>
                  <a:pt x="4647081" y="156111"/>
                  <a:pt x="4671381" y="145599"/>
                  <a:pt x="4695568" y="135924"/>
                </a:cubicBezTo>
                <a:cubicBezTo>
                  <a:pt x="4724892" y="124195"/>
                  <a:pt x="4756586" y="105607"/>
                  <a:pt x="4782065" y="86497"/>
                </a:cubicBezTo>
                <a:cubicBezTo>
                  <a:pt x="4803164" y="70673"/>
                  <a:pt x="4821904" y="51700"/>
                  <a:pt x="4843849" y="37070"/>
                </a:cubicBezTo>
                <a:cubicBezTo>
                  <a:pt x="4859176" y="26852"/>
                  <a:pt x="4876800" y="20595"/>
                  <a:pt x="4893276" y="12357"/>
                </a:cubicBezTo>
                <a:cubicBezTo>
                  <a:pt x="4905633" y="16476"/>
                  <a:pt x="4918696" y="18889"/>
                  <a:pt x="4930346" y="24714"/>
                </a:cubicBezTo>
                <a:cubicBezTo>
                  <a:pt x="4943629" y="31356"/>
                  <a:pt x="4952566" y="49427"/>
                  <a:pt x="4967417" y="49427"/>
                </a:cubicBezTo>
                <a:cubicBezTo>
                  <a:pt x="5029747" y="49427"/>
                  <a:pt x="5090984" y="32952"/>
                  <a:pt x="5152768" y="24714"/>
                </a:cubicBezTo>
                <a:cubicBezTo>
                  <a:pt x="5182021" y="14963"/>
                  <a:pt x="5221799" y="0"/>
                  <a:pt x="5251622" y="0"/>
                </a:cubicBezTo>
                <a:cubicBezTo>
                  <a:pt x="5288920" y="0"/>
                  <a:pt x="5325763" y="8238"/>
                  <a:pt x="5362833" y="12357"/>
                </a:cubicBezTo>
                <a:cubicBezTo>
                  <a:pt x="5383428" y="20595"/>
                  <a:pt x="5404778" y="27150"/>
                  <a:pt x="5424617" y="37070"/>
                </a:cubicBezTo>
                <a:cubicBezTo>
                  <a:pt x="5459051" y="54287"/>
                  <a:pt x="5459415" y="70000"/>
                  <a:pt x="5498757" y="74141"/>
                </a:cubicBezTo>
                <a:cubicBezTo>
                  <a:pt x="5564425" y="81053"/>
                  <a:pt x="5630562" y="82378"/>
                  <a:pt x="5696465" y="86497"/>
                </a:cubicBezTo>
                <a:cubicBezTo>
                  <a:pt x="5717060" y="102973"/>
                  <a:pt x="5737150" y="120100"/>
                  <a:pt x="5758249" y="135924"/>
                </a:cubicBezTo>
                <a:cubicBezTo>
                  <a:pt x="5796322" y="164479"/>
                  <a:pt x="5800746" y="157023"/>
                  <a:pt x="5832390" y="197708"/>
                </a:cubicBezTo>
                <a:cubicBezTo>
                  <a:pt x="5850625" y="221153"/>
                  <a:pt x="5865341" y="247135"/>
                  <a:pt x="5881817" y="271849"/>
                </a:cubicBezTo>
                <a:cubicBezTo>
                  <a:pt x="5890055" y="284206"/>
                  <a:pt x="5901834" y="294830"/>
                  <a:pt x="5906530" y="308919"/>
                </a:cubicBezTo>
                <a:cubicBezTo>
                  <a:pt x="5910649" y="321276"/>
                  <a:pt x="5913062" y="334339"/>
                  <a:pt x="5918887" y="345989"/>
                </a:cubicBezTo>
                <a:cubicBezTo>
                  <a:pt x="5966794" y="441805"/>
                  <a:pt x="5924897" y="326954"/>
                  <a:pt x="5955957" y="420130"/>
                </a:cubicBezTo>
                <a:cubicBezTo>
                  <a:pt x="5951838" y="465438"/>
                  <a:pt x="5956437" y="512408"/>
                  <a:pt x="5943600" y="556054"/>
                </a:cubicBezTo>
                <a:cubicBezTo>
                  <a:pt x="5935219" y="584549"/>
                  <a:pt x="5905204" y="602617"/>
                  <a:pt x="5894173" y="630195"/>
                </a:cubicBezTo>
                <a:cubicBezTo>
                  <a:pt x="5885935" y="650790"/>
                  <a:pt x="5876474" y="670936"/>
                  <a:pt x="5869460" y="691979"/>
                </a:cubicBezTo>
                <a:cubicBezTo>
                  <a:pt x="5864090" y="708090"/>
                  <a:pt x="5861983" y="725139"/>
                  <a:pt x="5857103" y="741406"/>
                </a:cubicBezTo>
                <a:cubicBezTo>
                  <a:pt x="5849618" y="766357"/>
                  <a:pt x="5838708" y="790274"/>
                  <a:pt x="5832390" y="815546"/>
                </a:cubicBezTo>
                <a:cubicBezTo>
                  <a:pt x="5828271" y="832022"/>
                  <a:pt x="5825404" y="848862"/>
                  <a:pt x="5820033" y="864973"/>
                </a:cubicBezTo>
                <a:cubicBezTo>
                  <a:pt x="5813019" y="886016"/>
                  <a:pt x="5805941" y="907284"/>
                  <a:pt x="5795319" y="926757"/>
                </a:cubicBezTo>
                <a:cubicBezTo>
                  <a:pt x="5773292" y="967140"/>
                  <a:pt x="5745070" y="1008310"/>
                  <a:pt x="5708822" y="1037968"/>
                </a:cubicBezTo>
                <a:cubicBezTo>
                  <a:pt x="5676943" y="1064051"/>
                  <a:pt x="5649043" y="1099083"/>
                  <a:pt x="5609968" y="1112108"/>
                </a:cubicBezTo>
                <a:cubicBezTo>
                  <a:pt x="5562690" y="1127868"/>
                  <a:pt x="5533084" y="1139842"/>
                  <a:pt x="5486400" y="1149179"/>
                </a:cubicBezTo>
                <a:cubicBezTo>
                  <a:pt x="5461832" y="1154092"/>
                  <a:pt x="5437023" y="1157725"/>
                  <a:pt x="5412260" y="1161535"/>
                </a:cubicBezTo>
                <a:cubicBezTo>
                  <a:pt x="5338346" y="1172906"/>
                  <a:pt x="5302834" y="1176758"/>
                  <a:pt x="5226908" y="1186249"/>
                </a:cubicBezTo>
                <a:cubicBezTo>
                  <a:pt x="5207842" y="1191016"/>
                  <a:pt x="5131390" y="1210962"/>
                  <a:pt x="5115698" y="1210962"/>
                </a:cubicBezTo>
                <a:cubicBezTo>
                  <a:pt x="5057886" y="1210962"/>
                  <a:pt x="5000368" y="1202725"/>
                  <a:pt x="4942703" y="1198606"/>
                </a:cubicBezTo>
                <a:cubicBezTo>
                  <a:pt x="4894789" y="1182634"/>
                  <a:pt x="4862520" y="1170825"/>
                  <a:pt x="4806779" y="1161535"/>
                </a:cubicBezTo>
                <a:lnTo>
                  <a:pt x="4732638" y="1149179"/>
                </a:lnTo>
                <a:cubicBezTo>
                  <a:pt x="4720281" y="1140941"/>
                  <a:pt x="4708851" y="1131107"/>
                  <a:pt x="4695568" y="1124465"/>
                </a:cubicBezTo>
                <a:cubicBezTo>
                  <a:pt x="4675729" y="1114545"/>
                  <a:pt x="4652593" y="1111508"/>
                  <a:pt x="4633784" y="1099752"/>
                </a:cubicBezTo>
                <a:cubicBezTo>
                  <a:pt x="4618965" y="1090490"/>
                  <a:pt x="4609071" y="1075038"/>
                  <a:pt x="4596714" y="1062681"/>
                </a:cubicBezTo>
                <a:cubicBezTo>
                  <a:pt x="4576119" y="1066800"/>
                  <a:pt x="4552405" y="1063388"/>
                  <a:pt x="4534930" y="1075038"/>
                </a:cubicBezTo>
                <a:cubicBezTo>
                  <a:pt x="4501128" y="1097572"/>
                  <a:pt x="4486110" y="1143508"/>
                  <a:pt x="4460790" y="1173892"/>
                </a:cubicBezTo>
                <a:cubicBezTo>
                  <a:pt x="4449603" y="1187317"/>
                  <a:pt x="4436076" y="1198605"/>
                  <a:pt x="4423719" y="1210962"/>
                </a:cubicBezTo>
                <a:cubicBezTo>
                  <a:pt x="4416450" y="1232770"/>
                  <a:pt x="4406335" y="1281543"/>
                  <a:pt x="4374292" y="1285103"/>
                </a:cubicBezTo>
                <a:cubicBezTo>
                  <a:pt x="4315433" y="1291642"/>
                  <a:pt x="4305084" y="1254344"/>
                  <a:pt x="4263081" y="1235676"/>
                </a:cubicBezTo>
                <a:cubicBezTo>
                  <a:pt x="4239276" y="1225096"/>
                  <a:pt x="4213654" y="1219200"/>
                  <a:pt x="4188941" y="1210962"/>
                </a:cubicBezTo>
                <a:cubicBezTo>
                  <a:pt x="4071416" y="1122819"/>
                  <a:pt x="4219642" y="1229382"/>
                  <a:pt x="4065373" y="1136822"/>
                </a:cubicBezTo>
                <a:cubicBezTo>
                  <a:pt x="4047713" y="1126226"/>
                  <a:pt x="4034366" y="1108962"/>
                  <a:pt x="4015946" y="1099752"/>
                </a:cubicBezTo>
                <a:cubicBezTo>
                  <a:pt x="4000756" y="1092157"/>
                  <a:pt x="3982420" y="1093358"/>
                  <a:pt x="3966519" y="1087395"/>
                </a:cubicBezTo>
                <a:cubicBezTo>
                  <a:pt x="3949271" y="1080927"/>
                  <a:pt x="3933568" y="1070919"/>
                  <a:pt x="3917092" y="1062681"/>
                </a:cubicBezTo>
                <a:cubicBezTo>
                  <a:pt x="3880022" y="1066800"/>
                  <a:pt x="3842455" y="1067723"/>
                  <a:pt x="3805881" y="1075038"/>
                </a:cubicBezTo>
                <a:cubicBezTo>
                  <a:pt x="3780337" y="1080147"/>
                  <a:pt x="3757662" y="1097160"/>
                  <a:pt x="3731741" y="1099752"/>
                </a:cubicBezTo>
                <a:lnTo>
                  <a:pt x="3608173" y="1112108"/>
                </a:lnTo>
                <a:cubicBezTo>
                  <a:pt x="3595816" y="1128584"/>
                  <a:pt x="3585665" y="1146972"/>
                  <a:pt x="3571103" y="1161535"/>
                </a:cubicBezTo>
                <a:cubicBezTo>
                  <a:pt x="3546315" y="1186323"/>
                  <a:pt x="3504879" y="1210267"/>
                  <a:pt x="3472249" y="1223319"/>
                </a:cubicBezTo>
                <a:cubicBezTo>
                  <a:pt x="3448062" y="1232994"/>
                  <a:pt x="3398108" y="1248033"/>
                  <a:pt x="3398108" y="1248033"/>
                </a:cubicBezTo>
                <a:cubicBezTo>
                  <a:pt x="3201456" y="1198869"/>
                  <a:pt x="3522207" y="1271564"/>
                  <a:pt x="3286898" y="1248033"/>
                </a:cubicBezTo>
                <a:cubicBezTo>
                  <a:pt x="3224203" y="1241763"/>
                  <a:pt x="3163330" y="1223319"/>
                  <a:pt x="3101546" y="1210962"/>
                </a:cubicBezTo>
                <a:cubicBezTo>
                  <a:pt x="3076833" y="1194486"/>
                  <a:pt x="3053972" y="1174818"/>
                  <a:pt x="3027406" y="1161535"/>
                </a:cubicBezTo>
                <a:cubicBezTo>
                  <a:pt x="2850954" y="1073310"/>
                  <a:pt x="3025234" y="1184803"/>
                  <a:pt x="2916195" y="1112108"/>
                </a:cubicBezTo>
                <a:cubicBezTo>
                  <a:pt x="2672864" y="1130826"/>
                  <a:pt x="2737779" y="1135661"/>
                  <a:pt x="2409568" y="1087395"/>
                </a:cubicBezTo>
                <a:cubicBezTo>
                  <a:pt x="2381098" y="1083208"/>
                  <a:pt x="2302811" y="1048906"/>
                  <a:pt x="2273644" y="1037968"/>
                </a:cubicBezTo>
                <a:cubicBezTo>
                  <a:pt x="2261448" y="1033394"/>
                  <a:pt x="2248223" y="1031436"/>
                  <a:pt x="2236573" y="1025611"/>
                </a:cubicBezTo>
                <a:cubicBezTo>
                  <a:pt x="2215092" y="1014870"/>
                  <a:pt x="2197206" y="997163"/>
                  <a:pt x="2174790" y="988541"/>
                </a:cubicBezTo>
                <a:cubicBezTo>
                  <a:pt x="2143088" y="976348"/>
                  <a:pt x="2108158" y="974568"/>
                  <a:pt x="2075935" y="963827"/>
                </a:cubicBezTo>
                <a:cubicBezTo>
                  <a:pt x="1963456" y="926333"/>
                  <a:pt x="2141104" y="983847"/>
                  <a:pt x="1977081" y="939114"/>
                </a:cubicBezTo>
                <a:cubicBezTo>
                  <a:pt x="1977070" y="939111"/>
                  <a:pt x="1884412" y="908223"/>
                  <a:pt x="1865871" y="902043"/>
                </a:cubicBezTo>
                <a:cubicBezTo>
                  <a:pt x="1853514" y="897924"/>
                  <a:pt x="1841648" y="891828"/>
                  <a:pt x="1828800" y="889687"/>
                </a:cubicBezTo>
                <a:cubicBezTo>
                  <a:pt x="1804087" y="885568"/>
                  <a:pt x="1779521" y="880438"/>
                  <a:pt x="1754660" y="877330"/>
                </a:cubicBezTo>
                <a:cubicBezTo>
                  <a:pt x="1658079" y="865257"/>
                  <a:pt x="1554353" y="859492"/>
                  <a:pt x="1458098" y="852616"/>
                </a:cubicBezTo>
                <a:cubicBezTo>
                  <a:pt x="1310760" y="828061"/>
                  <a:pt x="1462360" y="851665"/>
                  <a:pt x="1260390" y="827903"/>
                </a:cubicBezTo>
                <a:cubicBezTo>
                  <a:pt x="1231464" y="824500"/>
                  <a:pt x="1202621" y="820334"/>
                  <a:pt x="1173892" y="815546"/>
                </a:cubicBezTo>
                <a:cubicBezTo>
                  <a:pt x="1153175" y="812093"/>
                  <a:pt x="1132948" y="805794"/>
                  <a:pt x="1112108" y="803189"/>
                </a:cubicBezTo>
                <a:cubicBezTo>
                  <a:pt x="974477" y="785985"/>
                  <a:pt x="960925" y="790833"/>
                  <a:pt x="815546" y="790833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78116" y="4440920"/>
            <a:ext cx="37382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b="1" smtClean="0"/>
              <a:t>a</a:t>
            </a:r>
            <a:endParaRPr lang="en-US" sz="3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028928" y="1870386"/>
            <a:ext cx="40266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 = Recursively apply rules to the left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to regular expression </a:t>
            </a:r>
            <a:r>
              <a:rPr lang="en-US" sz="2000" b="1" dirty="0" smtClean="0"/>
              <a:t>r</a:t>
            </a:r>
            <a:r>
              <a:rPr lang="en-US" sz="2000" i="1" dirty="0" smtClean="0"/>
              <a:t>, </a:t>
            </a:r>
            <a:r>
              <a:rPr lang="en-US" sz="2000" dirty="0" smtClean="0"/>
              <a:t>connecting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heads and tails as you go</a:t>
            </a:r>
            <a:endParaRPr lang="en-US" sz="2000" dirty="0" smtClean="0"/>
          </a:p>
        </p:txBody>
      </p:sp>
      <p:sp>
        <p:nvSpPr>
          <p:cNvPr id="15" name="Oval 14"/>
          <p:cNvSpPr/>
          <p:nvPr/>
        </p:nvSpPr>
        <p:spPr>
          <a:xfrm>
            <a:off x="7501057" y="4383848"/>
            <a:ext cx="458154" cy="4327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16" name="Freeform 15"/>
          <p:cNvSpPr/>
          <p:nvPr/>
        </p:nvSpPr>
        <p:spPr>
          <a:xfrm>
            <a:off x="5079167" y="4310262"/>
            <a:ext cx="1474034" cy="765332"/>
          </a:xfrm>
          <a:custGeom>
            <a:avLst/>
            <a:gdLst>
              <a:gd name="connsiteX0" fmla="*/ 0 w 5955957"/>
              <a:gd name="connsiteY0" fmla="*/ 753762 h 1285862"/>
              <a:gd name="connsiteX1" fmla="*/ 864973 w 5955957"/>
              <a:gd name="connsiteY1" fmla="*/ 778476 h 1285862"/>
              <a:gd name="connsiteX2" fmla="*/ 1037968 w 5955957"/>
              <a:gd name="connsiteY2" fmla="*/ 803189 h 1285862"/>
              <a:gd name="connsiteX3" fmla="*/ 1272746 w 5955957"/>
              <a:gd name="connsiteY3" fmla="*/ 815546 h 1285862"/>
              <a:gd name="connsiteX4" fmla="*/ 1631092 w 5955957"/>
              <a:gd name="connsiteY4" fmla="*/ 803189 h 1285862"/>
              <a:gd name="connsiteX5" fmla="*/ 1767017 w 5955957"/>
              <a:gd name="connsiteY5" fmla="*/ 729049 h 1285862"/>
              <a:gd name="connsiteX6" fmla="*/ 1804087 w 5955957"/>
              <a:gd name="connsiteY6" fmla="*/ 716692 h 1285862"/>
              <a:gd name="connsiteX7" fmla="*/ 1853514 w 5955957"/>
              <a:gd name="connsiteY7" fmla="*/ 691979 h 1285862"/>
              <a:gd name="connsiteX8" fmla="*/ 1915298 w 5955957"/>
              <a:gd name="connsiteY8" fmla="*/ 667265 h 1285862"/>
              <a:gd name="connsiteX9" fmla="*/ 1964725 w 5955957"/>
              <a:gd name="connsiteY9" fmla="*/ 642552 h 1285862"/>
              <a:gd name="connsiteX10" fmla="*/ 2088292 w 5955957"/>
              <a:gd name="connsiteY10" fmla="*/ 617838 h 1285862"/>
              <a:gd name="connsiteX11" fmla="*/ 2137719 w 5955957"/>
              <a:gd name="connsiteY11" fmla="*/ 593124 h 1285862"/>
              <a:gd name="connsiteX12" fmla="*/ 2199503 w 5955957"/>
              <a:gd name="connsiteY12" fmla="*/ 568411 h 1285862"/>
              <a:gd name="connsiteX13" fmla="*/ 2236573 w 5955957"/>
              <a:gd name="connsiteY13" fmla="*/ 556054 h 1285862"/>
              <a:gd name="connsiteX14" fmla="*/ 2347784 w 5955957"/>
              <a:gd name="connsiteY14" fmla="*/ 531341 h 1285862"/>
              <a:gd name="connsiteX15" fmla="*/ 2508422 w 5955957"/>
              <a:gd name="connsiteY15" fmla="*/ 494270 h 1285862"/>
              <a:gd name="connsiteX16" fmla="*/ 2619633 w 5955957"/>
              <a:gd name="connsiteY16" fmla="*/ 457200 h 1285862"/>
              <a:gd name="connsiteX17" fmla="*/ 2693773 w 5955957"/>
              <a:gd name="connsiteY17" fmla="*/ 432487 h 1285862"/>
              <a:gd name="connsiteX18" fmla="*/ 2804984 w 5955957"/>
              <a:gd name="connsiteY18" fmla="*/ 407773 h 1285862"/>
              <a:gd name="connsiteX19" fmla="*/ 2854411 w 5955957"/>
              <a:gd name="connsiteY19" fmla="*/ 420130 h 1285862"/>
              <a:gd name="connsiteX20" fmla="*/ 2928552 w 5955957"/>
              <a:gd name="connsiteY20" fmla="*/ 444843 h 1285862"/>
              <a:gd name="connsiteX21" fmla="*/ 3027406 w 5955957"/>
              <a:gd name="connsiteY21" fmla="*/ 469557 h 1285862"/>
              <a:gd name="connsiteX22" fmla="*/ 3163330 w 5955957"/>
              <a:gd name="connsiteY22" fmla="*/ 432487 h 1285862"/>
              <a:gd name="connsiteX23" fmla="*/ 3225114 w 5955957"/>
              <a:gd name="connsiteY23" fmla="*/ 407773 h 1285862"/>
              <a:gd name="connsiteX24" fmla="*/ 3299254 w 5955957"/>
              <a:gd name="connsiteY24" fmla="*/ 308919 h 1285862"/>
              <a:gd name="connsiteX25" fmla="*/ 3336325 w 5955957"/>
              <a:gd name="connsiteY25" fmla="*/ 259492 h 1285862"/>
              <a:gd name="connsiteX26" fmla="*/ 3361038 w 5955957"/>
              <a:gd name="connsiteY26" fmla="*/ 222422 h 1285862"/>
              <a:gd name="connsiteX27" fmla="*/ 3398108 w 5955957"/>
              <a:gd name="connsiteY27" fmla="*/ 210065 h 1285862"/>
              <a:gd name="connsiteX28" fmla="*/ 3459892 w 5955957"/>
              <a:gd name="connsiteY28" fmla="*/ 247135 h 1285862"/>
              <a:gd name="connsiteX29" fmla="*/ 3496963 w 5955957"/>
              <a:gd name="connsiteY29" fmla="*/ 284206 h 1285862"/>
              <a:gd name="connsiteX30" fmla="*/ 3546390 w 5955957"/>
              <a:gd name="connsiteY30" fmla="*/ 296562 h 1285862"/>
              <a:gd name="connsiteX31" fmla="*/ 3608173 w 5955957"/>
              <a:gd name="connsiteY31" fmla="*/ 259492 h 1285862"/>
              <a:gd name="connsiteX32" fmla="*/ 3645244 w 5955957"/>
              <a:gd name="connsiteY32" fmla="*/ 234779 h 1285862"/>
              <a:gd name="connsiteX33" fmla="*/ 3694671 w 5955957"/>
              <a:gd name="connsiteY33" fmla="*/ 210065 h 1285862"/>
              <a:gd name="connsiteX34" fmla="*/ 3830595 w 5955957"/>
              <a:gd name="connsiteY34" fmla="*/ 123568 h 1285862"/>
              <a:gd name="connsiteX35" fmla="*/ 3880022 w 5955957"/>
              <a:gd name="connsiteY35" fmla="*/ 160638 h 1285862"/>
              <a:gd name="connsiteX36" fmla="*/ 4164227 w 5955957"/>
              <a:gd name="connsiteY36" fmla="*/ 160638 h 1285862"/>
              <a:gd name="connsiteX37" fmla="*/ 4337222 w 5955957"/>
              <a:gd name="connsiteY37" fmla="*/ 86497 h 1285862"/>
              <a:gd name="connsiteX38" fmla="*/ 4399006 w 5955957"/>
              <a:gd name="connsiteY38" fmla="*/ 123568 h 1285862"/>
              <a:gd name="connsiteX39" fmla="*/ 4436076 w 5955957"/>
              <a:gd name="connsiteY39" fmla="*/ 148281 h 1285862"/>
              <a:gd name="connsiteX40" fmla="*/ 4485503 w 5955957"/>
              <a:gd name="connsiteY40" fmla="*/ 172995 h 1285862"/>
              <a:gd name="connsiteX41" fmla="*/ 4621427 w 5955957"/>
              <a:gd name="connsiteY41" fmla="*/ 160638 h 1285862"/>
              <a:gd name="connsiteX42" fmla="*/ 4695568 w 5955957"/>
              <a:gd name="connsiteY42" fmla="*/ 135924 h 1285862"/>
              <a:gd name="connsiteX43" fmla="*/ 4782065 w 5955957"/>
              <a:gd name="connsiteY43" fmla="*/ 86497 h 1285862"/>
              <a:gd name="connsiteX44" fmla="*/ 4843849 w 5955957"/>
              <a:gd name="connsiteY44" fmla="*/ 37070 h 1285862"/>
              <a:gd name="connsiteX45" fmla="*/ 4893276 w 5955957"/>
              <a:gd name="connsiteY45" fmla="*/ 12357 h 1285862"/>
              <a:gd name="connsiteX46" fmla="*/ 4930346 w 5955957"/>
              <a:gd name="connsiteY46" fmla="*/ 24714 h 1285862"/>
              <a:gd name="connsiteX47" fmla="*/ 4967417 w 5955957"/>
              <a:gd name="connsiteY47" fmla="*/ 49427 h 1285862"/>
              <a:gd name="connsiteX48" fmla="*/ 5152768 w 5955957"/>
              <a:gd name="connsiteY48" fmla="*/ 24714 h 1285862"/>
              <a:gd name="connsiteX49" fmla="*/ 5251622 w 5955957"/>
              <a:gd name="connsiteY49" fmla="*/ 0 h 1285862"/>
              <a:gd name="connsiteX50" fmla="*/ 5362833 w 5955957"/>
              <a:gd name="connsiteY50" fmla="*/ 12357 h 1285862"/>
              <a:gd name="connsiteX51" fmla="*/ 5424617 w 5955957"/>
              <a:gd name="connsiteY51" fmla="*/ 37070 h 1285862"/>
              <a:gd name="connsiteX52" fmla="*/ 5498757 w 5955957"/>
              <a:gd name="connsiteY52" fmla="*/ 74141 h 1285862"/>
              <a:gd name="connsiteX53" fmla="*/ 5696465 w 5955957"/>
              <a:gd name="connsiteY53" fmla="*/ 86497 h 1285862"/>
              <a:gd name="connsiteX54" fmla="*/ 5758249 w 5955957"/>
              <a:gd name="connsiteY54" fmla="*/ 135924 h 1285862"/>
              <a:gd name="connsiteX55" fmla="*/ 5832390 w 5955957"/>
              <a:gd name="connsiteY55" fmla="*/ 197708 h 1285862"/>
              <a:gd name="connsiteX56" fmla="*/ 5881817 w 5955957"/>
              <a:gd name="connsiteY56" fmla="*/ 271849 h 1285862"/>
              <a:gd name="connsiteX57" fmla="*/ 5906530 w 5955957"/>
              <a:gd name="connsiteY57" fmla="*/ 308919 h 1285862"/>
              <a:gd name="connsiteX58" fmla="*/ 5918887 w 5955957"/>
              <a:gd name="connsiteY58" fmla="*/ 345989 h 1285862"/>
              <a:gd name="connsiteX59" fmla="*/ 5955957 w 5955957"/>
              <a:gd name="connsiteY59" fmla="*/ 420130 h 1285862"/>
              <a:gd name="connsiteX60" fmla="*/ 5943600 w 5955957"/>
              <a:gd name="connsiteY60" fmla="*/ 556054 h 1285862"/>
              <a:gd name="connsiteX61" fmla="*/ 5894173 w 5955957"/>
              <a:gd name="connsiteY61" fmla="*/ 630195 h 1285862"/>
              <a:gd name="connsiteX62" fmla="*/ 5869460 w 5955957"/>
              <a:gd name="connsiteY62" fmla="*/ 691979 h 1285862"/>
              <a:gd name="connsiteX63" fmla="*/ 5857103 w 5955957"/>
              <a:gd name="connsiteY63" fmla="*/ 741406 h 1285862"/>
              <a:gd name="connsiteX64" fmla="*/ 5832390 w 5955957"/>
              <a:gd name="connsiteY64" fmla="*/ 815546 h 1285862"/>
              <a:gd name="connsiteX65" fmla="*/ 5820033 w 5955957"/>
              <a:gd name="connsiteY65" fmla="*/ 864973 h 1285862"/>
              <a:gd name="connsiteX66" fmla="*/ 5795319 w 5955957"/>
              <a:gd name="connsiteY66" fmla="*/ 926757 h 1285862"/>
              <a:gd name="connsiteX67" fmla="*/ 5708822 w 5955957"/>
              <a:gd name="connsiteY67" fmla="*/ 1037968 h 1285862"/>
              <a:gd name="connsiteX68" fmla="*/ 5609968 w 5955957"/>
              <a:gd name="connsiteY68" fmla="*/ 1112108 h 1285862"/>
              <a:gd name="connsiteX69" fmla="*/ 5486400 w 5955957"/>
              <a:gd name="connsiteY69" fmla="*/ 1149179 h 1285862"/>
              <a:gd name="connsiteX70" fmla="*/ 5412260 w 5955957"/>
              <a:gd name="connsiteY70" fmla="*/ 1161535 h 1285862"/>
              <a:gd name="connsiteX71" fmla="*/ 5226908 w 5955957"/>
              <a:gd name="connsiteY71" fmla="*/ 1186249 h 1285862"/>
              <a:gd name="connsiteX72" fmla="*/ 5115698 w 5955957"/>
              <a:gd name="connsiteY72" fmla="*/ 1210962 h 1285862"/>
              <a:gd name="connsiteX73" fmla="*/ 4942703 w 5955957"/>
              <a:gd name="connsiteY73" fmla="*/ 1198606 h 1285862"/>
              <a:gd name="connsiteX74" fmla="*/ 4806779 w 5955957"/>
              <a:gd name="connsiteY74" fmla="*/ 1161535 h 1285862"/>
              <a:gd name="connsiteX75" fmla="*/ 4732638 w 5955957"/>
              <a:gd name="connsiteY75" fmla="*/ 1149179 h 1285862"/>
              <a:gd name="connsiteX76" fmla="*/ 4695568 w 5955957"/>
              <a:gd name="connsiteY76" fmla="*/ 1124465 h 1285862"/>
              <a:gd name="connsiteX77" fmla="*/ 4633784 w 5955957"/>
              <a:gd name="connsiteY77" fmla="*/ 1099752 h 1285862"/>
              <a:gd name="connsiteX78" fmla="*/ 4596714 w 5955957"/>
              <a:gd name="connsiteY78" fmla="*/ 1062681 h 1285862"/>
              <a:gd name="connsiteX79" fmla="*/ 4534930 w 5955957"/>
              <a:gd name="connsiteY79" fmla="*/ 1075038 h 1285862"/>
              <a:gd name="connsiteX80" fmla="*/ 4460790 w 5955957"/>
              <a:gd name="connsiteY80" fmla="*/ 1173892 h 1285862"/>
              <a:gd name="connsiteX81" fmla="*/ 4423719 w 5955957"/>
              <a:gd name="connsiteY81" fmla="*/ 1210962 h 1285862"/>
              <a:gd name="connsiteX82" fmla="*/ 4374292 w 5955957"/>
              <a:gd name="connsiteY82" fmla="*/ 1285103 h 1285862"/>
              <a:gd name="connsiteX83" fmla="*/ 4263081 w 5955957"/>
              <a:gd name="connsiteY83" fmla="*/ 1235676 h 1285862"/>
              <a:gd name="connsiteX84" fmla="*/ 4188941 w 5955957"/>
              <a:gd name="connsiteY84" fmla="*/ 1210962 h 1285862"/>
              <a:gd name="connsiteX85" fmla="*/ 4065373 w 5955957"/>
              <a:gd name="connsiteY85" fmla="*/ 1136822 h 1285862"/>
              <a:gd name="connsiteX86" fmla="*/ 4015946 w 5955957"/>
              <a:gd name="connsiteY86" fmla="*/ 1099752 h 1285862"/>
              <a:gd name="connsiteX87" fmla="*/ 3966519 w 5955957"/>
              <a:gd name="connsiteY87" fmla="*/ 1087395 h 1285862"/>
              <a:gd name="connsiteX88" fmla="*/ 3917092 w 5955957"/>
              <a:gd name="connsiteY88" fmla="*/ 1062681 h 1285862"/>
              <a:gd name="connsiteX89" fmla="*/ 3805881 w 5955957"/>
              <a:gd name="connsiteY89" fmla="*/ 1075038 h 1285862"/>
              <a:gd name="connsiteX90" fmla="*/ 3731741 w 5955957"/>
              <a:gd name="connsiteY90" fmla="*/ 1099752 h 1285862"/>
              <a:gd name="connsiteX91" fmla="*/ 3608173 w 5955957"/>
              <a:gd name="connsiteY91" fmla="*/ 1112108 h 1285862"/>
              <a:gd name="connsiteX92" fmla="*/ 3571103 w 5955957"/>
              <a:gd name="connsiteY92" fmla="*/ 1161535 h 1285862"/>
              <a:gd name="connsiteX93" fmla="*/ 3472249 w 5955957"/>
              <a:gd name="connsiteY93" fmla="*/ 1223319 h 1285862"/>
              <a:gd name="connsiteX94" fmla="*/ 3398108 w 5955957"/>
              <a:gd name="connsiteY94" fmla="*/ 1248033 h 1285862"/>
              <a:gd name="connsiteX95" fmla="*/ 3286898 w 5955957"/>
              <a:gd name="connsiteY95" fmla="*/ 1248033 h 1285862"/>
              <a:gd name="connsiteX96" fmla="*/ 3101546 w 5955957"/>
              <a:gd name="connsiteY96" fmla="*/ 1210962 h 1285862"/>
              <a:gd name="connsiteX97" fmla="*/ 3027406 w 5955957"/>
              <a:gd name="connsiteY97" fmla="*/ 1161535 h 1285862"/>
              <a:gd name="connsiteX98" fmla="*/ 2916195 w 5955957"/>
              <a:gd name="connsiteY98" fmla="*/ 1112108 h 1285862"/>
              <a:gd name="connsiteX99" fmla="*/ 2409568 w 5955957"/>
              <a:gd name="connsiteY99" fmla="*/ 1087395 h 1285862"/>
              <a:gd name="connsiteX100" fmla="*/ 2273644 w 5955957"/>
              <a:gd name="connsiteY100" fmla="*/ 1037968 h 1285862"/>
              <a:gd name="connsiteX101" fmla="*/ 2236573 w 5955957"/>
              <a:gd name="connsiteY101" fmla="*/ 1025611 h 1285862"/>
              <a:gd name="connsiteX102" fmla="*/ 2174790 w 5955957"/>
              <a:gd name="connsiteY102" fmla="*/ 988541 h 1285862"/>
              <a:gd name="connsiteX103" fmla="*/ 2075935 w 5955957"/>
              <a:gd name="connsiteY103" fmla="*/ 963827 h 1285862"/>
              <a:gd name="connsiteX104" fmla="*/ 1977081 w 5955957"/>
              <a:gd name="connsiteY104" fmla="*/ 939114 h 1285862"/>
              <a:gd name="connsiteX105" fmla="*/ 1865871 w 5955957"/>
              <a:gd name="connsiteY105" fmla="*/ 902043 h 1285862"/>
              <a:gd name="connsiteX106" fmla="*/ 1828800 w 5955957"/>
              <a:gd name="connsiteY106" fmla="*/ 889687 h 1285862"/>
              <a:gd name="connsiteX107" fmla="*/ 1754660 w 5955957"/>
              <a:gd name="connsiteY107" fmla="*/ 877330 h 1285862"/>
              <a:gd name="connsiteX108" fmla="*/ 1458098 w 5955957"/>
              <a:gd name="connsiteY108" fmla="*/ 852616 h 1285862"/>
              <a:gd name="connsiteX109" fmla="*/ 1260390 w 5955957"/>
              <a:gd name="connsiteY109" fmla="*/ 827903 h 1285862"/>
              <a:gd name="connsiteX110" fmla="*/ 1173892 w 5955957"/>
              <a:gd name="connsiteY110" fmla="*/ 815546 h 1285862"/>
              <a:gd name="connsiteX111" fmla="*/ 1112108 w 5955957"/>
              <a:gd name="connsiteY111" fmla="*/ 803189 h 1285862"/>
              <a:gd name="connsiteX112" fmla="*/ 815546 w 5955957"/>
              <a:gd name="connsiteY112" fmla="*/ 790833 h 128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5955957" h="1285862">
                <a:moveTo>
                  <a:pt x="0" y="753762"/>
                </a:moveTo>
                <a:cubicBezTo>
                  <a:pt x="333358" y="820435"/>
                  <a:pt x="-74122" y="742814"/>
                  <a:pt x="864973" y="778476"/>
                </a:cubicBezTo>
                <a:cubicBezTo>
                  <a:pt x="923181" y="780686"/>
                  <a:pt x="979798" y="800127"/>
                  <a:pt x="1037968" y="803189"/>
                </a:cubicBezTo>
                <a:lnTo>
                  <a:pt x="1272746" y="815546"/>
                </a:lnTo>
                <a:cubicBezTo>
                  <a:pt x="1392195" y="811427"/>
                  <a:pt x="1512649" y="819195"/>
                  <a:pt x="1631092" y="803189"/>
                </a:cubicBezTo>
                <a:cubicBezTo>
                  <a:pt x="1707824" y="792820"/>
                  <a:pt x="1713565" y="755775"/>
                  <a:pt x="1767017" y="729049"/>
                </a:cubicBezTo>
                <a:cubicBezTo>
                  <a:pt x="1778667" y="723224"/>
                  <a:pt x="1792115" y="721823"/>
                  <a:pt x="1804087" y="716692"/>
                </a:cubicBezTo>
                <a:cubicBezTo>
                  <a:pt x="1821018" y="709436"/>
                  <a:pt x="1836681" y="699460"/>
                  <a:pt x="1853514" y="691979"/>
                </a:cubicBezTo>
                <a:cubicBezTo>
                  <a:pt x="1873783" y="682970"/>
                  <a:pt x="1895029" y="676274"/>
                  <a:pt x="1915298" y="667265"/>
                </a:cubicBezTo>
                <a:cubicBezTo>
                  <a:pt x="1932131" y="659784"/>
                  <a:pt x="1947082" y="647845"/>
                  <a:pt x="1964725" y="642552"/>
                </a:cubicBezTo>
                <a:cubicBezTo>
                  <a:pt x="2035899" y="621200"/>
                  <a:pt x="2027924" y="640476"/>
                  <a:pt x="2088292" y="617838"/>
                </a:cubicBezTo>
                <a:cubicBezTo>
                  <a:pt x="2105540" y="611370"/>
                  <a:pt x="2120886" y="600605"/>
                  <a:pt x="2137719" y="593124"/>
                </a:cubicBezTo>
                <a:cubicBezTo>
                  <a:pt x="2157988" y="584115"/>
                  <a:pt x="2178734" y="576199"/>
                  <a:pt x="2199503" y="568411"/>
                </a:cubicBezTo>
                <a:cubicBezTo>
                  <a:pt x="2211699" y="563838"/>
                  <a:pt x="2223937" y="559213"/>
                  <a:pt x="2236573" y="556054"/>
                </a:cubicBezTo>
                <a:cubicBezTo>
                  <a:pt x="2307103" y="538421"/>
                  <a:pt x="2284375" y="550363"/>
                  <a:pt x="2347784" y="531341"/>
                </a:cubicBezTo>
                <a:cubicBezTo>
                  <a:pt x="2471149" y="494332"/>
                  <a:pt x="2371994" y="513760"/>
                  <a:pt x="2508422" y="494270"/>
                </a:cubicBezTo>
                <a:cubicBezTo>
                  <a:pt x="2599043" y="448960"/>
                  <a:pt x="2514236" y="485944"/>
                  <a:pt x="2619633" y="457200"/>
                </a:cubicBezTo>
                <a:cubicBezTo>
                  <a:pt x="2644765" y="450346"/>
                  <a:pt x="2668229" y="437596"/>
                  <a:pt x="2693773" y="432487"/>
                </a:cubicBezTo>
                <a:cubicBezTo>
                  <a:pt x="2772210" y="416799"/>
                  <a:pt x="2735182" y="425224"/>
                  <a:pt x="2804984" y="407773"/>
                </a:cubicBezTo>
                <a:cubicBezTo>
                  <a:pt x="2821460" y="411892"/>
                  <a:pt x="2838144" y="415250"/>
                  <a:pt x="2854411" y="420130"/>
                </a:cubicBezTo>
                <a:cubicBezTo>
                  <a:pt x="2879363" y="427615"/>
                  <a:pt x="2903419" y="437989"/>
                  <a:pt x="2928552" y="444843"/>
                </a:cubicBezTo>
                <a:cubicBezTo>
                  <a:pt x="3092562" y="489573"/>
                  <a:pt x="2914931" y="432065"/>
                  <a:pt x="3027406" y="469557"/>
                </a:cubicBezTo>
                <a:cubicBezTo>
                  <a:pt x="3072714" y="457200"/>
                  <a:pt x="3118505" y="446495"/>
                  <a:pt x="3163330" y="432487"/>
                </a:cubicBezTo>
                <a:cubicBezTo>
                  <a:pt x="3184501" y="425871"/>
                  <a:pt x="3208701" y="422694"/>
                  <a:pt x="3225114" y="407773"/>
                </a:cubicBezTo>
                <a:cubicBezTo>
                  <a:pt x="3255591" y="380066"/>
                  <a:pt x="3274541" y="341870"/>
                  <a:pt x="3299254" y="308919"/>
                </a:cubicBezTo>
                <a:cubicBezTo>
                  <a:pt x="3311611" y="292443"/>
                  <a:pt x="3324901" y="276628"/>
                  <a:pt x="3336325" y="259492"/>
                </a:cubicBezTo>
                <a:cubicBezTo>
                  <a:pt x="3344563" y="247135"/>
                  <a:pt x="3349442" y="231699"/>
                  <a:pt x="3361038" y="222422"/>
                </a:cubicBezTo>
                <a:cubicBezTo>
                  <a:pt x="3371209" y="214285"/>
                  <a:pt x="3385751" y="214184"/>
                  <a:pt x="3398108" y="210065"/>
                </a:cubicBezTo>
                <a:cubicBezTo>
                  <a:pt x="3418703" y="222422"/>
                  <a:pt x="3440678" y="232725"/>
                  <a:pt x="3459892" y="247135"/>
                </a:cubicBezTo>
                <a:cubicBezTo>
                  <a:pt x="3473872" y="257620"/>
                  <a:pt x="3481790" y="275536"/>
                  <a:pt x="3496963" y="284206"/>
                </a:cubicBezTo>
                <a:cubicBezTo>
                  <a:pt x="3511708" y="292632"/>
                  <a:pt x="3529914" y="292443"/>
                  <a:pt x="3546390" y="296562"/>
                </a:cubicBezTo>
                <a:cubicBezTo>
                  <a:pt x="3566984" y="284205"/>
                  <a:pt x="3587807" y="272221"/>
                  <a:pt x="3608173" y="259492"/>
                </a:cubicBezTo>
                <a:cubicBezTo>
                  <a:pt x="3620767" y="251621"/>
                  <a:pt x="3632350" y="242147"/>
                  <a:pt x="3645244" y="234779"/>
                </a:cubicBezTo>
                <a:cubicBezTo>
                  <a:pt x="3661237" y="225640"/>
                  <a:pt x="3679344" y="220283"/>
                  <a:pt x="3694671" y="210065"/>
                </a:cubicBezTo>
                <a:cubicBezTo>
                  <a:pt x="3831261" y="119004"/>
                  <a:pt x="3745811" y="151828"/>
                  <a:pt x="3830595" y="123568"/>
                </a:cubicBezTo>
                <a:cubicBezTo>
                  <a:pt x="3847071" y="135925"/>
                  <a:pt x="3862019" y="150636"/>
                  <a:pt x="3880022" y="160638"/>
                </a:cubicBezTo>
                <a:cubicBezTo>
                  <a:pt x="3980491" y="216454"/>
                  <a:pt x="4022589" y="176376"/>
                  <a:pt x="4164227" y="160638"/>
                </a:cubicBezTo>
                <a:cubicBezTo>
                  <a:pt x="4302985" y="91259"/>
                  <a:pt x="4243119" y="110023"/>
                  <a:pt x="4337222" y="86497"/>
                </a:cubicBezTo>
                <a:cubicBezTo>
                  <a:pt x="4357817" y="98854"/>
                  <a:pt x="4378639" y="110839"/>
                  <a:pt x="4399006" y="123568"/>
                </a:cubicBezTo>
                <a:cubicBezTo>
                  <a:pt x="4411599" y="131439"/>
                  <a:pt x="4423182" y="140913"/>
                  <a:pt x="4436076" y="148281"/>
                </a:cubicBezTo>
                <a:cubicBezTo>
                  <a:pt x="4452069" y="157420"/>
                  <a:pt x="4469027" y="164757"/>
                  <a:pt x="4485503" y="172995"/>
                </a:cubicBezTo>
                <a:cubicBezTo>
                  <a:pt x="4530811" y="168876"/>
                  <a:pt x="4576624" y="168544"/>
                  <a:pt x="4621427" y="160638"/>
                </a:cubicBezTo>
                <a:cubicBezTo>
                  <a:pt x="4647081" y="156111"/>
                  <a:pt x="4671381" y="145599"/>
                  <a:pt x="4695568" y="135924"/>
                </a:cubicBezTo>
                <a:cubicBezTo>
                  <a:pt x="4724892" y="124195"/>
                  <a:pt x="4756586" y="105607"/>
                  <a:pt x="4782065" y="86497"/>
                </a:cubicBezTo>
                <a:cubicBezTo>
                  <a:pt x="4803164" y="70673"/>
                  <a:pt x="4821904" y="51700"/>
                  <a:pt x="4843849" y="37070"/>
                </a:cubicBezTo>
                <a:cubicBezTo>
                  <a:pt x="4859176" y="26852"/>
                  <a:pt x="4876800" y="20595"/>
                  <a:pt x="4893276" y="12357"/>
                </a:cubicBezTo>
                <a:cubicBezTo>
                  <a:pt x="4905633" y="16476"/>
                  <a:pt x="4918696" y="18889"/>
                  <a:pt x="4930346" y="24714"/>
                </a:cubicBezTo>
                <a:cubicBezTo>
                  <a:pt x="4943629" y="31356"/>
                  <a:pt x="4952566" y="49427"/>
                  <a:pt x="4967417" y="49427"/>
                </a:cubicBezTo>
                <a:cubicBezTo>
                  <a:pt x="5029747" y="49427"/>
                  <a:pt x="5090984" y="32952"/>
                  <a:pt x="5152768" y="24714"/>
                </a:cubicBezTo>
                <a:cubicBezTo>
                  <a:pt x="5182021" y="14963"/>
                  <a:pt x="5221799" y="0"/>
                  <a:pt x="5251622" y="0"/>
                </a:cubicBezTo>
                <a:cubicBezTo>
                  <a:pt x="5288920" y="0"/>
                  <a:pt x="5325763" y="8238"/>
                  <a:pt x="5362833" y="12357"/>
                </a:cubicBezTo>
                <a:cubicBezTo>
                  <a:pt x="5383428" y="20595"/>
                  <a:pt x="5404778" y="27150"/>
                  <a:pt x="5424617" y="37070"/>
                </a:cubicBezTo>
                <a:cubicBezTo>
                  <a:pt x="5459051" y="54287"/>
                  <a:pt x="5459415" y="70000"/>
                  <a:pt x="5498757" y="74141"/>
                </a:cubicBezTo>
                <a:cubicBezTo>
                  <a:pt x="5564425" y="81053"/>
                  <a:pt x="5630562" y="82378"/>
                  <a:pt x="5696465" y="86497"/>
                </a:cubicBezTo>
                <a:cubicBezTo>
                  <a:pt x="5717060" y="102973"/>
                  <a:pt x="5737150" y="120100"/>
                  <a:pt x="5758249" y="135924"/>
                </a:cubicBezTo>
                <a:cubicBezTo>
                  <a:pt x="5796322" y="164479"/>
                  <a:pt x="5800746" y="157023"/>
                  <a:pt x="5832390" y="197708"/>
                </a:cubicBezTo>
                <a:cubicBezTo>
                  <a:pt x="5850625" y="221153"/>
                  <a:pt x="5865341" y="247135"/>
                  <a:pt x="5881817" y="271849"/>
                </a:cubicBezTo>
                <a:cubicBezTo>
                  <a:pt x="5890055" y="284206"/>
                  <a:pt x="5901834" y="294830"/>
                  <a:pt x="5906530" y="308919"/>
                </a:cubicBezTo>
                <a:cubicBezTo>
                  <a:pt x="5910649" y="321276"/>
                  <a:pt x="5913062" y="334339"/>
                  <a:pt x="5918887" y="345989"/>
                </a:cubicBezTo>
                <a:cubicBezTo>
                  <a:pt x="5966794" y="441805"/>
                  <a:pt x="5924897" y="326954"/>
                  <a:pt x="5955957" y="420130"/>
                </a:cubicBezTo>
                <a:cubicBezTo>
                  <a:pt x="5951838" y="465438"/>
                  <a:pt x="5956437" y="512408"/>
                  <a:pt x="5943600" y="556054"/>
                </a:cubicBezTo>
                <a:cubicBezTo>
                  <a:pt x="5935219" y="584549"/>
                  <a:pt x="5905204" y="602617"/>
                  <a:pt x="5894173" y="630195"/>
                </a:cubicBezTo>
                <a:cubicBezTo>
                  <a:pt x="5885935" y="650790"/>
                  <a:pt x="5876474" y="670936"/>
                  <a:pt x="5869460" y="691979"/>
                </a:cubicBezTo>
                <a:cubicBezTo>
                  <a:pt x="5864090" y="708090"/>
                  <a:pt x="5861983" y="725139"/>
                  <a:pt x="5857103" y="741406"/>
                </a:cubicBezTo>
                <a:cubicBezTo>
                  <a:pt x="5849618" y="766357"/>
                  <a:pt x="5838708" y="790274"/>
                  <a:pt x="5832390" y="815546"/>
                </a:cubicBezTo>
                <a:cubicBezTo>
                  <a:pt x="5828271" y="832022"/>
                  <a:pt x="5825404" y="848862"/>
                  <a:pt x="5820033" y="864973"/>
                </a:cubicBezTo>
                <a:cubicBezTo>
                  <a:pt x="5813019" y="886016"/>
                  <a:pt x="5805941" y="907284"/>
                  <a:pt x="5795319" y="926757"/>
                </a:cubicBezTo>
                <a:cubicBezTo>
                  <a:pt x="5773292" y="967140"/>
                  <a:pt x="5745070" y="1008310"/>
                  <a:pt x="5708822" y="1037968"/>
                </a:cubicBezTo>
                <a:cubicBezTo>
                  <a:pt x="5676943" y="1064051"/>
                  <a:pt x="5649043" y="1099083"/>
                  <a:pt x="5609968" y="1112108"/>
                </a:cubicBezTo>
                <a:cubicBezTo>
                  <a:pt x="5562690" y="1127868"/>
                  <a:pt x="5533084" y="1139842"/>
                  <a:pt x="5486400" y="1149179"/>
                </a:cubicBezTo>
                <a:cubicBezTo>
                  <a:pt x="5461832" y="1154092"/>
                  <a:pt x="5437023" y="1157725"/>
                  <a:pt x="5412260" y="1161535"/>
                </a:cubicBezTo>
                <a:cubicBezTo>
                  <a:pt x="5338346" y="1172906"/>
                  <a:pt x="5302834" y="1176758"/>
                  <a:pt x="5226908" y="1186249"/>
                </a:cubicBezTo>
                <a:cubicBezTo>
                  <a:pt x="5207842" y="1191016"/>
                  <a:pt x="5131390" y="1210962"/>
                  <a:pt x="5115698" y="1210962"/>
                </a:cubicBezTo>
                <a:cubicBezTo>
                  <a:pt x="5057886" y="1210962"/>
                  <a:pt x="5000368" y="1202725"/>
                  <a:pt x="4942703" y="1198606"/>
                </a:cubicBezTo>
                <a:cubicBezTo>
                  <a:pt x="4894789" y="1182634"/>
                  <a:pt x="4862520" y="1170825"/>
                  <a:pt x="4806779" y="1161535"/>
                </a:cubicBezTo>
                <a:lnTo>
                  <a:pt x="4732638" y="1149179"/>
                </a:lnTo>
                <a:cubicBezTo>
                  <a:pt x="4720281" y="1140941"/>
                  <a:pt x="4708851" y="1131107"/>
                  <a:pt x="4695568" y="1124465"/>
                </a:cubicBezTo>
                <a:cubicBezTo>
                  <a:pt x="4675729" y="1114545"/>
                  <a:pt x="4652593" y="1111508"/>
                  <a:pt x="4633784" y="1099752"/>
                </a:cubicBezTo>
                <a:cubicBezTo>
                  <a:pt x="4618965" y="1090490"/>
                  <a:pt x="4609071" y="1075038"/>
                  <a:pt x="4596714" y="1062681"/>
                </a:cubicBezTo>
                <a:cubicBezTo>
                  <a:pt x="4576119" y="1066800"/>
                  <a:pt x="4552405" y="1063388"/>
                  <a:pt x="4534930" y="1075038"/>
                </a:cubicBezTo>
                <a:cubicBezTo>
                  <a:pt x="4501128" y="1097572"/>
                  <a:pt x="4486110" y="1143508"/>
                  <a:pt x="4460790" y="1173892"/>
                </a:cubicBezTo>
                <a:cubicBezTo>
                  <a:pt x="4449603" y="1187317"/>
                  <a:pt x="4436076" y="1198605"/>
                  <a:pt x="4423719" y="1210962"/>
                </a:cubicBezTo>
                <a:cubicBezTo>
                  <a:pt x="4416450" y="1232770"/>
                  <a:pt x="4406335" y="1281543"/>
                  <a:pt x="4374292" y="1285103"/>
                </a:cubicBezTo>
                <a:cubicBezTo>
                  <a:pt x="4315433" y="1291642"/>
                  <a:pt x="4305084" y="1254344"/>
                  <a:pt x="4263081" y="1235676"/>
                </a:cubicBezTo>
                <a:cubicBezTo>
                  <a:pt x="4239276" y="1225096"/>
                  <a:pt x="4213654" y="1219200"/>
                  <a:pt x="4188941" y="1210962"/>
                </a:cubicBezTo>
                <a:cubicBezTo>
                  <a:pt x="4071416" y="1122819"/>
                  <a:pt x="4219642" y="1229382"/>
                  <a:pt x="4065373" y="1136822"/>
                </a:cubicBezTo>
                <a:cubicBezTo>
                  <a:pt x="4047713" y="1126226"/>
                  <a:pt x="4034366" y="1108962"/>
                  <a:pt x="4015946" y="1099752"/>
                </a:cubicBezTo>
                <a:cubicBezTo>
                  <a:pt x="4000756" y="1092157"/>
                  <a:pt x="3982420" y="1093358"/>
                  <a:pt x="3966519" y="1087395"/>
                </a:cubicBezTo>
                <a:cubicBezTo>
                  <a:pt x="3949271" y="1080927"/>
                  <a:pt x="3933568" y="1070919"/>
                  <a:pt x="3917092" y="1062681"/>
                </a:cubicBezTo>
                <a:cubicBezTo>
                  <a:pt x="3880022" y="1066800"/>
                  <a:pt x="3842455" y="1067723"/>
                  <a:pt x="3805881" y="1075038"/>
                </a:cubicBezTo>
                <a:cubicBezTo>
                  <a:pt x="3780337" y="1080147"/>
                  <a:pt x="3757662" y="1097160"/>
                  <a:pt x="3731741" y="1099752"/>
                </a:cubicBezTo>
                <a:lnTo>
                  <a:pt x="3608173" y="1112108"/>
                </a:lnTo>
                <a:cubicBezTo>
                  <a:pt x="3595816" y="1128584"/>
                  <a:pt x="3585665" y="1146972"/>
                  <a:pt x="3571103" y="1161535"/>
                </a:cubicBezTo>
                <a:cubicBezTo>
                  <a:pt x="3546315" y="1186323"/>
                  <a:pt x="3504879" y="1210267"/>
                  <a:pt x="3472249" y="1223319"/>
                </a:cubicBezTo>
                <a:cubicBezTo>
                  <a:pt x="3448062" y="1232994"/>
                  <a:pt x="3398108" y="1248033"/>
                  <a:pt x="3398108" y="1248033"/>
                </a:cubicBezTo>
                <a:cubicBezTo>
                  <a:pt x="3201456" y="1198869"/>
                  <a:pt x="3522207" y="1271564"/>
                  <a:pt x="3286898" y="1248033"/>
                </a:cubicBezTo>
                <a:cubicBezTo>
                  <a:pt x="3224203" y="1241763"/>
                  <a:pt x="3163330" y="1223319"/>
                  <a:pt x="3101546" y="1210962"/>
                </a:cubicBezTo>
                <a:cubicBezTo>
                  <a:pt x="3076833" y="1194486"/>
                  <a:pt x="3053972" y="1174818"/>
                  <a:pt x="3027406" y="1161535"/>
                </a:cubicBezTo>
                <a:cubicBezTo>
                  <a:pt x="2850954" y="1073310"/>
                  <a:pt x="3025234" y="1184803"/>
                  <a:pt x="2916195" y="1112108"/>
                </a:cubicBezTo>
                <a:cubicBezTo>
                  <a:pt x="2672864" y="1130826"/>
                  <a:pt x="2737779" y="1135661"/>
                  <a:pt x="2409568" y="1087395"/>
                </a:cubicBezTo>
                <a:cubicBezTo>
                  <a:pt x="2381098" y="1083208"/>
                  <a:pt x="2302811" y="1048906"/>
                  <a:pt x="2273644" y="1037968"/>
                </a:cubicBezTo>
                <a:cubicBezTo>
                  <a:pt x="2261448" y="1033394"/>
                  <a:pt x="2248223" y="1031436"/>
                  <a:pt x="2236573" y="1025611"/>
                </a:cubicBezTo>
                <a:cubicBezTo>
                  <a:pt x="2215092" y="1014870"/>
                  <a:pt x="2197206" y="997163"/>
                  <a:pt x="2174790" y="988541"/>
                </a:cubicBezTo>
                <a:cubicBezTo>
                  <a:pt x="2143088" y="976348"/>
                  <a:pt x="2108158" y="974568"/>
                  <a:pt x="2075935" y="963827"/>
                </a:cubicBezTo>
                <a:cubicBezTo>
                  <a:pt x="1963456" y="926333"/>
                  <a:pt x="2141104" y="983847"/>
                  <a:pt x="1977081" y="939114"/>
                </a:cubicBezTo>
                <a:cubicBezTo>
                  <a:pt x="1977070" y="939111"/>
                  <a:pt x="1884412" y="908223"/>
                  <a:pt x="1865871" y="902043"/>
                </a:cubicBezTo>
                <a:cubicBezTo>
                  <a:pt x="1853514" y="897924"/>
                  <a:pt x="1841648" y="891828"/>
                  <a:pt x="1828800" y="889687"/>
                </a:cubicBezTo>
                <a:cubicBezTo>
                  <a:pt x="1804087" y="885568"/>
                  <a:pt x="1779521" y="880438"/>
                  <a:pt x="1754660" y="877330"/>
                </a:cubicBezTo>
                <a:cubicBezTo>
                  <a:pt x="1658079" y="865257"/>
                  <a:pt x="1554353" y="859492"/>
                  <a:pt x="1458098" y="852616"/>
                </a:cubicBezTo>
                <a:cubicBezTo>
                  <a:pt x="1310760" y="828061"/>
                  <a:pt x="1462360" y="851665"/>
                  <a:pt x="1260390" y="827903"/>
                </a:cubicBezTo>
                <a:cubicBezTo>
                  <a:pt x="1231464" y="824500"/>
                  <a:pt x="1202621" y="820334"/>
                  <a:pt x="1173892" y="815546"/>
                </a:cubicBezTo>
                <a:cubicBezTo>
                  <a:pt x="1153175" y="812093"/>
                  <a:pt x="1132948" y="805794"/>
                  <a:pt x="1112108" y="803189"/>
                </a:cubicBezTo>
                <a:cubicBezTo>
                  <a:pt x="974477" y="785985"/>
                  <a:pt x="960925" y="790833"/>
                  <a:pt x="815546" y="790833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556095" y="4444059"/>
            <a:ext cx="348078" cy="3287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20" name="Oval 19"/>
          <p:cNvSpPr/>
          <p:nvPr/>
        </p:nvSpPr>
        <p:spPr>
          <a:xfrm>
            <a:off x="4638483" y="4535026"/>
            <a:ext cx="458154" cy="4327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4510668" y="4138568"/>
            <a:ext cx="6880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INIT</a:t>
            </a:r>
            <a:endParaRPr lang="en-US" sz="2400" dirty="0"/>
          </a:p>
        </p:txBody>
      </p:sp>
      <p:sp>
        <p:nvSpPr>
          <p:cNvPr id="17" name="Oval 16"/>
          <p:cNvSpPr/>
          <p:nvPr/>
        </p:nvSpPr>
        <p:spPr>
          <a:xfrm>
            <a:off x="6067517" y="4476542"/>
            <a:ext cx="458154" cy="4327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19" name="Freeform 18"/>
          <p:cNvSpPr/>
          <p:nvPr/>
        </p:nvSpPr>
        <p:spPr>
          <a:xfrm>
            <a:off x="6537139" y="4229586"/>
            <a:ext cx="1474034" cy="765332"/>
          </a:xfrm>
          <a:custGeom>
            <a:avLst/>
            <a:gdLst>
              <a:gd name="connsiteX0" fmla="*/ 0 w 5955957"/>
              <a:gd name="connsiteY0" fmla="*/ 753762 h 1285862"/>
              <a:gd name="connsiteX1" fmla="*/ 864973 w 5955957"/>
              <a:gd name="connsiteY1" fmla="*/ 778476 h 1285862"/>
              <a:gd name="connsiteX2" fmla="*/ 1037968 w 5955957"/>
              <a:gd name="connsiteY2" fmla="*/ 803189 h 1285862"/>
              <a:gd name="connsiteX3" fmla="*/ 1272746 w 5955957"/>
              <a:gd name="connsiteY3" fmla="*/ 815546 h 1285862"/>
              <a:gd name="connsiteX4" fmla="*/ 1631092 w 5955957"/>
              <a:gd name="connsiteY4" fmla="*/ 803189 h 1285862"/>
              <a:gd name="connsiteX5" fmla="*/ 1767017 w 5955957"/>
              <a:gd name="connsiteY5" fmla="*/ 729049 h 1285862"/>
              <a:gd name="connsiteX6" fmla="*/ 1804087 w 5955957"/>
              <a:gd name="connsiteY6" fmla="*/ 716692 h 1285862"/>
              <a:gd name="connsiteX7" fmla="*/ 1853514 w 5955957"/>
              <a:gd name="connsiteY7" fmla="*/ 691979 h 1285862"/>
              <a:gd name="connsiteX8" fmla="*/ 1915298 w 5955957"/>
              <a:gd name="connsiteY8" fmla="*/ 667265 h 1285862"/>
              <a:gd name="connsiteX9" fmla="*/ 1964725 w 5955957"/>
              <a:gd name="connsiteY9" fmla="*/ 642552 h 1285862"/>
              <a:gd name="connsiteX10" fmla="*/ 2088292 w 5955957"/>
              <a:gd name="connsiteY10" fmla="*/ 617838 h 1285862"/>
              <a:gd name="connsiteX11" fmla="*/ 2137719 w 5955957"/>
              <a:gd name="connsiteY11" fmla="*/ 593124 h 1285862"/>
              <a:gd name="connsiteX12" fmla="*/ 2199503 w 5955957"/>
              <a:gd name="connsiteY12" fmla="*/ 568411 h 1285862"/>
              <a:gd name="connsiteX13" fmla="*/ 2236573 w 5955957"/>
              <a:gd name="connsiteY13" fmla="*/ 556054 h 1285862"/>
              <a:gd name="connsiteX14" fmla="*/ 2347784 w 5955957"/>
              <a:gd name="connsiteY14" fmla="*/ 531341 h 1285862"/>
              <a:gd name="connsiteX15" fmla="*/ 2508422 w 5955957"/>
              <a:gd name="connsiteY15" fmla="*/ 494270 h 1285862"/>
              <a:gd name="connsiteX16" fmla="*/ 2619633 w 5955957"/>
              <a:gd name="connsiteY16" fmla="*/ 457200 h 1285862"/>
              <a:gd name="connsiteX17" fmla="*/ 2693773 w 5955957"/>
              <a:gd name="connsiteY17" fmla="*/ 432487 h 1285862"/>
              <a:gd name="connsiteX18" fmla="*/ 2804984 w 5955957"/>
              <a:gd name="connsiteY18" fmla="*/ 407773 h 1285862"/>
              <a:gd name="connsiteX19" fmla="*/ 2854411 w 5955957"/>
              <a:gd name="connsiteY19" fmla="*/ 420130 h 1285862"/>
              <a:gd name="connsiteX20" fmla="*/ 2928552 w 5955957"/>
              <a:gd name="connsiteY20" fmla="*/ 444843 h 1285862"/>
              <a:gd name="connsiteX21" fmla="*/ 3027406 w 5955957"/>
              <a:gd name="connsiteY21" fmla="*/ 469557 h 1285862"/>
              <a:gd name="connsiteX22" fmla="*/ 3163330 w 5955957"/>
              <a:gd name="connsiteY22" fmla="*/ 432487 h 1285862"/>
              <a:gd name="connsiteX23" fmla="*/ 3225114 w 5955957"/>
              <a:gd name="connsiteY23" fmla="*/ 407773 h 1285862"/>
              <a:gd name="connsiteX24" fmla="*/ 3299254 w 5955957"/>
              <a:gd name="connsiteY24" fmla="*/ 308919 h 1285862"/>
              <a:gd name="connsiteX25" fmla="*/ 3336325 w 5955957"/>
              <a:gd name="connsiteY25" fmla="*/ 259492 h 1285862"/>
              <a:gd name="connsiteX26" fmla="*/ 3361038 w 5955957"/>
              <a:gd name="connsiteY26" fmla="*/ 222422 h 1285862"/>
              <a:gd name="connsiteX27" fmla="*/ 3398108 w 5955957"/>
              <a:gd name="connsiteY27" fmla="*/ 210065 h 1285862"/>
              <a:gd name="connsiteX28" fmla="*/ 3459892 w 5955957"/>
              <a:gd name="connsiteY28" fmla="*/ 247135 h 1285862"/>
              <a:gd name="connsiteX29" fmla="*/ 3496963 w 5955957"/>
              <a:gd name="connsiteY29" fmla="*/ 284206 h 1285862"/>
              <a:gd name="connsiteX30" fmla="*/ 3546390 w 5955957"/>
              <a:gd name="connsiteY30" fmla="*/ 296562 h 1285862"/>
              <a:gd name="connsiteX31" fmla="*/ 3608173 w 5955957"/>
              <a:gd name="connsiteY31" fmla="*/ 259492 h 1285862"/>
              <a:gd name="connsiteX32" fmla="*/ 3645244 w 5955957"/>
              <a:gd name="connsiteY32" fmla="*/ 234779 h 1285862"/>
              <a:gd name="connsiteX33" fmla="*/ 3694671 w 5955957"/>
              <a:gd name="connsiteY33" fmla="*/ 210065 h 1285862"/>
              <a:gd name="connsiteX34" fmla="*/ 3830595 w 5955957"/>
              <a:gd name="connsiteY34" fmla="*/ 123568 h 1285862"/>
              <a:gd name="connsiteX35" fmla="*/ 3880022 w 5955957"/>
              <a:gd name="connsiteY35" fmla="*/ 160638 h 1285862"/>
              <a:gd name="connsiteX36" fmla="*/ 4164227 w 5955957"/>
              <a:gd name="connsiteY36" fmla="*/ 160638 h 1285862"/>
              <a:gd name="connsiteX37" fmla="*/ 4337222 w 5955957"/>
              <a:gd name="connsiteY37" fmla="*/ 86497 h 1285862"/>
              <a:gd name="connsiteX38" fmla="*/ 4399006 w 5955957"/>
              <a:gd name="connsiteY38" fmla="*/ 123568 h 1285862"/>
              <a:gd name="connsiteX39" fmla="*/ 4436076 w 5955957"/>
              <a:gd name="connsiteY39" fmla="*/ 148281 h 1285862"/>
              <a:gd name="connsiteX40" fmla="*/ 4485503 w 5955957"/>
              <a:gd name="connsiteY40" fmla="*/ 172995 h 1285862"/>
              <a:gd name="connsiteX41" fmla="*/ 4621427 w 5955957"/>
              <a:gd name="connsiteY41" fmla="*/ 160638 h 1285862"/>
              <a:gd name="connsiteX42" fmla="*/ 4695568 w 5955957"/>
              <a:gd name="connsiteY42" fmla="*/ 135924 h 1285862"/>
              <a:gd name="connsiteX43" fmla="*/ 4782065 w 5955957"/>
              <a:gd name="connsiteY43" fmla="*/ 86497 h 1285862"/>
              <a:gd name="connsiteX44" fmla="*/ 4843849 w 5955957"/>
              <a:gd name="connsiteY44" fmla="*/ 37070 h 1285862"/>
              <a:gd name="connsiteX45" fmla="*/ 4893276 w 5955957"/>
              <a:gd name="connsiteY45" fmla="*/ 12357 h 1285862"/>
              <a:gd name="connsiteX46" fmla="*/ 4930346 w 5955957"/>
              <a:gd name="connsiteY46" fmla="*/ 24714 h 1285862"/>
              <a:gd name="connsiteX47" fmla="*/ 4967417 w 5955957"/>
              <a:gd name="connsiteY47" fmla="*/ 49427 h 1285862"/>
              <a:gd name="connsiteX48" fmla="*/ 5152768 w 5955957"/>
              <a:gd name="connsiteY48" fmla="*/ 24714 h 1285862"/>
              <a:gd name="connsiteX49" fmla="*/ 5251622 w 5955957"/>
              <a:gd name="connsiteY49" fmla="*/ 0 h 1285862"/>
              <a:gd name="connsiteX50" fmla="*/ 5362833 w 5955957"/>
              <a:gd name="connsiteY50" fmla="*/ 12357 h 1285862"/>
              <a:gd name="connsiteX51" fmla="*/ 5424617 w 5955957"/>
              <a:gd name="connsiteY51" fmla="*/ 37070 h 1285862"/>
              <a:gd name="connsiteX52" fmla="*/ 5498757 w 5955957"/>
              <a:gd name="connsiteY52" fmla="*/ 74141 h 1285862"/>
              <a:gd name="connsiteX53" fmla="*/ 5696465 w 5955957"/>
              <a:gd name="connsiteY53" fmla="*/ 86497 h 1285862"/>
              <a:gd name="connsiteX54" fmla="*/ 5758249 w 5955957"/>
              <a:gd name="connsiteY54" fmla="*/ 135924 h 1285862"/>
              <a:gd name="connsiteX55" fmla="*/ 5832390 w 5955957"/>
              <a:gd name="connsiteY55" fmla="*/ 197708 h 1285862"/>
              <a:gd name="connsiteX56" fmla="*/ 5881817 w 5955957"/>
              <a:gd name="connsiteY56" fmla="*/ 271849 h 1285862"/>
              <a:gd name="connsiteX57" fmla="*/ 5906530 w 5955957"/>
              <a:gd name="connsiteY57" fmla="*/ 308919 h 1285862"/>
              <a:gd name="connsiteX58" fmla="*/ 5918887 w 5955957"/>
              <a:gd name="connsiteY58" fmla="*/ 345989 h 1285862"/>
              <a:gd name="connsiteX59" fmla="*/ 5955957 w 5955957"/>
              <a:gd name="connsiteY59" fmla="*/ 420130 h 1285862"/>
              <a:gd name="connsiteX60" fmla="*/ 5943600 w 5955957"/>
              <a:gd name="connsiteY60" fmla="*/ 556054 h 1285862"/>
              <a:gd name="connsiteX61" fmla="*/ 5894173 w 5955957"/>
              <a:gd name="connsiteY61" fmla="*/ 630195 h 1285862"/>
              <a:gd name="connsiteX62" fmla="*/ 5869460 w 5955957"/>
              <a:gd name="connsiteY62" fmla="*/ 691979 h 1285862"/>
              <a:gd name="connsiteX63" fmla="*/ 5857103 w 5955957"/>
              <a:gd name="connsiteY63" fmla="*/ 741406 h 1285862"/>
              <a:gd name="connsiteX64" fmla="*/ 5832390 w 5955957"/>
              <a:gd name="connsiteY64" fmla="*/ 815546 h 1285862"/>
              <a:gd name="connsiteX65" fmla="*/ 5820033 w 5955957"/>
              <a:gd name="connsiteY65" fmla="*/ 864973 h 1285862"/>
              <a:gd name="connsiteX66" fmla="*/ 5795319 w 5955957"/>
              <a:gd name="connsiteY66" fmla="*/ 926757 h 1285862"/>
              <a:gd name="connsiteX67" fmla="*/ 5708822 w 5955957"/>
              <a:gd name="connsiteY67" fmla="*/ 1037968 h 1285862"/>
              <a:gd name="connsiteX68" fmla="*/ 5609968 w 5955957"/>
              <a:gd name="connsiteY68" fmla="*/ 1112108 h 1285862"/>
              <a:gd name="connsiteX69" fmla="*/ 5486400 w 5955957"/>
              <a:gd name="connsiteY69" fmla="*/ 1149179 h 1285862"/>
              <a:gd name="connsiteX70" fmla="*/ 5412260 w 5955957"/>
              <a:gd name="connsiteY70" fmla="*/ 1161535 h 1285862"/>
              <a:gd name="connsiteX71" fmla="*/ 5226908 w 5955957"/>
              <a:gd name="connsiteY71" fmla="*/ 1186249 h 1285862"/>
              <a:gd name="connsiteX72" fmla="*/ 5115698 w 5955957"/>
              <a:gd name="connsiteY72" fmla="*/ 1210962 h 1285862"/>
              <a:gd name="connsiteX73" fmla="*/ 4942703 w 5955957"/>
              <a:gd name="connsiteY73" fmla="*/ 1198606 h 1285862"/>
              <a:gd name="connsiteX74" fmla="*/ 4806779 w 5955957"/>
              <a:gd name="connsiteY74" fmla="*/ 1161535 h 1285862"/>
              <a:gd name="connsiteX75" fmla="*/ 4732638 w 5955957"/>
              <a:gd name="connsiteY75" fmla="*/ 1149179 h 1285862"/>
              <a:gd name="connsiteX76" fmla="*/ 4695568 w 5955957"/>
              <a:gd name="connsiteY76" fmla="*/ 1124465 h 1285862"/>
              <a:gd name="connsiteX77" fmla="*/ 4633784 w 5955957"/>
              <a:gd name="connsiteY77" fmla="*/ 1099752 h 1285862"/>
              <a:gd name="connsiteX78" fmla="*/ 4596714 w 5955957"/>
              <a:gd name="connsiteY78" fmla="*/ 1062681 h 1285862"/>
              <a:gd name="connsiteX79" fmla="*/ 4534930 w 5955957"/>
              <a:gd name="connsiteY79" fmla="*/ 1075038 h 1285862"/>
              <a:gd name="connsiteX80" fmla="*/ 4460790 w 5955957"/>
              <a:gd name="connsiteY80" fmla="*/ 1173892 h 1285862"/>
              <a:gd name="connsiteX81" fmla="*/ 4423719 w 5955957"/>
              <a:gd name="connsiteY81" fmla="*/ 1210962 h 1285862"/>
              <a:gd name="connsiteX82" fmla="*/ 4374292 w 5955957"/>
              <a:gd name="connsiteY82" fmla="*/ 1285103 h 1285862"/>
              <a:gd name="connsiteX83" fmla="*/ 4263081 w 5955957"/>
              <a:gd name="connsiteY83" fmla="*/ 1235676 h 1285862"/>
              <a:gd name="connsiteX84" fmla="*/ 4188941 w 5955957"/>
              <a:gd name="connsiteY84" fmla="*/ 1210962 h 1285862"/>
              <a:gd name="connsiteX85" fmla="*/ 4065373 w 5955957"/>
              <a:gd name="connsiteY85" fmla="*/ 1136822 h 1285862"/>
              <a:gd name="connsiteX86" fmla="*/ 4015946 w 5955957"/>
              <a:gd name="connsiteY86" fmla="*/ 1099752 h 1285862"/>
              <a:gd name="connsiteX87" fmla="*/ 3966519 w 5955957"/>
              <a:gd name="connsiteY87" fmla="*/ 1087395 h 1285862"/>
              <a:gd name="connsiteX88" fmla="*/ 3917092 w 5955957"/>
              <a:gd name="connsiteY88" fmla="*/ 1062681 h 1285862"/>
              <a:gd name="connsiteX89" fmla="*/ 3805881 w 5955957"/>
              <a:gd name="connsiteY89" fmla="*/ 1075038 h 1285862"/>
              <a:gd name="connsiteX90" fmla="*/ 3731741 w 5955957"/>
              <a:gd name="connsiteY90" fmla="*/ 1099752 h 1285862"/>
              <a:gd name="connsiteX91" fmla="*/ 3608173 w 5955957"/>
              <a:gd name="connsiteY91" fmla="*/ 1112108 h 1285862"/>
              <a:gd name="connsiteX92" fmla="*/ 3571103 w 5955957"/>
              <a:gd name="connsiteY92" fmla="*/ 1161535 h 1285862"/>
              <a:gd name="connsiteX93" fmla="*/ 3472249 w 5955957"/>
              <a:gd name="connsiteY93" fmla="*/ 1223319 h 1285862"/>
              <a:gd name="connsiteX94" fmla="*/ 3398108 w 5955957"/>
              <a:gd name="connsiteY94" fmla="*/ 1248033 h 1285862"/>
              <a:gd name="connsiteX95" fmla="*/ 3286898 w 5955957"/>
              <a:gd name="connsiteY95" fmla="*/ 1248033 h 1285862"/>
              <a:gd name="connsiteX96" fmla="*/ 3101546 w 5955957"/>
              <a:gd name="connsiteY96" fmla="*/ 1210962 h 1285862"/>
              <a:gd name="connsiteX97" fmla="*/ 3027406 w 5955957"/>
              <a:gd name="connsiteY97" fmla="*/ 1161535 h 1285862"/>
              <a:gd name="connsiteX98" fmla="*/ 2916195 w 5955957"/>
              <a:gd name="connsiteY98" fmla="*/ 1112108 h 1285862"/>
              <a:gd name="connsiteX99" fmla="*/ 2409568 w 5955957"/>
              <a:gd name="connsiteY99" fmla="*/ 1087395 h 1285862"/>
              <a:gd name="connsiteX100" fmla="*/ 2273644 w 5955957"/>
              <a:gd name="connsiteY100" fmla="*/ 1037968 h 1285862"/>
              <a:gd name="connsiteX101" fmla="*/ 2236573 w 5955957"/>
              <a:gd name="connsiteY101" fmla="*/ 1025611 h 1285862"/>
              <a:gd name="connsiteX102" fmla="*/ 2174790 w 5955957"/>
              <a:gd name="connsiteY102" fmla="*/ 988541 h 1285862"/>
              <a:gd name="connsiteX103" fmla="*/ 2075935 w 5955957"/>
              <a:gd name="connsiteY103" fmla="*/ 963827 h 1285862"/>
              <a:gd name="connsiteX104" fmla="*/ 1977081 w 5955957"/>
              <a:gd name="connsiteY104" fmla="*/ 939114 h 1285862"/>
              <a:gd name="connsiteX105" fmla="*/ 1865871 w 5955957"/>
              <a:gd name="connsiteY105" fmla="*/ 902043 h 1285862"/>
              <a:gd name="connsiteX106" fmla="*/ 1828800 w 5955957"/>
              <a:gd name="connsiteY106" fmla="*/ 889687 h 1285862"/>
              <a:gd name="connsiteX107" fmla="*/ 1754660 w 5955957"/>
              <a:gd name="connsiteY107" fmla="*/ 877330 h 1285862"/>
              <a:gd name="connsiteX108" fmla="*/ 1458098 w 5955957"/>
              <a:gd name="connsiteY108" fmla="*/ 852616 h 1285862"/>
              <a:gd name="connsiteX109" fmla="*/ 1260390 w 5955957"/>
              <a:gd name="connsiteY109" fmla="*/ 827903 h 1285862"/>
              <a:gd name="connsiteX110" fmla="*/ 1173892 w 5955957"/>
              <a:gd name="connsiteY110" fmla="*/ 815546 h 1285862"/>
              <a:gd name="connsiteX111" fmla="*/ 1112108 w 5955957"/>
              <a:gd name="connsiteY111" fmla="*/ 803189 h 1285862"/>
              <a:gd name="connsiteX112" fmla="*/ 815546 w 5955957"/>
              <a:gd name="connsiteY112" fmla="*/ 790833 h 128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5955957" h="1285862">
                <a:moveTo>
                  <a:pt x="0" y="753762"/>
                </a:moveTo>
                <a:cubicBezTo>
                  <a:pt x="333358" y="820435"/>
                  <a:pt x="-74122" y="742814"/>
                  <a:pt x="864973" y="778476"/>
                </a:cubicBezTo>
                <a:cubicBezTo>
                  <a:pt x="923181" y="780686"/>
                  <a:pt x="979798" y="800127"/>
                  <a:pt x="1037968" y="803189"/>
                </a:cubicBezTo>
                <a:lnTo>
                  <a:pt x="1272746" y="815546"/>
                </a:lnTo>
                <a:cubicBezTo>
                  <a:pt x="1392195" y="811427"/>
                  <a:pt x="1512649" y="819195"/>
                  <a:pt x="1631092" y="803189"/>
                </a:cubicBezTo>
                <a:cubicBezTo>
                  <a:pt x="1707824" y="792820"/>
                  <a:pt x="1713565" y="755775"/>
                  <a:pt x="1767017" y="729049"/>
                </a:cubicBezTo>
                <a:cubicBezTo>
                  <a:pt x="1778667" y="723224"/>
                  <a:pt x="1792115" y="721823"/>
                  <a:pt x="1804087" y="716692"/>
                </a:cubicBezTo>
                <a:cubicBezTo>
                  <a:pt x="1821018" y="709436"/>
                  <a:pt x="1836681" y="699460"/>
                  <a:pt x="1853514" y="691979"/>
                </a:cubicBezTo>
                <a:cubicBezTo>
                  <a:pt x="1873783" y="682970"/>
                  <a:pt x="1895029" y="676274"/>
                  <a:pt x="1915298" y="667265"/>
                </a:cubicBezTo>
                <a:cubicBezTo>
                  <a:pt x="1932131" y="659784"/>
                  <a:pt x="1947082" y="647845"/>
                  <a:pt x="1964725" y="642552"/>
                </a:cubicBezTo>
                <a:cubicBezTo>
                  <a:pt x="2035899" y="621200"/>
                  <a:pt x="2027924" y="640476"/>
                  <a:pt x="2088292" y="617838"/>
                </a:cubicBezTo>
                <a:cubicBezTo>
                  <a:pt x="2105540" y="611370"/>
                  <a:pt x="2120886" y="600605"/>
                  <a:pt x="2137719" y="593124"/>
                </a:cubicBezTo>
                <a:cubicBezTo>
                  <a:pt x="2157988" y="584115"/>
                  <a:pt x="2178734" y="576199"/>
                  <a:pt x="2199503" y="568411"/>
                </a:cubicBezTo>
                <a:cubicBezTo>
                  <a:pt x="2211699" y="563838"/>
                  <a:pt x="2223937" y="559213"/>
                  <a:pt x="2236573" y="556054"/>
                </a:cubicBezTo>
                <a:cubicBezTo>
                  <a:pt x="2307103" y="538421"/>
                  <a:pt x="2284375" y="550363"/>
                  <a:pt x="2347784" y="531341"/>
                </a:cubicBezTo>
                <a:cubicBezTo>
                  <a:pt x="2471149" y="494332"/>
                  <a:pt x="2371994" y="513760"/>
                  <a:pt x="2508422" y="494270"/>
                </a:cubicBezTo>
                <a:cubicBezTo>
                  <a:pt x="2599043" y="448960"/>
                  <a:pt x="2514236" y="485944"/>
                  <a:pt x="2619633" y="457200"/>
                </a:cubicBezTo>
                <a:cubicBezTo>
                  <a:pt x="2644765" y="450346"/>
                  <a:pt x="2668229" y="437596"/>
                  <a:pt x="2693773" y="432487"/>
                </a:cubicBezTo>
                <a:cubicBezTo>
                  <a:pt x="2772210" y="416799"/>
                  <a:pt x="2735182" y="425224"/>
                  <a:pt x="2804984" y="407773"/>
                </a:cubicBezTo>
                <a:cubicBezTo>
                  <a:pt x="2821460" y="411892"/>
                  <a:pt x="2838144" y="415250"/>
                  <a:pt x="2854411" y="420130"/>
                </a:cubicBezTo>
                <a:cubicBezTo>
                  <a:pt x="2879363" y="427615"/>
                  <a:pt x="2903419" y="437989"/>
                  <a:pt x="2928552" y="444843"/>
                </a:cubicBezTo>
                <a:cubicBezTo>
                  <a:pt x="3092562" y="489573"/>
                  <a:pt x="2914931" y="432065"/>
                  <a:pt x="3027406" y="469557"/>
                </a:cubicBezTo>
                <a:cubicBezTo>
                  <a:pt x="3072714" y="457200"/>
                  <a:pt x="3118505" y="446495"/>
                  <a:pt x="3163330" y="432487"/>
                </a:cubicBezTo>
                <a:cubicBezTo>
                  <a:pt x="3184501" y="425871"/>
                  <a:pt x="3208701" y="422694"/>
                  <a:pt x="3225114" y="407773"/>
                </a:cubicBezTo>
                <a:cubicBezTo>
                  <a:pt x="3255591" y="380066"/>
                  <a:pt x="3274541" y="341870"/>
                  <a:pt x="3299254" y="308919"/>
                </a:cubicBezTo>
                <a:cubicBezTo>
                  <a:pt x="3311611" y="292443"/>
                  <a:pt x="3324901" y="276628"/>
                  <a:pt x="3336325" y="259492"/>
                </a:cubicBezTo>
                <a:cubicBezTo>
                  <a:pt x="3344563" y="247135"/>
                  <a:pt x="3349442" y="231699"/>
                  <a:pt x="3361038" y="222422"/>
                </a:cubicBezTo>
                <a:cubicBezTo>
                  <a:pt x="3371209" y="214285"/>
                  <a:pt x="3385751" y="214184"/>
                  <a:pt x="3398108" y="210065"/>
                </a:cubicBezTo>
                <a:cubicBezTo>
                  <a:pt x="3418703" y="222422"/>
                  <a:pt x="3440678" y="232725"/>
                  <a:pt x="3459892" y="247135"/>
                </a:cubicBezTo>
                <a:cubicBezTo>
                  <a:pt x="3473872" y="257620"/>
                  <a:pt x="3481790" y="275536"/>
                  <a:pt x="3496963" y="284206"/>
                </a:cubicBezTo>
                <a:cubicBezTo>
                  <a:pt x="3511708" y="292632"/>
                  <a:pt x="3529914" y="292443"/>
                  <a:pt x="3546390" y="296562"/>
                </a:cubicBezTo>
                <a:cubicBezTo>
                  <a:pt x="3566984" y="284205"/>
                  <a:pt x="3587807" y="272221"/>
                  <a:pt x="3608173" y="259492"/>
                </a:cubicBezTo>
                <a:cubicBezTo>
                  <a:pt x="3620767" y="251621"/>
                  <a:pt x="3632350" y="242147"/>
                  <a:pt x="3645244" y="234779"/>
                </a:cubicBezTo>
                <a:cubicBezTo>
                  <a:pt x="3661237" y="225640"/>
                  <a:pt x="3679344" y="220283"/>
                  <a:pt x="3694671" y="210065"/>
                </a:cubicBezTo>
                <a:cubicBezTo>
                  <a:pt x="3831261" y="119004"/>
                  <a:pt x="3745811" y="151828"/>
                  <a:pt x="3830595" y="123568"/>
                </a:cubicBezTo>
                <a:cubicBezTo>
                  <a:pt x="3847071" y="135925"/>
                  <a:pt x="3862019" y="150636"/>
                  <a:pt x="3880022" y="160638"/>
                </a:cubicBezTo>
                <a:cubicBezTo>
                  <a:pt x="3980491" y="216454"/>
                  <a:pt x="4022589" y="176376"/>
                  <a:pt x="4164227" y="160638"/>
                </a:cubicBezTo>
                <a:cubicBezTo>
                  <a:pt x="4302985" y="91259"/>
                  <a:pt x="4243119" y="110023"/>
                  <a:pt x="4337222" y="86497"/>
                </a:cubicBezTo>
                <a:cubicBezTo>
                  <a:pt x="4357817" y="98854"/>
                  <a:pt x="4378639" y="110839"/>
                  <a:pt x="4399006" y="123568"/>
                </a:cubicBezTo>
                <a:cubicBezTo>
                  <a:pt x="4411599" y="131439"/>
                  <a:pt x="4423182" y="140913"/>
                  <a:pt x="4436076" y="148281"/>
                </a:cubicBezTo>
                <a:cubicBezTo>
                  <a:pt x="4452069" y="157420"/>
                  <a:pt x="4469027" y="164757"/>
                  <a:pt x="4485503" y="172995"/>
                </a:cubicBezTo>
                <a:cubicBezTo>
                  <a:pt x="4530811" y="168876"/>
                  <a:pt x="4576624" y="168544"/>
                  <a:pt x="4621427" y="160638"/>
                </a:cubicBezTo>
                <a:cubicBezTo>
                  <a:pt x="4647081" y="156111"/>
                  <a:pt x="4671381" y="145599"/>
                  <a:pt x="4695568" y="135924"/>
                </a:cubicBezTo>
                <a:cubicBezTo>
                  <a:pt x="4724892" y="124195"/>
                  <a:pt x="4756586" y="105607"/>
                  <a:pt x="4782065" y="86497"/>
                </a:cubicBezTo>
                <a:cubicBezTo>
                  <a:pt x="4803164" y="70673"/>
                  <a:pt x="4821904" y="51700"/>
                  <a:pt x="4843849" y="37070"/>
                </a:cubicBezTo>
                <a:cubicBezTo>
                  <a:pt x="4859176" y="26852"/>
                  <a:pt x="4876800" y="20595"/>
                  <a:pt x="4893276" y="12357"/>
                </a:cubicBezTo>
                <a:cubicBezTo>
                  <a:pt x="4905633" y="16476"/>
                  <a:pt x="4918696" y="18889"/>
                  <a:pt x="4930346" y="24714"/>
                </a:cubicBezTo>
                <a:cubicBezTo>
                  <a:pt x="4943629" y="31356"/>
                  <a:pt x="4952566" y="49427"/>
                  <a:pt x="4967417" y="49427"/>
                </a:cubicBezTo>
                <a:cubicBezTo>
                  <a:pt x="5029747" y="49427"/>
                  <a:pt x="5090984" y="32952"/>
                  <a:pt x="5152768" y="24714"/>
                </a:cubicBezTo>
                <a:cubicBezTo>
                  <a:pt x="5182021" y="14963"/>
                  <a:pt x="5221799" y="0"/>
                  <a:pt x="5251622" y="0"/>
                </a:cubicBezTo>
                <a:cubicBezTo>
                  <a:pt x="5288920" y="0"/>
                  <a:pt x="5325763" y="8238"/>
                  <a:pt x="5362833" y="12357"/>
                </a:cubicBezTo>
                <a:cubicBezTo>
                  <a:pt x="5383428" y="20595"/>
                  <a:pt x="5404778" y="27150"/>
                  <a:pt x="5424617" y="37070"/>
                </a:cubicBezTo>
                <a:cubicBezTo>
                  <a:pt x="5459051" y="54287"/>
                  <a:pt x="5459415" y="70000"/>
                  <a:pt x="5498757" y="74141"/>
                </a:cubicBezTo>
                <a:cubicBezTo>
                  <a:pt x="5564425" y="81053"/>
                  <a:pt x="5630562" y="82378"/>
                  <a:pt x="5696465" y="86497"/>
                </a:cubicBezTo>
                <a:cubicBezTo>
                  <a:pt x="5717060" y="102973"/>
                  <a:pt x="5737150" y="120100"/>
                  <a:pt x="5758249" y="135924"/>
                </a:cubicBezTo>
                <a:cubicBezTo>
                  <a:pt x="5796322" y="164479"/>
                  <a:pt x="5800746" y="157023"/>
                  <a:pt x="5832390" y="197708"/>
                </a:cubicBezTo>
                <a:cubicBezTo>
                  <a:pt x="5850625" y="221153"/>
                  <a:pt x="5865341" y="247135"/>
                  <a:pt x="5881817" y="271849"/>
                </a:cubicBezTo>
                <a:cubicBezTo>
                  <a:pt x="5890055" y="284206"/>
                  <a:pt x="5901834" y="294830"/>
                  <a:pt x="5906530" y="308919"/>
                </a:cubicBezTo>
                <a:cubicBezTo>
                  <a:pt x="5910649" y="321276"/>
                  <a:pt x="5913062" y="334339"/>
                  <a:pt x="5918887" y="345989"/>
                </a:cubicBezTo>
                <a:cubicBezTo>
                  <a:pt x="5966794" y="441805"/>
                  <a:pt x="5924897" y="326954"/>
                  <a:pt x="5955957" y="420130"/>
                </a:cubicBezTo>
                <a:cubicBezTo>
                  <a:pt x="5951838" y="465438"/>
                  <a:pt x="5956437" y="512408"/>
                  <a:pt x="5943600" y="556054"/>
                </a:cubicBezTo>
                <a:cubicBezTo>
                  <a:pt x="5935219" y="584549"/>
                  <a:pt x="5905204" y="602617"/>
                  <a:pt x="5894173" y="630195"/>
                </a:cubicBezTo>
                <a:cubicBezTo>
                  <a:pt x="5885935" y="650790"/>
                  <a:pt x="5876474" y="670936"/>
                  <a:pt x="5869460" y="691979"/>
                </a:cubicBezTo>
                <a:cubicBezTo>
                  <a:pt x="5864090" y="708090"/>
                  <a:pt x="5861983" y="725139"/>
                  <a:pt x="5857103" y="741406"/>
                </a:cubicBezTo>
                <a:cubicBezTo>
                  <a:pt x="5849618" y="766357"/>
                  <a:pt x="5838708" y="790274"/>
                  <a:pt x="5832390" y="815546"/>
                </a:cubicBezTo>
                <a:cubicBezTo>
                  <a:pt x="5828271" y="832022"/>
                  <a:pt x="5825404" y="848862"/>
                  <a:pt x="5820033" y="864973"/>
                </a:cubicBezTo>
                <a:cubicBezTo>
                  <a:pt x="5813019" y="886016"/>
                  <a:pt x="5805941" y="907284"/>
                  <a:pt x="5795319" y="926757"/>
                </a:cubicBezTo>
                <a:cubicBezTo>
                  <a:pt x="5773292" y="967140"/>
                  <a:pt x="5745070" y="1008310"/>
                  <a:pt x="5708822" y="1037968"/>
                </a:cubicBezTo>
                <a:cubicBezTo>
                  <a:pt x="5676943" y="1064051"/>
                  <a:pt x="5649043" y="1099083"/>
                  <a:pt x="5609968" y="1112108"/>
                </a:cubicBezTo>
                <a:cubicBezTo>
                  <a:pt x="5562690" y="1127868"/>
                  <a:pt x="5533084" y="1139842"/>
                  <a:pt x="5486400" y="1149179"/>
                </a:cubicBezTo>
                <a:cubicBezTo>
                  <a:pt x="5461832" y="1154092"/>
                  <a:pt x="5437023" y="1157725"/>
                  <a:pt x="5412260" y="1161535"/>
                </a:cubicBezTo>
                <a:cubicBezTo>
                  <a:pt x="5338346" y="1172906"/>
                  <a:pt x="5302834" y="1176758"/>
                  <a:pt x="5226908" y="1186249"/>
                </a:cubicBezTo>
                <a:cubicBezTo>
                  <a:pt x="5207842" y="1191016"/>
                  <a:pt x="5131390" y="1210962"/>
                  <a:pt x="5115698" y="1210962"/>
                </a:cubicBezTo>
                <a:cubicBezTo>
                  <a:pt x="5057886" y="1210962"/>
                  <a:pt x="5000368" y="1202725"/>
                  <a:pt x="4942703" y="1198606"/>
                </a:cubicBezTo>
                <a:cubicBezTo>
                  <a:pt x="4894789" y="1182634"/>
                  <a:pt x="4862520" y="1170825"/>
                  <a:pt x="4806779" y="1161535"/>
                </a:cubicBezTo>
                <a:lnTo>
                  <a:pt x="4732638" y="1149179"/>
                </a:lnTo>
                <a:cubicBezTo>
                  <a:pt x="4720281" y="1140941"/>
                  <a:pt x="4708851" y="1131107"/>
                  <a:pt x="4695568" y="1124465"/>
                </a:cubicBezTo>
                <a:cubicBezTo>
                  <a:pt x="4675729" y="1114545"/>
                  <a:pt x="4652593" y="1111508"/>
                  <a:pt x="4633784" y="1099752"/>
                </a:cubicBezTo>
                <a:cubicBezTo>
                  <a:pt x="4618965" y="1090490"/>
                  <a:pt x="4609071" y="1075038"/>
                  <a:pt x="4596714" y="1062681"/>
                </a:cubicBezTo>
                <a:cubicBezTo>
                  <a:pt x="4576119" y="1066800"/>
                  <a:pt x="4552405" y="1063388"/>
                  <a:pt x="4534930" y="1075038"/>
                </a:cubicBezTo>
                <a:cubicBezTo>
                  <a:pt x="4501128" y="1097572"/>
                  <a:pt x="4486110" y="1143508"/>
                  <a:pt x="4460790" y="1173892"/>
                </a:cubicBezTo>
                <a:cubicBezTo>
                  <a:pt x="4449603" y="1187317"/>
                  <a:pt x="4436076" y="1198605"/>
                  <a:pt x="4423719" y="1210962"/>
                </a:cubicBezTo>
                <a:cubicBezTo>
                  <a:pt x="4416450" y="1232770"/>
                  <a:pt x="4406335" y="1281543"/>
                  <a:pt x="4374292" y="1285103"/>
                </a:cubicBezTo>
                <a:cubicBezTo>
                  <a:pt x="4315433" y="1291642"/>
                  <a:pt x="4305084" y="1254344"/>
                  <a:pt x="4263081" y="1235676"/>
                </a:cubicBezTo>
                <a:cubicBezTo>
                  <a:pt x="4239276" y="1225096"/>
                  <a:pt x="4213654" y="1219200"/>
                  <a:pt x="4188941" y="1210962"/>
                </a:cubicBezTo>
                <a:cubicBezTo>
                  <a:pt x="4071416" y="1122819"/>
                  <a:pt x="4219642" y="1229382"/>
                  <a:pt x="4065373" y="1136822"/>
                </a:cubicBezTo>
                <a:cubicBezTo>
                  <a:pt x="4047713" y="1126226"/>
                  <a:pt x="4034366" y="1108962"/>
                  <a:pt x="4015946" y="1099752"/>
                </a:cubicBezTo>
                <a:cubicBezTo>
                  <a:pt x="4000756" y="1092157"/>
                  <a:pt x="3982420" y="1093358"/>
                  <a:pt x="3966519" y="1087395"/>
                </a:cubicBezTo>
                <a:cubicBezTo>
                  <a:pt x="3949271" y="1080927"/>
                  <a:pt x="3933568" y="1070919"/>
                  <a:pt x="3917092" y="1062681"/>
                </a:cubicBezTo>
                <a:cubicBezTo>
                  <a:pt x="3880022" y="1066800"/>
                  <a:pt x="3842455" y="1067723"/>
                  <a:pt x="3805881" y="1075038"/>
                </a:cubicBezTo>
                <a:cubicBezTo>
                  <a:pt x="3780337" y="1080147"/>
                  <a:pt x="3757662" y="1097160"/>
                  <a:pt x="3731741" y="1099752"/>
                </a:cubicBezTo>
                <a:lnTo>
                  <a:pt x="3608173" y="1112108"/>
                </a:lnTo>
                <a:cubicBezTo>
                  <a:pt x="3595816" y="1128584"/>
                  <a:pt x="3585665" y="1146972"/>
                  <a:pt x="3571103" y="1161535"/>
                </a:cubicBezTo>
                <a:cubicBezTo>
                  <a:pt x="3546315" y="1186323"/>
                  <a:pt x="3504879" y="1210267"/>
                  <a:pt x="3472249" y="1223319"/>
                </a:cubicBezTo>
                <a:cubicBezTo>
                  <a:pt x="3448062" y="1232994"/>
                  <a:pt x="3398108" y="1248033"/>
                  <a:pt x="3398108" y="1248033"/>
                </a:cubicBezTo>
                <a:cubicBezTo>
                  <a:pt x="3201456" y="1198869"/>
                  <a:pt x="3522207" y="1271564"/>
                  <a:pt x="3286898" y="1248033"/>
                </a:cubicBezTo>
                <a:cubicBezTo>
                  <a:pt x="3224203" y="1241763"/>
                  <a:pt x="3163330" y="1223319"/>
                  <a:pt x="3101546" y="1210962"/>
                </a:cubicBezTo>
                <a:cubicBezTo>
                  <a:pt x="3076833" y="1194486"/>
                  <a:pt x="3053972" y="1174818"/>
                  <a:pt x="3027406" y="1161535"/>
                </a:cubicBezTo>
                <a:cubicBezTo>
                  <a:pt x="2850954" y="1073310"/>
                  <a:pt x="3025234" y="1184803"/>
                  <a:pt x="2916195" y="1112108"/>
                </a:cubicBezTo>
                <a:cubicBezTo>
                  <a:pt x="2672864" y="1130826"/>
                  <a:pt x="2737779" y="1135661"/>
                  <a:pt x="2409568" y="1087395"/>
                </a:cubicBezTo>
                <a:cubicBezTo>
                  <a:pt x="2381098" y="1083208"/>
                  <a:pt x="2302811" y="1048906"/>
                  <a:pt x="2273644" y="1037968"/>
                </a:cubicBezTo>
                <a:cubicBezTo>
                  <a:pt x="2261448" y="1033394"/>
                  <a:pt x="2248223" y="1031436"/>
                  <a:pt x="2236573" y="1025611"/>
                </a:cubicBezTo>
                <a:cubicBezTo>
                  <a:pt x="2215092" y="1014870"/>
                  <a:pt x="2197206" y="997163"/>
                  <a:pt x="2174790" y="988541"/>
                </a:cubicBezTo>
                <a:cubicBezTo>
                  <a:pt x="2143088" y="976348"/>
                  <a:pt x="2108158" y="974568"/>
                  <a:pt x="2075935" y="963827"/>
                </a:cubicBezTo>
                <a:cubicBezTo>
                  <a:pt x="1963456" y="926333"/>
                  <a:pt x="2141104" y="983847"/>
                  <a:pt x="1977081" y="939114"/>
                </a:cubicBezTo>
                <a:cubicBezTo>
                  <a:pt x="1977070" y="939111"/>
                  <a:pt x="1884412" y="908223"/>
                  <a:pt x="1865871" y="902043"/>
                </a:cubicBezTo>
                <a:cubicBezTo>
                  <a:pt x="1853514" y="897924"/>
                  <a:pt x="1841648" y="891828"/>
                  <a:pt x="1828800" y="889687"/>
                </a:cubicBezTo>
                <a:cubicBezTo>
                  <a:pt x="1804087" y="885568"/>
                  <a:pt x="1779521" y="880438"/>
                  <a:pt x="1754660" y="877330"/>
                </a:cubicBezTo>
                <a:cubicBezTo>
                  <a:pt x="1658079" y="865257"/>
                  <a:pt x="1554353" y="859492"/>
                  <a:pt x="1458098" y="852616"/>
                </a:cubicBezTo>
                <a:cubicBezTo>
                  <a:pt x="1310760" y="828061"/>
                  <a:pt x="1462360" y="851665"/>
                  <a:pt x="1260390" y="827903"/>
                </a:cubicBezTo>
                <a:cubicBezTo>
                  <a:pt x="1231464" y="824500"/>
                  <a:pt x="1202621" y="820334"/>
                  <a:pt x="1173892" y="815546"/>
                </a:cubicBezTo>
                <a:cubicBezTo>
                  <a:pt x="1153175" y="812093"/>
                  <a:pt x="1132948" y="805794"/>
                  <a:pt x="1112108" y="803189"/>
                </a:cubicBezTo>
                <a:cubicBezTo>
                  <a:pt x="974477" y="785985"/>
                  <a:pt x="960925" y="790833"/>
                  <a:pt x="815546" y="790833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146151" y="4370740"/>
            <a:ext cx="39145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b="1" dirty="0"/>
              <a:t>b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31265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495800" y="838200"/>
            <a:ext cx="4559743" cy="2133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5943600"/>
            <a:ext cx="784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/>
          </a:p>
          <a:p>
            <a:r>
              <a:rPr lang="en-US" sz="2000" dirty="0" smtClean="0"/>
              <a:t>[Appel 2.4]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834"/>
          <a:stretch/>
        </p:blipFill>
        <p:spPr>
          <a:xfrm>
            <a:off x="0" y="1130300"/>
            <a:ext cx="4038600" cy="459612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563875" y="1288358"/>
            <a:ext cx="458154" cy="4327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7" name="Freeform 6"/>
          <p:cNvSpPr/>
          <p:nvPr/>
        </p:nvSpPr>
        <p:spPr>
          <a:xfrm>
            <a:off x="4608475" y="1130300"/>
            <a:ext cx="3544925" cy="765332"/>
          </a:xfrm>
          <a:custGeom>
            <a:avLst/>
            <a:gdLst>
              <a:gd name="connsiteX0" fmla="*/ 0 w 5955957"/>
              <a:gd name="connsiteY0" fmla="*/ 753762 h 1285862"/>
              <a:gd name="connsiteX1" fmla="*/ 864973 w 5955957"/>
              <a:gd name="connsiteY1" fmla="*/ 778476 h 1285862"/>
              <a:gd name="connsiteX2" fmla="*/ 1037968 w 5955957"/>
              <a:gd name="connsiteY2" fmla="*/ 803189 h 1285862"/>
              <a:gd name="connsiteX3" fmla="*/ 1272746 w 5955957"/>
              <a:gd name="connsiteY3" fmla="*/ 815546 h 1285862"/>
              <a:gd name="connsiteX4" fmla="*/ 1631092 w 5955957"/>
              <a:gd name="connsiteY4" fmla="*/ 803189 h 1285862"/>
              <a:gd name="connsiteX5" fmla="*/ 1767017 w 5955957"/>
              <a:gd name="connsiteY5" fmla="*/ 729049 h 1285862"/>
              <a:gd name="connsiteX6" fmla="*/ 1804087 w 5955957"/>
              <a:gd name="connsiteY6" fmla="*/ 716692 h 1285862"/>
              <a:gd name="connsiteX7" fmla="*/ 1853514 w 5955957"/>
              <a:gd name="connsiteY7" fmla="*/ 691979 h 1285862"/>
              <a:gd name="connsiteX8" fmla="*/ 1915298 w 5955957"/>
              <a:gd name="connsiteY8" fmla="*/ 667265 h 1285862"/>
              <a:gd name="connsiteX9" fmla="*/ 1964725 w 5955957"/>
              <a:gd name="connsiteY9" fmla="*/ 642552 h 1285862"/>
              <a:gd name="connsiteX10" fmla="*/ 2088292 w 5955957"/>
              <a:gd name="connsiteY10" fmla="*/ 617838 h 1285862"/>
              <a:gd name="connsiteX11" fmla="*/ 2137719 w 5955957"/>
              <a:gd name="connsiteY11" fmla="*/ 593124 h 1285862"/>
              <a:gd name="connsiteX12" fmla="*/ 2199503 w 5955957"/>
              <a:gd name="connsiteY12" fmla="*/ 568411 h 1285862"/>
              <a:gd name="connsiteX13" fmla="*/ 2236573 w 5955957"/>
              <a:gd name="connsiteY13" fmla="*/ 556054 h 1285862"/>
              <a:gd name="connsiteX14" fmla="*/ 2347784 w 5955957"/>
              <a:gd name="connsiteY14" fmla="*/ 531341 h 1285862"/>
              <a:gd name="connsiteX15" fmla="*/ 2508422 w 5955957"/>
              <a:gd name="connsiteY15" fmla="*/ 494270 h 1285862"/>
              <a:gd name="connsiteX16" fmla="*/ 2619633 w 5955957"/>
              <a:gd name="connsiteY16" fmla="*/ 457200 h 1285862"/>
              <a:gd name="connsiteX17" fmla="*/ 2693773 w 5955957"/>
              <a:gd name="connsiteY17" fmla="*/ 432487 h 1285862"/>
              <a:gd name="connsiteX18" fmla="*/ 2804984 w 5955957"/>
              <a:gd name="connsiteY18" fmla="*/ 407773 h 1285862"/>
              <a:gd name="connsiteX19" fmla="*/ 2854411 w 5955957"/>
              <a:gd name="connsiteY19" fmla="*/ 420130 h 1285862"/>
              <a:gd name="connsiteX20" fmla="*/ 2928552 w 5955957"/>
              <a:gd name="connsiteY20" fmla="*/ 444843 h 1285862"/>
              <a:gd name="connsiteX21" fmla="*/ 3027406 w 5955957"/>
              <a:gd name="connsiteY21" fmla="*/ 469557 h 1285862"/>
              <a:gd name="connsiteX22" fmla="*/ 3163330 w 5955957"/>
              <a:gd name="connsiteY22" fmla="*/ 432487 h 1285862"/>
              <a:gd name="connsiteX23" fmla="*/ 3225114 w 5955957"/>
              <a:gd name="connsiteY23" fmla="*/ 407773 h 1285862"/>
              <a:gd name="connsiteX24" fmla="*/ 3299254 w 5955957"/>
              <a:gd name="connsiteY24" fmla="*/ 308919 h 1285862"/>
              <a:gd name="connsiteX25" fmla="*/ 3336325 w 5955957"/>
              <a:gd name="connsiteY25" fmla="*/ 259492 h 1285862"/>
              <a:gd name="connsiteX26" fmla="*/ 3361038 w 5955957"/>
              <a:gd name="connsiteY26" fmla="*/ 222422 h 1285862"/>
              <a:gd name="connsiteX27" fmla="*/ 3398108 w 5955957"/>
              <a:gd name="connsiteY27" fmla="*/ 210065 h 1285862"/>
              <a:gd name="connsiteX28" fmla="*/ 3459892 w 5955957"/>
              <a:gd name="connsiteY28" fmla="*/ 247135 h 1285862"/>
              <a:gd name="connsiteX29" fmla="*/ 3496963 w 5955957"/>
              <a:gd name="connsiteY29" fmla="*/ 284206 h 1285862"/>
              <a:gd name="connsiteX30" fmla="*/ 3546390 w 5955957"/>
              <a:gd name="connsiteY30" fmla="*/ 296562 h 1285862"/>
              <a:gd name="connsiteX31" fmla="*/ 3608173 w 5955957"/>
              <a:gd name="connsiteY31" fmla="*/ 259492 h 1285862"/>
              <a:gd name="connsiteX32" fmla="*/ 3645244 w 5955957"/>
              <a:gd name="connsiteY32" fmla="*/ 234779 h 1285862"/>
              <a:gd name="connsiteX33" fmla="*/ 3694671 w 5955957"/>
              <a:gd name="connsiteY33" fmla="*/ 210065 h 1285862"/>
              <a:gd name="connsiteX34" fmla="*/ 3830595 w 5955957"/>
              <a:gd name="connsiteY34" fmla="*/ 123568 h 1285862"/>
              <a:gd name="connsiteX35" fmla="*/ 3880022 w 5955957"/>
              <a:gd name="connsiteY35" fmla="*/ 160638 h 1285862"/>
              <a:gd name="connsiteX36" fmla="*/ 4164227 w 5955957"/>
              <a:gd name="connsiteY36" fmla="*/ 160638 h 1285862"/>
              <a:gd name="connsiteX37" fmla="*/ 4337222 w 5955957"/>
              <a:gd name="connsiteY37" fmla="*/ 86497 h 1285862"/>
              <a:gd name="connsiteX38" fmla="*/ 4399006 w 5955957"/>
              <a:gd name="connsiteY38" fmla="*/ 123568 h 1285862"/>
              <a:gd name="connsiteX39" fmla="*/ 4436076 w 5955957"/>
              <a:gd name="connsiteY39" fmla="*/ 148281 h 1285862"/>
              <a:gd name="connsiteX40" fmla="*/ 4485503 w 5955957"/>
              <a:gd name="connsiteY40" fmla="*/ 172995 h 1285862"/>
              <a:gd name="connsiteX41" fmla="*/ 4621427 w 5955957"/>
              <a:gd name="connsiteY41" fmla="*/ 160638 h 1285862"/>
              <a:gd name="connsiteX42" fmla="*/ 4695568 w 5955957"/>
              <a:gd name="connsiteY42" fmla="*/ 135924 h 1285862"/>
              <a:gd name="connsiteX43" fmla="*/ 4782065 w 5955957"/>
              <a:gd name="connsiteY43" fmla="*/ 86497 h 1285862"/>
              <a:gd name="connsiteX44" fmla="*/ 4843849 w 5955957"/>
              <a:gd name="connsiteY44" fmla="*/ 37070 h 1285862"/>
              <a:gd name="connsiteX45" fmla="*/ 4893276 w 5955957"/>
              <a:gd name="connsiteY45" fmla="*/ 12357 h 1285862"/>
              <a:gd name="connsiteX46" fmla="*/ 4930346 w 5955957"/>
              <a:gd name="connsiteY46" fmla="*/ 24714 h 1285862"/>
              <a:gd name="connsiteX47" fmla="*/ 4967417 w 5955957"/>
              <a:gd name="connsiteY47" fmla="*/ 49427 h 1285862"/>
              <a:gd name="connsiteX48" fmla="*/ 5152768 w 5955957"/>
              <a:gd name="connsiteY48" fmla="*/ 24714 h 1285862"/>
              <a:gd name="connsiteX49" fmla="*/ 5251622 w 5955957"/>
              <a:gd name="connsiteY49" fmla="*/ 0 h 1285862"/>
              <a:gd name="connsiteX50" fmla="*/ 5362833 w 5955957"/>
              <a:gd name="connsiteY50" fmla="*/ 12357 h 1285862"/>
              <a:gd name="connsiteX51" fmla="*/ 5424617 w 5955957"/>
              <a:gd name="connsiteY51" fmla="*/ 37070 h 1285862"/>
              <a:gd name="connsiteX52" fmla="*/ 5498757 w 5955957"/>
              <a:gd name="connsiteY52" fmla="*/ 74141 h 1285862"/>
              <a:gd name="connsiteX53" fmla="*/ 5696465 w 5955957"/>
              <a:gd name="connsiteY53" fmla="*/ 86497 h 1285862"/>
              <a:gd name="connsiteX54" fmla="*/ 5758249 w 5955957"/>
              <a:gd name="connsiteY54" fmla="*/ 135924 h 1285862"/>
              <a:gd name="connsiteX55" fmla="*/ 5832390 w 5955957"/>
              <a:gd name="connsiteY55" fmla="*/ 197708 h 1285862"/>
              <a:gd name="connsiteX56" fmla="*/ 5881817 w 5955957"/>
              <a:gd name="connsiteY56" fmla="*/ 271849 h 1285862"/>
              <a:gd name="connsiteX57" fmla="*/ 5906530 w 5955957"/>
              <a:gd name="connsiteY57" fmla="*/ 308919 h 1285862"/>
              <a:gd name="connsiteX58" fmla="*/ 5918887 w 5955957"/>
              <a:gd name="connsiteY58" fmla="*/ 345989 h 1285862"/>
              <a:gd name="connsiteX59" fmla="*/ 5955957 w 5955957"/>
              <a:gd name="connsiteY59" fmla="*/ 420130 h 1285862"/>
              <a:gd name="connsiteX60" fmla="*/ 5943600 w 5955957"/>
              <a:gd name="connsiteY60" fmla="*/ 556054 h 1285862"/>
              <a:gd name="connsiteX61" fmla="*/ 5894173 w 5955957"/>
              <a:gd name="connsiteY61" fmla="*/ 630195 h 1285862"/>
              <a:gd name="connsiteX62" fmla="*/ 5869460 w 5955957"/>
              <a:gd name="connsiteY62" fmla="*/ 691979 h 1285862"/>
              <a:gd name="connsiteX63" fmla="*/ 5857103 w 5955957"/>
              <a:gd name="connsiteY63" fmla="*/ 741406 h 1285862"/>
              <a:gd name="connsiteX64" fmla="*/ 5832390 w 5955957"/>
              <a:gd name="connsiteY64" fmla="*/ 815546 h 1285862"/>
              <a:gd name="connsiteX65" fmla="*/ 5820033 w 5955957"/>
              <a:gd name="connsiteY65" fmla="*/ 864973 h 1285862"/>
              <a:gd name="connsiteX66" fmla="*/ 5795319 w 5955957"/>
              <a:gd name="connsiteY66" fmla="*/ 926757 h 1285862"/>
              <a:gd name="connsiteX67" fmla="*/ 5708822 w 5955957"/>
              <a:gd name="connsiteY67" fmla="*/ 1037968 h 1285862"/>
              <a:gd name="connsiteX68" fmla="*/ 5609968 w 5955957"/>
              <a:gd name="connsiteY68" fmla="*/ 1112108 h 1285862"/>
              <a:gd name="connsiteX69" fmla="*/ 5486400 w 5955957"/>
              <a:gd name="connsiteY69" fmla="*/ 1149179 h 1285862"/>
              <a:gd name="connsiteX70" fmla="*/ 5412260 w 5955957"/>
              <a:gd name="connsiteY70" fmla="*/ 1161535 h 1285862"/>
              <a:gd name="connsiteX71" fmla="*/ 5226908 w 5955957"/>
              <a:gd name="connsiteY71" fmla="*/ 1186249 h 1285862"/>
              <a:gd name="connsiteX72" fmla="*/ 5115698 w 5955957"/>
              <a:gd name="connsiteY72" fmla="*/ 1210962 h 1285862"/>
              <a:gd name="connsiteX73" fmla="*/ 4942703 w 5955957"/>
              <a:gd name="connsiteY73" fmla="*/ 1198606 h 1285862"/>
              <a:gd name="connsiteX74" fmla="*/ 4806779 w 5955957"/>
              <a:gd name="connsiteY74" fmla="*/ 1161535 h 1285862"/>
              <a:gd name="connsiteX75" fmla="*/ 4732638 w 5955957"/>
              <a:gd name="connsiteY75" fmla="*/ 1149179 h 1285862"/>
              <a:gd name="connsiteX76" fmla="*/ 4695568 w 5955957"/>
              <a:gd name="connsiteY76" fmla="*/ 1124465 h 1285862"/>
              <a:gd name="connsiteX77" fmla="*/ 4633784 w 5955957"/>
              <a:gd name="connsiteY77" fmla="*/ 1099752 h 1285862"/>
              <a:gd name="connsiteX78" fmla="*/ 4596714 w 5955957"/>
              <a:gd name="connsiteY78" fmla="*/ 1062681 h 1285862"/>
              <a:gd name="connsiteX79" fmla="*/ 4534930 w 5955957"/>
              <a:gd name="connsiteY79" fmla="*/ 1075038 h 1285862"/>
              <a:gd name="connsiteX80" fmla="*/ 4460790 w 5955957"/>
              <a:gd name="connsiteY80" fmla="*/ 1173892 h 1285862"/>
              <a:gd name="connsiteX81" fmla="*/ 4423719 w 5955957"/>
              <a:gd name="connsiteY81" fmla="*/ 1210962 h 1285862"/>
              <a:gd name="connsiteX82" fmla="*/ 4374292 w 5955957"/>
              <a:gd name="connsiteY82" fmla="*/ 1285103 h 1285862"/>
              <a:gd name="connsiteX83" fmla="*/ 4263081 w 5955957"/>
              <a:gd name="connsiteY83" fmla="*/ 1235676 h 1285862"/>
              <a:gd name="connsiteX84" fmla="*/ 4188941 w 5955957"/>
              <a:gd name="connsiteY84" fmla="*/ 1210962 h 1285862"/>
              <a:gd name="connsiteX85" fmla="*/ 4065373 w 5955957"/>
              <a:gd name="connsiteY85" fmla="*/ 1136822 h 1285862"/>
              <a:gd name="connsiteX86" fmla="*/ 4015946 w 5955957"/>
              <a:gd name="connsiteY86" fmla="*/ 1099752 h 1285862"/>
              <a:gd name="connsiteX87" fmla="*/ 3966519 w 5955957"/>
              <a:gd name="connsiteY87" fmla="*/ 1087395 h 1285862"/>
              <a:gd name="connsiteX88" fmla="*/ 3917092 w 5955957"/>
              <a:gd name="connsiteY88" fmla="*/ 1062681 h 1285862"/>
              <a:gd name="connsiteX89" fmla="*/ 3805881 w 5955957"/>
              <a:gd name="connsiteY89" fmla="*/ 1075038 h 1285862"/>
              <a:gd name="connsiteX90" fmla="*/ 3731741 w 5955957"/>
              <a:gd name="connsiteY90" fmla="*/ 1099752 h 1285862"/>
              <a:gd name="connsiteX91" fmla="*/ 3608173 w 5955957"/>
              <a:gd name="connsiteY91" fmla="*/ 1112108 h 1285862"/>
              <a:gd name="connsiteX92" fmla="*/ 3571103 w 5955957"/>
              <a:gd name="connsiteY92" fmla="*/ 1161535 h 1285862"/>
              <a:gd name="connsiteX93" fmla="*/ 3472249 w 5955957"/>
              <a:gd name="connsiteY93" fmla="*/ 1223319 h 1285862"/>
              <a:gd name="connsiteX94" fmla="*/ 3398108 w 5955957"/>
              <a:gd name="connsiteY94" fmla="*/ 1248033 h 1285862"/>
              <a:gd name="connsiteX95" fmla="*/ 3286898 w 5955957"/>
              <a:gd name="connsiteY95" fmla="*/ 1248033 h 1285862"/>
              <a:gd name="connsiteX96" fmla="*/ 3101546 w 5955957"/>
              <a:gd name="connsiteY96" fmla="*/ 1210962 h 1285862"/>
              <a:gd name="connsiteX97" fmla="*/ 3027406 w 5955957"/>
              <a:gd name="connsiteY97" fmla="*/ 1161535 h 1285862"/>
              <a:gd name="connsiteX98" fmla="*/ 2916195 w 5955957"/>
              <a:gd name="connsiteY98" fmla="*/ 1112108 h 1285862"/>
              <a:gd name="connsiteX99" fmla="*/ 2409568 w 5955957"/>
              <a:gd name="connsiteY99" fmla="*/ 1087395 h 1285862"/>
              <a:gd name="connsiteX100" fmla="*/ 2273644 w 5955957"/>
              <a:gd name="connsiteY100" fmla="*/ 1037968 h 1285862"/>
              <a:gd name="connsiteX101" fmla="*/ 2236573 w 5955957"/>
              <a:gd name="connsiteY101" fmla="*/ 1025611 h 1285862"/>
              <a:gd name="connsiteX102" fmla="*/ 2174790 w 5955957"/>
              <a:gd name="connsiteY102" fmla="*/ 988541 h 1285862"/>
              <a:gd name="connsiteX103" fmla="*/ 2075935 w 5955957"/>
              <a:gd name="connsiteY103" fmla="*/ 963827 h 1285862"/>
              <a:gd name="connsiteX104" fmla="*/ 1977081 w 5955957"/>
              <a:gd name="connsiteY104" fmla="*/ 939114 h 1285862"/>
              <a:gd name="connsiteX105" fmla="*/ 1865871 w 5955957"/>
              <a:gd name="connsiteY105" fmla="*/ 902043 h 1285862"/>
              <a:gd name="connsiteX106" fmla="*/ 1828800 w 5955957"/>
              <a:gd name="connsiteY106" fmla="*/ 889687 h 1285862"/>
              <a:gd name="connsiteX107" fmla="*/ 1754660 w 5955957"/>
              <a:gd name="connsiteY107" fmla="*/ 877330 h 1285862"/>
              <a:gd name="connsiteX108" fmla="*/ 1458098 w 5955957"/>
              <a:gd name="connsiteY108" fmla="*/ 852616 h 1285862"/>
              <a:gd name="connsiteX109" fmla="*/ 1260390 w 5955957"/>
              <a:gd name="connsiteY109" fmla="*/ 827903 h 1285862"/>
              <a:gd name="connsiteX110" fmla="*/ 1173892 w 5955957"/>
              <a:gd name="connsiteY110" fmla="*/ 815546 h 1285862"/>
              <a:gd name="connsiteX111" fmla="*/ 1112108 w 5955957"/>
              <a:gd name="connsiteY111" fmla="*/ 803189 h 1285862"/>
              <a:gd name="connsiteX112" fmla="*/ 815546 w 5955957"/>
              <a:gd name="connsiteY112" fmla="*/ 790833 h 128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5955957" h="1285862">
                <a:moveTo>
                  <a:pt x="0" y="753762"/>
                </a:moveTo>
                <a:cubicBezTo>
                  <a:pt x="333358" y="820435"/>
                  <a:pt x="-74122" y="742814"/>
                  <a:pt x="864973" y="778476"/>
                </a:cubicBezTo>
                <a:cubicBezTo>
                  <a:pt x="923181" y="780686"/>
                  <a:pt x="979798" y="800127"/>
                  <a:pt x="1037968" y="803189"/>
                </a:cubicBezTo>
                <a:lnTo>
                  <a:pt x="1272746" y="815546"/>
                </a:lnTo>
                <a:cubicBezTo>
                  <a:pt x="1392195" y="811427"/>
                  <a:pt x="1512649" y="819195"/>
                  <a:pt x="1631092" y="803189"/>
                </a:cubicBezTo>
                <a:cubicBezTo>
                  <a:pt x="1707824" y="792820"/>
                  <a:pt x="1713565" y="755775"/>
                  <a:pt x="1767017" y="729049"/>
                </a:cubicBezTo>
                <a:cubicBezTo>
                  <a:pt x="1778667" y="723224"/>
                  <a:pt x="1792115" y="721823"/>
                  <a:pt x="1804087" y="716692"/>
                </a:cubicBezTo>
                <a:cubicBezTo>
                  <a:pt x="1821018" y="709436"/>
                  <a:pt x="1836681" y="699460"/>
                  <a:pt x="1853514" y="691979"/>
                </a:cubicBezTo>
                <a:cubicBezTo>
                  <a:pt x="1873783" y="682970"/>
                  <a:pt x="1895029" y="676274"/>
                  <a:pt x="1915298" y="667265"/>
                </a:cubicBezTo>
                <a:cubicBezTo>
                  <a:pt x="1932131" y="659784"/>
                  <a:pt x="1947082" y="647845"/>
                  <a:pt x="1964725" y="642552"/>
                </a:cubicBezTo>
                <a:cubicBezTo>
                  <a:pt x="2035899" y="621200"/>
                  <a:pt x="2027924" y="640476"/>
                  <a:pt x="2088292" y="617838"/>
                </a:cubicBezTo>
                <a:cubicBezTo>
                  <a:pt x="2105540" y="611370"/>
                  <a:pt x="2120886" y="600605"/>
                  <a:pt x="2137719" y="593124"/>
                </a:cubicBezTo>
                <a:cubicBezTo>
                  <a:pt x="2157988" y="584115"/>
                  <a:pt x="2178734" y="576199"/>
                  <a:pt x="2199503" y="568411"/>
                </a:cubicBezTo>
                <a:cubicBezTo>
                  <a:pt x="2211699" y="563838"/>
                  <a:pt x="2223937" y="559213"/>
                  <a:pt x="2236573" y="556054"/>
                </a:cubicBezTo>
                <a:cubicBezTo>
                  <a:pt x="2307103" y="538421"/>
                  <a:pt x="2284375" y="550363"/>
                  <a:pt x="2347784" y="531341"/>
                </a:cubicBezTo>
                <a:cubicBezTo>
                  <a:pt x="2471149" y="494332"/>
                  <a:pt x="2371994" y="513760"/>
                  <a:pt x="2508422" y="494270"/>
                </a:cubicBezTo>
                <a:cubicBezTo>
                  <a:pt x="2599043" y="448960"/>
                  <a:pt x="2514236" y="485944"/>
                  <a:pt x="2619633" y="457200"/>
                </a:cubicBezTo>
                <a:cubicBezTo>
                  <a:pt x="2644765" y="450346"/>
                  <a:pt x="2668229" y="437596"/>
                  <a:pt x="2693773" y="432487"/>
                </a:cubicBezTo>
                <a:cubicBezTo>
                  <a:pt x="2772210" y="416799"/>
                  <a:pt x="2735182" y="425224"/>
                  <a:pt x="2804984" y="407773"/>
                </a:cubicBezTo>
                <a:cubicBezTo>
                  <a:pt x="2821460" y="411892"/>
                  <a:pt x="2838144" y="415250"/>
                  <a:pt x="2854411" y="420130"/>
                </a:cubicBezTo>
                <a:cubicBezTo>
                  <a:pt x="2879363" y="427615"/>
                  <a:pt x="2903419" y="437989"/>
                  <a:pt x="2928552" y="444843"/>
                </a:cubicBezTo>
                <a:cubicBezTo>
                  <a:pt x="3092562" y="489573"/>
                  <a:pt x="2914931" y="432065"/>
                  <a:pt x="3027406" y="469557"/>
                </a:cubicBezTo>
                <a:cubicBezTo>
                  <a:pt x="3072714" y="457200"/>
                  <a:pt x="3118505" y="446495"/>
                  <a:pt x="3163330" y="432487"/>
                </a:cubicBezTo>
                <a:cubicBezTo>
                  <a:pt x="3184501" y="425871"/>
                  <a:pt x="3208701" y="422694"/>
                  <a:pt x="3225114" y="407773"/>
                </a:cubicBezTo>
                <a:cubicBezTo>
                  <a:pt x="3255591" y="380066"/>
                  <a:pt x="3274541" y="341870"/>
                  <a:pt x="3299254" y="308919"/>
                </a:cubicBezTo>
                <a:cubicBezTo>
                  <a:pt x="3311611" y="292443"/>
                  <a:pt x="3324901" y="276628"/>
                  <a:pt x="3336325" y="259492"/>
                </a:cubicBezTo>
                <a:cubicBezTo>
                  <a:pt x="3344563" y="247135"/>
                  <a:pt x="3349442" y="231699"/>
                  <a:pt x="3361038" y="222422"/>
                </a:cubicBezTo>
                <a:cubicBezTo>
                  <a:pt x="3371209" y="214285"/>
                  <a:pt x="3385751" y="214184"/>
                  <a:pt x="3398108" y="210065"/>
                </a:cubicBezTo>
                <a:cubicBezTo>
                  <a:pt x="3418703" y="222422"/>
                  <a:pt x="3440678" y="232725"/>
                  <a:pt x="3459892" y="247135"/>
                </a:cubicBezTo>
                <a:cubicBezTo>
                  <a:pt x="3473872" y="257620"/>
                  <a:pt x="3481790" y="275536"/>
                  <a:pt x="3496963" y="284206"/>
                </a:cubicBezTo>
                <a:cubicBezTo>
                  <a:pt x="3511708" y="292632"/>
                  <a:pt x="3529914" y="292443"/>
                  <a:pt x="3546390" y="296562"/>
                </a:cubicBezTo>
                <a:cubicBezTo>
                  <a:pt x="3566984" y="284205"/>
                  <a:pt x="3587807" y="272221"/>
                  <a:pt x="3608173" y="259492"/>
                </a:cubicBezTo>
                <a:cubicBezTo>
                  <a:pt x="3620767" y="251621"/>
                  <a:pt x="3632350" y="242147"/>
                  <a:pt x="3645244" y="234779"/>
                </a:cubicBezTo>
                <a:cubicBezTo>
                  <a:pt x="3661237" y="225640"/>
                  <a:pt x="3679344" y="220283"/>
                  <a:pt x="3694671" y="210065"/>
                </a:cubicBezTo>
                <a:cubicBezTo>
                  <a:pt x="3831261" y="119004"/>
                  <a:pt x="3745811" y="151828"/>
                  <a:pt x="3830595" y="123568"/>
                </a:cubicBezTo>
                <a:cubicBezTo>
                  <a:pt x="3847071" y="135925"/>
                  <a:pt x="3862019" y="150636"/>
                  <a:pt x="3880022" y="160638"/>
                </a:cubicBezTo>
                <a:cubicBezTo>
                  <a:pt x="3980491" y="216454"/>
                  <a:pt x="4022589" y="176376"/>
                  <a:pt x="4164227" y="160638"/>
                </a:cubicBezTo>
                <a:cubicBezTo>
                  <a:pt x="4302985" y="91259"/>
                  <a:pt x="4243119" y="110023"/>
                  <a:pt x="4337222" y="86497"/>
                </a:cubicBezTo>
                <a:cubicBezTo>
                  <a:pt x="4357817" y="98854"/>
                  <a:pt x="4378639" y="110839"/>
                  <a:pt x="4399006" y="123568"/>
                </a:cubicBezTo>
                <a:cubicBezTo>
                  <a:pt x="4411599" y="131439"/>
                  <a:pt x="4423182" y="140913"/>
                  <a:pt x="4436076" y="148281"/>
                </a:cubicBezTo>
                <a:cubicBezTo>
                  <a:pt x="4452069" y="157420"/>
                  <a:pt x="4469027" y="164757"/>
                  <a:pt x="4485503" y="172995"/>
                </a:cubicBezTo>
                <a:cubicBezTo>
                  <a:pt x="4530811" y="168876"/>
                  <a:pt x="4576624" y="168544"/>
                  <a:pt x="4621427" y="160638"/>
                </a:cubicBezTo>
                <a:cubicBezTo>
                  <a:pt x="4647081" y="156111"/>
                  <a:pt x="4671381" y="145599"/>
                  <a:pt x="4695568" y="135924"/>
                </a:cubicBezTo>
                <a:cubicBezTo>
                  <a:pt x="4724892" y="124195"/>
                  <a:pt x="4756586" y="105607"/>
                  <a:pt x="4782065" y="86497"/>
                </a:cubicBezTo>
                <a:cubicBezTo>
                  <a:pt x="4803164" y="70673"/>
                  <a:pt x="4821904" y="51700"/>
                  <a:pt x="4843849" y="37070"/>
                </a:cubicBezTo>
                <a:cubicBezTo>
                  <a:pt x="4859176" y="26852"/>
                  <a:pt x="4876800" y="20595"/>
                  <a:pt x="4893276" y="12357"/>
                </a:cubicBezTo>
                <a:cubicBezTo>
                  <a:pt x="4905633" y="16476"/>
                  <a:pt x="4918696" y="18889"/>
                  <a:pt x="4930346" y="24714"/>
                </a:cubicBezTo>
                <a:cubicBezTo>
                  <a:pt x="4943629" y="31356"/>
                  <a:pt x="4952566" y="49427"/>
                  <a:pt x="4967417" y="49427"/>
                </a:cubicBezTo>
                <a:cubicBezTo>
                  <a:pt x="5029747" y="49427"/>
                  <a:pt x="5090984" y="32952"/>
                  <a:pt x="5152768" y="24714"/>
                </a:cubicBezTo>
                <a:cubicBezTo>
                  <a:pt x="5182021" y="14963"/>
                  <a:pt x="5221799" y="0"/>
                  <a:pt x="5251622" y="0"/>
                </a:cubicBezTo>
                <a:cubicBezTo>
                  <a:pt x="5288920" y="0"/>
                  <a:pt x="5325763" y="8238"/>
                  <a:pt x="5362833" y="12357"/>
                </a:cubicBezTo>
                <a:cubicBezTo>
                  <a:pt x="5383428" y="20595"/>
                  <a:pt x="5404778" y="27150"/>
                  <a:pt x="5424617" y="37070"/>
                </a:cubicBezTo>
                <a:cubicBezTo>
                  <a:pt x="5459051" y="54287"/>
                  <a:pt x="5459415" y="70000"/>
                  <a:pt x="5498757" y="74141"/>
                </a:cubicBezTo>
                <a:cubicBezTo>
                  <a:pt x="5564425" y="81053"/>
                  <a:pt x="5630562" y="82378"/>
                  <a:pt x="5696465" y="86497"/>
                </a:cubicBezTo>
                <a:cubicBezTo>
                  <a:pt x="5717060" y="102973"/>
                  <a:pt x="5737150" y="120100"/>
                  <a:pt x="5758249" y="135924"/>
                </a:cubicBezTo>
                <a:cubicBezTo>
                  <a:pt x="5796322" y="164479"/>
                  <a:pt x="5800746" y="157023"/>
                  <a:pt x="5832390" y="197708"/>
                </a:cubicBezTo>
                <a:cubicBezTo>
                  <a:pt x="5850625" y="221153"/>
                  <a:pt x="5865341" y="247135"/>
                  <a:pt x="5881817" y="271849"/>
                </a:cubicBezTo>
                <a:cubicBezTo>
                  <a:pt x="5890055" y="284206"/>
                  <a:pt x="5901834" y="294830"/>
                  <a:pt x="5906530" y="308919"/>
                </a:cubicBezTo>
                <a:cubicBezTo>
                  <a:pt x="5910649" y="321276"/>
                  <a:pt x="5913062" y="334339"/>
                  <a:pt x="5918887" y="345989"/>
                </a:cubicBezTo>
                <a:cubicBezTo>
                  <a:pt x="5966794" y="441805"/>
                  <a:pt x="5924897" y="326954"/>
                  <a:pt x="5955957" y="420130"/>
                </a:cubicBezTo>
                <a:cubicBezTo>
                  <a:pt x="5951838" y="465438"/>
                  <a:pt x="5956437" y="512408"/>
                  <a:pt x="5943600" y="556054"/>
                </a:cubicBezTo>
                <a:cubicBezTo>
                  <a:pt x="5935219" y="584549"/>
                  <a:pt x="5905204" y="602617"/>
                  <a:pt x="5894173" y="630195"/>
                </a:cubicBezTo>
                <a:cubicBezTo>
                  <a:pt x="5885935" y="650790"/>
                  <a:pt x="5876474" y="670936"/>
                  <a:pt x="5869460" y="691979"/>
                </a:cubicBezTo>
                <a:cubicBezTo>
                  <a:pt x="5864090" y="708090"/>
                  <a:pt x="5861983" y="725139"/>
                  <a:pt x="5857103" y="741406"/>
                </a:cubicBezTo>
                <a:cubicBezTo>
                  <a:pt x="5849618" y="766357"/>
                  <a:pt x="5838708" y="790274"/>
                  <a:pt x="5832390" y="815546"/>
                </a:cubicBezTo>
                <a:cubicBezTo>
                  <a:pt x="5828271" y="832022"/>
                  <a:pt x="5825404" y="848862"/>
                  <a:pt x="5820033" y="864973"/>
                </a:cubicBezTo>
                <a:cubicBezTo>
                  <a:pt x="5813019" y="886016"/>
                  <a:pt x="5805941" y="907284"/>
                  <a:pt x="5795319" y="926757"/>
                </a:cubicBezTo>
                <a:cubicBezTo>
                  <a:pt x="5773292" y="967140"/>
                  <a:pt x="5745070" y="1008310"/>
                  <a:pt x="5708822" y="1037968"/>
                </a:cubicBezTo>
                <a:cubicBezTo>
                  <a:pt x="5676943" y="1064051"/>
                  <a:pt x="5649043" y="1099083"/>
                  <a:pt x="5609968" y="1112108"/>
                </a:cubicBezTo>
                <a:cubicBezTo>
                  <a:pt x="5562690" y="1127868"/>
                  <a:pt x="5533084" y="1139842"/>
                  <a:pt x="5486400" y="1149179"/>
                </a:cubicBezTo>
                <a:cubicBezTo>
                  <a:pt x="5461832" y="1154092"/>
                  <a:pt x="5437023" y="1157725"/>
                  <a:pt x="5412260" y="1161535"/>
                </a:cubicBezTo>
                <a:cubicBezTo>
                  <a:pt x="5338346" y="1172906"/>
                  <a:pt x="5302834" y="1176758"/>
                  <a:pt x="5226908" y="1186249"/>
                </a:cubicBezTo>
                <a:cubicBezTo>
                  <a:pt x="5207842" y="1191016"/>
                  <a:pt x="5131390" y="1210962"/>
                  <a:pt x="5115698" y="1210962"/>
                </a:cubicBezTo>
                <a:cubicBezTo>
                  <a:pt x="5057886" y="1210962"/>
                  <a:pt x="5000368" y="1202725"/>
                  <a:pt x="4942703" y="1198606"/>
                </a:cubicBezTo>
                <a:cubicBezTo>
                  <a:pt x="4894789" y="1182634"/>
                  <a:pt x="4862520" y="1170825"/>
                  <a:pt x="4806779" y="1161535"/>
                </a:cubicBezTo>
                <a:lnTo>
                  <a:pt x="4732638" y="1149179"/>
                </a:lnTo>
                <a:cubicBezTo>
                  <a:pt x="4720281" y="1140941"/>
                  <a:pt x="4708851" y="1131107"/>
                  <a:pt x="4695568" y="1124465"/>
                </a:cubicBezTo>
                <a:cubicBezTo>
                  <a:pt x="4675729" y="1114545"/>
                  <a:pt x="4652593" y="1111508"/>
                  <a:pt x="4633784" y="1099752"/>
                </a:cubicBezTo>
                <a:cubicBezTo>
                  <a:pt x="4618965" y="1090490"/>
                  <a:pt x="4609071" y="1075038"/>
                  <a:pt x="4596714" y="1062681"/>
                </a:cubicBezTo>
                <a:cubicBezTo>
                  <a:pt x="4576119" y="1066800"/>
                  <a:pt x="4552405" y="1063388"/>
                  <a:pt x="4534930" y="1075038"/>
                </a:cubicBezTo>
                <a:cubicBezTo>
                  <a:pt x="4501128" y="1097572"/>
                  <a:pt x="4486110" y="1143508"/>
                  <a:pt x="4460790" y="1173892"/>
                </a:cubicBezTo>
                <a:cubicBezTo>
                  <a:pt x="4449603" y="1187317"/>
                  <a:pt x="4436076" y="1198605"/>
                  <a:pt x="4423719" y="1210962"/>
                </a:cubicBezTo>
                <a:cubicBezTo>
                  <a:pt x="4416450" y="1232770"/>
                  <a:pt x="4406335" y="1281543"/>
                  <a:pt x="4374292" y="1285103"/>
                </a:cubicBezTo>
                <a:cubicBezTo>
                  <a:pt x="4315433" y="1291642"/>
                  <a:pt x="4305084" y="1254344"/>
                  <a:pt x="4263081" y="1235676"/>
                </a:cubicBezTo>
                <a:cubicBezTo>
                  <a:pt x="4239276" y="1225096"/>
                  <a:pt x="4213654" y="1219200"/>
                  <a:pt x="4188941" y="1210962"/>
                </a:cubicBezTo>
                <a:cubicBezTo>
                  <a:pt x="4071416" y="1122819"/>
                  <a:pt x="4219642" y="1229382"/>
                  <a:pt x="4065373" y="1136822"/>
                </a:cubicBezTo>
                <a:cubicBezTo>
                  <a:pt x="4047713" y="1126226"/>
                  <a:pt x="4034366" y="1108962"/>
                  <a:pt x="4015946" y="1099752"/>
                </a:cubicBezTo>
                <a:cubicBezTo>
                  <a:pt x="4000756" y="1092157"/>
                  <a:pt x="3982420" y="1093358"/>
                  <a:pt x="3966519" y="1087395"/>
                </a:cubicBezTo>
                <a:cubicBezTo>
                  <a:pt x="3949271" y="1080927"/>
                  <a:pt x="3933568" y="1070919"/>
                  <a:pt x="3917092" y="1062681"/>
                </a:cubicBezTo>
                <a:cubicBezTo>
                  <a:pt x="3880022" y="1066800"/>
                  <a:pt x="3842455" y="1067723"/>
                  <a:pt x="3805881" y="1075038"/>
                </a:cubicBezTo>
                <a:cubicBezTo>
                  <a:pt x="3780337" y="1080147"/>
                  <a:pt x="3757662" y="1097160"/>
                  <a:pt x="3731741" y="1099752"/>
                </a:cubicBezTo>
                <a:lnTo>
                  <a:pt x="3608173" y="1112108"/>
                </a:lnTo>
                <a:cubicBezTo>
                  <a:pt x="3595816" y="1128584"/>
                  <a:pt x="3585665" y="1146972"/>
                  <a:pt x="3571103" y="1161535"/>
                </a:cubicBezTo>
                <a:cubicBezTo>
                  <a:pt x="3546315" y="1186323"/>
                  <a:pt x="3504879" y="1210267"/>
                  <a:pt x="3472249" y="1223319"/>
                </a:cubicBezTo>
                <a:cubicBezTo>
                  <a:pt x="3448062" y="1232994"/>
                  <a:pt x="3398108" y="1248033"/>
                  <a:pt x="3398108" y="1248033"/>
                </a:cubicBezTo>
                <a:cubicBezTo>
                  <a:pt x="3201456" y="1198869"/>
                  <a:pt x="3522207" y="1271564"/>
                  <a:pt x="3286898" y="1248033"/>
                </a:cubicBezTo>
                <a:cubicBezTo>
                  <a:pt x="3224203" y="1241763"/>
                  <a:pt x="3163330" y="1223319"/>
                  <a:pt x="3101546" y="1210962"/>
                </a:cubicBezTo>
                <a:cubicBezTo>
                  <a:pt x="3076833" y="1194486"/>
                  <a:pt x="3053972" y="1174818"/>
                  <a:pt x="3027406" y="1161535"/>
                </a:cubicBezTo>
                <a:cubicBezTo>
                  <a:pt x="2850954" y="1073310"/>
                  <a:pt x="3025234" y="1184803"/>
                  <a:pt x="2916195" y="1112108"/>
                </a:cubicBezTo>
                <a:cubicBezTo>
                  <a:pt x="2672864" y="1130826"/>
                  <a:pt x="2737779" y="1135661"/>
                  <a:pt x="2409568" y="1087395"/>
                </a:cubicBezTo>
                <a:cubicBezTo>
                  <a:pt x="2381098" y="1083208"/>
                  <a:pt x="2302811" y="1048906"/>
                  <a:pt x="2273644" y="1037968"/>
                </a:cubicBezTo>
                <a:cubicBezTo>
                  <a:pt x="2261448" y="1033394"/>
                  <a:pt x="2248223" y="1031436"/>
                  <a:pt x="2236573" y="1025611"/>
                </a:cubicBezTo>
                <a:cubicBezTo>
                  <a:pt x="2215092" y="1014870"/>
                  <a:pt x="2197206" y="997163"/>
                  <a:pt x="2174790" y="988541"/>
                </a:cubicBezTo>
                <a:cubicBezTo>
                  <a:pt x="2143088" y="976348"/>
                  <a:pt x="2108158" y="974568"/>
                  <a:pt x="2075935" y="963827"/>
                </a:cubicBezTo>
                <a:cubicBezTo>
                  <a:pt x="1963456" y="926333"/>
                  <a:pt x="2141104" y="983847"/>
                  <a:pt x="1977081" y="939114"/>
                </a:cubicBezTo>
                <a:cubicBezTo>
                  <a:pt x="1977070" y="939111"/>
                  <a:pt x="1884412" y="908223"/>
                  <a:pt x="1865871" y="902043"/>
                </a:cubicBezTo>
                <a:cubicBezTo>
                  <a:pt x="1853514" y="897924"/>
                  <a:pt x="1841648" y="891828"/>
                  <a:pt x="1828800" y="889687"/>
                </a:cubicBezTo>
                <a:cubicBezTo>
                  <a:pt x="1804087" y="885568"/>
                  <a:pt x="1779521" y="880438"/>
                  <a:pt x="1754660" y="877330"/>
                </a:cubicBezTo>
                <a:cubicBezTo>
                  <a:pt x="1658079" y="865257"/>
                  <a:pt x="1554353" y="859492"/>
                  <a:pt x="1458098" y="852616"/>
                </a:cubicBezTo>
                <a:cubicBezTo>
                  <a:pt x="1310760" y="828061"/>
                  <a:pt x="1462360" y="851665"/>
                  <a:pt x="1260390" y="827903"/>
                </a:cubicBezTo>
                <a:cubicBezTo>
                  <a:pt x="1231464" y="824500"/>
                  <a:pt x="1202621" y="820334"/>
                  <a:pt x="1173892" y="815546"/>
                </a:cubicBezTo>
                <a:cubicBezTo>
                  <a:pt x="1153175" y="812093"/>
                  <a:pt x="1132948" y="805794"/>
                  <a:pt x="1112108" y="803189"/>
                </a:cubicBezTo>
                <a:cubicBezTo>
                  <a:pt x="974477" y="785985"/>
                  <a:pt x="960925" y="790833"/>
                  <a:pt x="815546" y="790833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427487" y="4614160"/>
            <a:ext cx="37382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b="1" smtClean="0"/>
              <a:t>a</a:t>
            </a:r>
            <a:endParaRPr lang="en-US" sz="3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028928" y="1870386"/>
            <a:ext cx="40266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 = Recursively apply rules to the left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to regular expression </a:t>
            </a:r>
            <a:r>
              <a:rPr lang="en-US" sz="2000" b="1" dirty="0" smtClean="0"/>
              <a:t>r</a:t>
            </a:r>
            <a:r>
              <a:rPr lang="en-US" sz="2000" i="1" dirty="0" smtClean="0"/>
              <a:t>, </a:t>
            </a:r>
            <a:r>
              <a:rPr lang="en-US" sz="2000" dirty="0" smtClean="0"/>
              <a:t>connecting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heads and tails as you go</a:t>
            </a:r>
            <a:endParaRPr lang="en-US" sz="2000" dirty="0" smtClean="0"/>
          </a:p>
        </p:txBody>
      </p:sp>
      <p:sp>
        <p:nvSpPr>
          <p:cNvPr id="15" name="Oval 14"/>
          <p:cNvSpPr/>
          <p:nvPr/>
        </p:nvSpPr>
        <p:spPr>
          <a:xfrm>
            <a:off x="7501057" y="4383848"/>
            <a:ext cx="458154" cy="4327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18" name="Oval 17"/>
          <p:cNvSpPr/>
          <p:nvPr/>
        </p:nvSpPr>
        <p:spPr>
          <a:xfrm>
            <a:off x="7556095" y="4444059"/>
            <a:ext cx="348078" cy="3287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20" name="Oval 19"/>
          <p:cNvSpPr/>
          <p:nvPr/>
        </p:nvSpPr>
        <p:spPr>
          <a:xfrm>
            <a:off x="4638483" y="4535026"/>
            <a:ext cx="458154" cy="4327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4510668" y="4138568"/>
            <a:ext cx="6880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INIT</a:t>
            </a:r>
            <a:endParaRPr lang="en-US" sz="2400" dirty="0"/>
          </a:p>
        </p:txBody>
      </p:sp>
      <p:sp>
        <p:nvSpPr>
          <p:cNvPr id="17" name="Oval 16"/>
          <p:cNvSpPr/>
          <p:nvPr/>
        </p:nvSpPr>
        <p:spPr>
          <a:xfrm>
            <a:off x="6067517" y="4476542"/>
            <a:ext cx="458154" cy="4327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19" name="Freeform 18"/>
          <p:cNvSpPr/>
          <p:nvPr/>
        </p:nvSpPr>
        <p:spPr>
          <a:xfrm>
            <a:off x="6537139" y="4229586"/>
            <a:ext cx="1474034" cy="765332"/>
          </a:xfrm>
          <a:custGeom>
            <a:avLst/>
            <a:gdLst>
              <a:gd name="connsiteX0" fmla="*/ 0 w 5955957"/>
              <a:gd name="connsiteY0" fmla="*/ 753762 h 1285862"/>
              <a:gd name="connsiteX1" fmla="*/ 864973 w 5955957"/>
              <a:gd name="connsiteY1" fmla="*/ 778476 h 1285862"/>
              <a:gd name="connsiteX2" fmla="*/ 1037968 w 5955957"/>
              <a:gd name="connsiteY2" fmla="*/ 803189 h 1285862"/>
              <a:gd name="connsiteX3" fmla="*/ 1272746 w 5955957"/>
              <a:gd name="connsiteY3" fmla="*/ 815546 h 1285862"/>
              <a:gd name="connsiteX4" fmla="*/ 1631092 w 5955957"/>
              <a:gd name="connsiteY4" fmla="*/ 803189 h 1285862"/>
              <a:gd name="connsiteX5" fmla="*/ 1767017 w 5955957"/>
              <a:gd name="connsiteY5" fmla="*/ 729049 h 1285862"/>
              <a:gd name="connsiteX6" fmla="*/ 1804087 w 5955957"/>
              <a:gd name="connsiteY6" fmla="*/ 716692 h 1285862"/>
              <a:gd name="connsiteX7" fmla="*/ 1853514 w 5955957"/>
              <a:gd name="connsiteY7" fmla="*/ 691979 h 1285862"/>
              <a:gd name="connsiteX8" fmla="*/ 1915298 w 5955957"/>
              <a:gd name="connsiteY8" fmla="*/ 667265 h 1285862"/>
              <a:gd name="connsiteX9" fmla="*/ 1964725 w 5955957"/>
              <a:gd name="connsiteY9" fmla="*/ 642552 h 1285862"/>
              <a:gd name="connsiteX10" fmla="*/ 2088292 w 5955957"/>
              <a:gd name="connsiteY10" fmla="*/ 617838 h 1285862"/>
              <a:gd name="connsiteX11" fmla="*/ 2137719 w 5955957"/>
              <a:gd name="connsiteY11" fmla="*/ 593124 h 1285862"/>
              <a:gd name="connsiteX12" fmla="*/ 2199503 w 5955957"/>
              <a:gd name="connsiteY12" fmla="*/ 568411 h 1285862"/>
              <a:gd name="connsiteX13" fmla="*/ 2236573 w 5955957"/>
              <a:gd name="connsiteY13" fmla="*/ 556054 h 1285862"/>
              <a:gd name="connsiteX14" fmla="*/ 2347784 w 5955957"/>
              <a:gd name="connsiteY14" fmla="*/ 531341 h 1285862"/>
              <a:gd name="connsiteX15" fmla="*/ 2508422 w 5955957"/>
              <a:gd name="connsiteY15" fmla="*/ 494270 h 1285862"/>
              <a:gd name="connsiteX16" fmla="*/ 2619633 w 5955957"/>
              <a:gd name="connsiteY16" fmla="*/ 457200 h 1285862"/>
              <a:gd name="connsiteX17" fmla="*/ 2693773 w 5955957"/>
              <a:gd name="connsiteY17" fmla="*/ 432487 h 1285862"/>
              <a:gd name="connsiteX18" fmla="*/ 2804984 w 5955957"/>
              <a:gd name="connsiteY18" fmla="*/ 407773 h 1285862"/>
              <a:gd name="connsiteX19" fmla="*/ 2854411 w 5955957"/>
              <a:gd name="connsiteY19" fmla="*/ 420130 h 1285862"/>
              <a:gd name="connsiteX20" fmla="*/ 2928552 w 5955957"/>
              <a:gd name="connsiteY20" fmla="*/ 444843 h 1285862"/>
              <a:gd name="connsiteX21" fmla="*/ 3027406 w 5955957"/>
              <a:gd name="connsiteY21" fmla="*/ 469557 h 1285862"/>
              <a:gd name="connsiteX22" fmla="*/ 3163330 w 5955957"/>
              <a:gd name="connsiteY22" fmla="*/ 432487 h 1285862"/>
              <a:gd name="connsiteX23" fmla="*/ 3225114 w 5955957"/>
              <a:gd name="connsiteY23" fmla="*/ 407773 h 1285862"/>
              <a:gd name="connsiteX24" fmla="*/ 3299254 w 5955957"/>
              <a:gd name="connsiteY24" fmla="*/ 308919 h 1285862"/>
              <a:gd name="connsiteX25" fmla="*/ 3336325 w 5955957"/>
              <a:gd name="connsiteY25" fmla="*/ 259492 h 1285862"/>
              <a:gd name="connsiteX26" fmla="*/ 3361038 w 5955957"/>
              <a:gd name="connsiteY26" fmla="*/ 222422 h 1285862"/>
              <a:gd name="connsiteX27" fmla="*/ 3398108 w 5955957"/>
              <a:gd name="connsiteY27" fmla="*/ 210065 h 1285862"/>
              <a:gd name="connsiteX28" fmla="*/ 3459892 w 5955957"/>
              <a:gd name="connsiteY28" fmla="*/ 247135 h 1285862"/>
              <a:gd name="connsiteX29" fmla="*/ 3496963 w 5955957"/>
              <a:gd name="connsiteY29" fmla="*/ 284206 h 1285862"/>
              <a:gd name="connsiteX30" fmla="*/ 3546390 w 5955957"/>
              <a:gd name="connsiteY30" fmla="*/ 296562 h 1285862"/>
              <a:gd name="connsiteX31" fmla="*/ 3608173 w 5955957"/>
              <a:gd name="connsiteY31" fmla="*/ 259492 h 1285862"/>
              <a:gd name="connsiteX32" fmla="*/ 3645244 w 5955957"/>
              <a:gd name="connsiteY32" fmla="*/ 234779 h 1285862"/>
              <a:gd name="connsiteX33" fmla="*/ 3694671 w 5955957"/>
              <a:gd name="connsiteY33" fmla="*/ 210065 h 1285862"/>
              <a:gd name="connsiteX34" fmla="*/ 3830595 w 5955957"/>
              <a:gd name="connsiteY34" fmla="*/ 123568 h 1285862"/>
              <a:gd name="connsiteX35" fmla="*/ 3880022 w 5955957"/>
              <a:gd name="connsiteY35" fmla="*/ 160638 h 1285862"/>
              <a:gd name="connsiteX36" fmla="*/ 4164227 w 5955957"/>
              <a:gd name="connsiteY36" fmla="*/ 160638 h 1285862"/>
              <a:gd name="connsiteX37" fmla="*/ 4337222 w 5955957"/>
              <a:gd name="connsiteY37" fmla="*/ 86497 h 1285862"/>
              <a:gd name="connsiteX38" fmla="*/ 4399006 w 5955957"/>
              <a:gd name="connsiteY38" fmla="*/ 123568 h 1285862"/>
              <a:gd name="connsiteX39" fmla="*/ 4436076 w 5955957"/>
              <a:gd name="connsiteY39" fmla="*/ 148281 h 1285862"/>
              <a:gd name="connsiteX40" fmla="*/ 4485503 w 5955957"/>
              <a:gd name="connsiteY40" fmla="*/ 172995 h 1285862"/>
              <a:gd name="connsiteX41" fmla="*/ 4621427 w 5955957"/>
              <a:gd name="connsiteY41" fmla="*/ 160638 h 1285862"/>
              <a:gd name="connsiteX42" fmla="*/ 4695568 w 5955957"/>
              <a:gd name="connsiteY42" fmla="*/ 135924 h 1285862"/>
              <a:gd name="connsiteX43" fmla="*/ 4782065 w 5955957"/>
              <a:gd name="connsiteY43" fmla="*/ 86497 h 1285862"/>
              <a:gd name="connsiteX44" fmla="*/ 4843849 w 5955957"/>
              <a:gd name="connsiteY44" fmla="*/ 37070 h 1285862"/>
              <a:gd name="connsiteX45" fmla="*/ 4893276 w 5955957"/>
              <a:gd name="connsiteY45" fmla="*/ 12357 h 1285862"/>
              <a:gd name="connsiteX46" fmla="*/ 4930346 w 5955957"/>
              <a:gd name="connsiteY46" fmla="*/ 24714 h 1285862"/>
              <a:gd name="connsiteX47" fmla="*/ 4967417 w 5955957"/>
              <a:gd name="connsiteY47" fmla="*/ 49427 h 1285862"/>
              <a:gd name="connsiteX48" fmla="*/ 5152768 w 5955957"/>
              <a:gd name="connsiteY48" fmla="*/ 24714 h 1285862"/>
              <a:gd name="connsiteX49" fmla="*/ 5251622 w 5955957"/>
              <a:gd name="connsiteY49" fmla="*/ 0 h 1285862"/>
              <a:gd name="connsiteX50" fmla="*/ 5362833 w 5955957"/>
              <a:gd name="connsiteY50" fmla="*/ 12357 h 1285862"/>
              <a:gd name="connsiteX51" fmla="*/ 5424617 w 5955957"/>
              <a:gd name="connsiteY51" fmla="*/ 37070 h 1285862"/>
              <a:gd name="connsiteX52" fmla="*/ 5498757 w 5955957"/>
              <a:gd name="connsiteY52" fmla="*/ 74141 h 1285862"/>
              <a:gd name="connsiteX53" fmla="*/ 5696465 w 5955957"/>
              <a:gd name="connsiteY53" fmla="*/ 86497 h 1285862"/>
              <a:gd name="connsiteX54" fmla="*/ 5758249 w 5955957"/>
              <a:gd name="connsiteY54" fmla="*/ 135924 h 1285862"/>
              <a:gd name="connsiteX55" fmla="*/ 5832390 w 5955957"/>
              <a:gd name="connsiteY55" fmla="*/ 197708 h 1285862"/>
              <a:gd name="connsiteX56" fmla="*/ 5881817 w 5955957"/>
              <a:gd name="connsiteY56" fmla="*/ 271849 h 1285862"/>
              <a:gd name="connsiteX57" fmla="*/ 5906530 w 5955957"/>
              <a:gd name="connsiteY57" fmla="*/ 308919 h 1285862"/>
              <a:gd name="connsiteX58" fmla="*/ 5918887 w 5955957"/>
              <a:gd name="connsiteY58" fmla="*/ 345989 h 1285862"/>
              <a:gd name="connsiteX59" fmla="*/ 5955957 w 5955957"/>
              <a:gd name="connsiteY59" fmla="*/ 420130 h 1285862"/>
              <a:gd name="connsiteX60" fmla="*/ 5943600 w 5955957"/>
              <a:gd name="connsiteY60" fmla="*/ 556054 h 1285862"/>
              <a:gd name="connsiteX61" fmla="*/ 5894173 w 5955957"/>
              <a:gd name="connsiteY61" fmla="*/ 630195 h 1285862"/>
              <a:gd name="connsiteX62" fmla="*/ 5869460 w 5955957"/>
              <a:gd name="connsiteY62" fmla="*/ 691979 h 1285862"/>
              <a:gd name="connsiteX63" fmla="*/ 5857103 w 5955957"/>
              <a:gd name="connsiteY63" fmla="*/ 741406 h 1285862"/>
              <a:gd name="connsiteX64" fmla="*/ 5832390 w 5955957"/>
              <a:gd name="connsiteY64" fmla="*/ 815546 h 1285862"/>
              <a:gd name="connsiteX65" fmla="*/ 5820033 w 5955957"/>
              <a:gd name="connsiteY65" fmla="*/ 864973 h 1285862"/>
              <a:gd name="connsiteX66" fmla="*/ 5795319 w 5955957"/>
              <a:gd name="connsiteY66" fmla="*/ 926757 h 1285862"/>
              <a:gd name="connsiteX67" fmla="*/ 5708822 w 5955957"/>
              <a:gd name="connsiteY67" fmla="*/ 1037968 h 1285862"/>
              <a:gd name="connsiteX68" fmla="*/ 5609968 w 5955957"/>
              <a:gd name="connsiteY68" fmla="*/ 1112108 h 1285862"/>
              <a:gd name="connsiteX69" fmla="*/ 5486400 w 5955957"/>
              <a:gd name="connsiteY69" fmla="*/ 1149179 h 1285862"/>
              <a:gd name="connsiteX70" fmla="*/ 5412260 w 5955957"/>
              <a:gd name="connsiteY70" fmla="*/ 1161535 h 1285862"/>
              <a:gd name="connsiteX71" fmla="*/ 5226908 w 5955957"/>
              <a:gd name="connsiteY71" fmla="*/ 1186249 h 1285862"/>
              <a:gd name="connsiteX72" fmla="*/ 5115698 w 5955957"/>
              <a:gd name="connsiteY72" fmla="*/ 1210962 h 1285862"/>
              <a:gd name="connsiteX73" fmla="*/ 4942703 w 5955957"/>
              <a:gd name="connsiteY73" fmla="*/ 1198606 h 1285862"/>
              <a:gd name="connsiteX74" fmla="*/ 4806779 w 5955957"/>
              <a:gd name="connsiteY74" fmla="*/ 1161535 h 1285862"/>
              <a:gd name="connsiteX75" fmla="*/ 4732638 w 5955957"/>
              <a:gd name="connsiteY75" fmla="*/ 1149179 h 1285862"/>
              <a:gd name="connsiteX76" fmla="*/ 4695568 w 5955957"/>
              <a:gd name="connsiteY76" fmla="*/ 1124465 h 1285862"/>
              <a:gd name="connsiteX77" fmla="*/ 4633784 w 5955957"/>
              <a:gd name="connsiteY77" fmla="*/ 1099752 h 1285862"/>
              <a:gd name="connsiteX78" fmla="*/ 4596714 w 5955957"/>
              <a:gd name="connsiteY78" fmla="*/ 1062681 h 1285862"/>
              <a:gd name="connsiteX79" fmla="*/ 4534930 w 5955957"/>
              <a:gd name="connsiteY79" fmla="*/ 1075038 h 1285862"/>
              <a:gd name="connsiteX80" fmla="*/ 4460790 w 5955957"/>
              <a:gd name="connsiteY80" fmla="*/ 1173892 h 1285862"/>
              <a:gd name="connsiteX81" fmla="*/ 4423719 w 5955957"/>
              <a:gd name="connsiteY81" fmla="*/ 1210962 h 1285862"/>
              <a:gd name="connsiteX82" fmla="*/ 4374292 w 5955957"/>
              <a:gd name="connsiteY82" fmla="*/ 1285103 h 1285862"/>
              <a:gd name="connsiteX83" fmla="*/ 4263081 w 5955957"/>
              <a:gd name="connsiteY83" fmla="*/ 1235676 h 1285862"/>
              <a:gd name="connsiteX84" fmla="*/ 4188941 w 5955957"/>
              <a:gd name="connsiteY84" fmla="*/ 1210962 h 1285862"/>
              <a:gd name="connsiteX85" fmla="*/ 4065373 w 5955957"/>
              <a:gd name="connsiteY85" fmla="*/ 1136822 h 1285862"/>
              <a:gd name="connsiteX86" fmla="*/ 4015946 w 5955957"/>
              <a:gd name="connsiteY86" fmla="*/ 1099752 h 1285862"/>
              <a:gd name="connsiteX87" fmla="*/ 3966519 w 5955957"/>
              <a:gd name="connsiteY87" fmla="*/ 1087395 h 1285862"/>
              <a:gd name="connsiteX88" fmla="*/ 3917092 w 5955957"/>
              <a:gd name="connsiteY88" fmla="*/ 1062681 h 1285862"/>
              <a:gd name="connsiteX89" fmla="*/ 3805881 w 5955957"/>
              <a:gd name="connsiteY89" fmla="*/ 1075038 h 1285862"/>
              <a:gd name="connsiteX90" fmla="*/ 3731741 w 5955957"/>
              <a:gd name="connsiteY90" fmla="*/ 1099752 h 1285862"/>
              <a:gd name="connsiteX91" fmla="*/ 3608173 w 5955957"/>
              <a:gd name="connsiteY91" fmla="*/ 1112108 h 1285862"/>
              <a:gd name="connsiteX92" fmla="*/ 3571103 w 5955957"/>
              <a:gd name="connsiteY92" fmla="*/ 1161535 h 1285862"/>
              <a:gd name="connsiteX93" fmla="*/ 3472249 w 5955957"/>
              <a:gd name="connsiteY93" fmla="*/ 1223319 h 1285862"/>
              <a:gd name="connsiteX94" fmla="*/ 3398108 w 5955957"/>
              <a:gd name="connsiteY94" fmla="*/ 1248033 h 1285862"/>
              <a:gd name="connsiteX95" fmla="*/ 3286898 w 5955957"/>
              <a:gd name="connsiteY95" fmla="*/ 1248033 h 1285862"/>
              <a:gd name="connsiteX96" fmla="*/ 3101546 w 5955957"/>
              <a:gd name="connsiteY96" fmla="*/ 1210962 h 1285862"/>
              <a:gd name="connsiteX97" fmla="*/ 3027406 w 5955957"/>
              <a:gd name="connsiteY97" fmla="*/ 1161535 h 1285862"/>
              <a:gd name="connsiteX98" fmla="*/ 2916195 w 5955957"/>
              <a:gd name="connsiteY98" fmla="*/ 1112108 h 1285862"/>
              <a:gd name="connsiteX99" fmla="*/ 2409568 w 5955957"/>
              <a:gd name="connsiteY99" fmla="*/ 1087395 h 1285862"/>
              <a:gd name="connsiteX100" fmla="*/ 2273644 w 5955957"/>
              <a:gd name="connsiteY100" fmla="*/ 1037968 h 1285862"/>
              <a:gd name="connsiteX101" fmla="*/ 2236573 w 5955957"/>
              <a:gd name="connsiteY101" fmla="*/ 1025611 h 1285862"/>
              <a:gd name="connsiteX102" fmla="*/ 2174790 w 5955957"/>
              <a:gd name="connsiteY102" fmla="*/ 988541 h 1285862"/>
              <a:gd name="connsiteX103" fmla="*/ 2075935 w 5955957"/>
              <a:gd name="connsiteY103" fmla="*/ 963827 h 1285862"/>
              <a:gd name="connsiteX104" fmla="*/ 1977081 w 5955957"/>
              <a:gd name="connsiteY104" fmla="*/ 939114 h 1285862"/>
              <a:gd name="connsiteX105" fmla="*/ 1865871 w 5955957"/>
              <a:gd name="connsiteY105" fmla="*/ 902043 h 1285862"/>
              <a:gd name="connsiteX106" fmla="*/ 1828800 w 5955957"/>
              <a:gd name="connsiteY106" fmla="*/ 889687 h 1285862"/>
              <a:gd name="connsiteX107" fmla="*/ 1754660 w 5955957"/>
              <a:gd name="connsiteY107" fmla="*/ 877330 h 1285862"/>
              <a:gd name="connsiteX108" fmla="*/ 1458098 w 5955957"/>
              <a:gd name="connsiteY108" fmla="*/ 852616 h 1285862"/>
              <a:gd name="connsiteX109" fmla="*/ 1260390 w 5955957"/>
              <a:gd name="connsiteY109" fmla="*/ 827903 h 1285862"/>
              <a:gd name="connsiteX110" fmla="*/ 1173892 w 5955957"/>
              <a:gd name="connsiteY110" fmla="*/ 815546 h 1285862"/>
              <a:gd name="connsiteX111" fmla="*/ 1112108 w 5955957"/>
              <a:gd name="connsiteY111" fmla="*/ 803189 h 1285862"/>
              <a:gd name="connsiteX112" fmla="*/ 815546 w 5955957"/>
              <a:gd name="connsiteY112" fmla="*/ 790833 h 128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5955957" h="1285862">
                <a:moveTo>
                  <a:pt x="0" y="753762"/>
                </a:moveTo>
                <a:cubicBezTo>
                  <a:pt x="333358" y="820435"/>
                  <a:pt x="-74122" y="742814"/>
                  <a:pt x="864973" y="778476"/>
                </a:cubicBezTo>
                <a:cubicBezTo>
                  <a:pt x="923181" y="780686"/>
                  <a:pt x="979798" y="800127"/>
                  <a:pt x="1037968" y="803189"/>
                </a:cubicBezTo>
                <a:lnTo>
                  <a:pt x="1272746" y="815546"/>
                </a:lnTo>
                <a:cubicBezTo>
                  <a:pt x="1392195" y="811427"/>
                  <a:pt x="1512649" y="819195"/>
                  <a:pt x="1631092" y="803189"/>
                </a:cubicBezTo>
                <a:cubicBezTo>
                  <a:pt x="1707824" y="792820"/>
                  <a:pt x="1713565" y="755775"/>
                  <a:pt x="1767017" y="729049"/>
                </a:cubicBezTo>
                <a:cubicBezTo>
                  <a:pt x="1778667" y="723224"/>
                  <a:pt x="1792115" y="721823"/>
                  <a:pt x="1804087" y="716692"/>
                </a:cubicBezTo>
                <a:cubicBezTo>
                  <a:pt x="1821018" y="709436"/>
                  <a:pt x="1836681" y="699460"/>
                  <a:pt x="1853514" y="691979"/>
                </a:cubicBezTo>
                <a:cubicBezTo>
                  <a:pt x="1873783" y="682970"/>
                  <a:pt x="1895029" y="676274"/>
                  <a:pt x="1915298" y="667265"/>
                </a:cubicBezTo>
                <a:cubicBezTo>
                  <a:pt x="1932131" y="659784"/>
                  <a:pt x="1947082" y="647845"/>
                  <a:pt x="1964725" y="642552"/>
                </a:cubicBezTo>
                <a:cubicBezTo>
                  <a:pt x="2035899" y="621200"/>
                  <a:pt x="2027924" y="640476"/>
                  <a:pt x="2088292" y="617838"/>
                </a:cubicBezTo>
                <a:cubicBezTo>
                  <a:pt x="2105540" y="611370"/>
                  <a:pt x="2120886" y="600605"/>
                  <a:pt x="2137719" y="593124"/>
                </a:cubicBezTo>
                <a:cubicBezTo>
                  <a:pt x="2157988" y="584115"/>
                  <a:pt x="2178734" y="576199"/>
                  <a:pt x="2199503" y="568411"/>
                </a:cubicBezTo>
                <a:cubicBezTo>
                  <a:pt x="2211699" y="563838"/>
                  <a:pt x="2223937" y="559213"/>
                  <a:pt x="2236573" y="556054"/>
                </a:cubicBezTo>
                <a:cubicBezTo>
                  <a:pt x="2307103" y="538421"/>
                  <a:pt x="2284375" y="550363"/>
                  <a:pt x="2347784" y="531341"/>
                </a:cubicBezTo>
                <a:cubicBezTo>
                  <a:pt x="2471149" y="494332"/>
                  <a:pt x="2371994" y="513760"/>
                  <a:pt x="2508422" y="494270"/>
                </a:cubicBezTo>
                <a:cubicBezTo>
                  <a:pt x="2599043" y="448960"/>
                  <a:pt x="2514236" y="485944"/>
                  <a:pt x="2619633" y="457200"/>
                </a:cubicBezTo>
                <a:cubicBezTo>
                  <a:pt x="2644765" y="450346"/>
                  <a:pt x="2668229" y="437596"/>
                  <a:pt x="2693773" y="432487"/>
                </a:cubicBezTo>
                <a:cubicBezTo>
                  <a:pt x="2772210" y="416799"/>
                  <a:pt x="2735182" y="425224"/>
                  <a:pt x="2804984" y="407773"/>
                </a:cubicBezTo>
                <a:cubicBezTo>
                  <a:pt x="2821460" y="411892"/>
                  <a:pt x="2838144" y="415250"/>
                  <a:pt x="2854411" y="420130"/>
                </a:cubicBezTo>
                <a:cubicBezTo>
                  <a:pt x="2879363" y="427615"/>
                  <a:pt x="2903419" y="437989"/>
                  <a:pt x="2928552" y="444843"/>
                </a:cubicBezTo>
                <a:cubicBezTo>
                  <a:pt x="3092562" y="489573"/>
                  <a:pt x="2914931" y="432065"/>
                  <a:pt x="3027406" y="469557"/>
                </a:cubicBezTo>
                <a:cubicBezTo>
                  <a:pt x="3072714" y="457200"/>
                  <a:pt x="3118505" y="446495"/>
                  <a:pt x="3163330" y="432487"/>
                </a:cubicBezTo>
                <a:cubicBezTo>
                  <a:pt x="3184501" y="425871"/>
                  <a:pt x="3208701" y="422694"/>
                  <a:pt x="3225114" y="407773"/>
                </a:cubicBezTo>
                <a:cubicBezTo>
                  <a:pt x="3255591" y="380066"/>
                  <a:pt x="3274541" y="341870"/>
                  <a:pt x="3299254" y="308919"/>
                </a:cubicBezTo>
                <a:cubicBezTo>
                  <a:pt x="3311611" y="292443"/>
                  <a:pt x="3324901" y="276628"/>
                  <a:pt x="3336325" y="259492"/>
                </a:cubicBezTo>
                <a:cubicBezTo>
                  <a:pt x="3344563" y="247135"/>
                  <a:pt x="3349442" y="231699"/>
                  <a:pt x="3361038" y="222422"/>
                </a:cubicBezTo>
                <a:cubicBezTo>
                  <a:pt x="3371209" y="214285"/>
                  <a:pt x="3385751" y="214184"/>
                  <a:pt x="3398108" y="210065"/>
                </a:cubicBezTo>
                <a:cubicBezTo>
                  <a:pt x="3418703" y="222422"/>
                  <a:pt x="3440678" y="232725"/>
                  <a:pt x="3459892" y="247135"/>
                </a:cubicBezTo>
                <a:cubicBezTo>
                  <a:pt x="3473872" y="257620"/>
                  <a:pt x="3481790" y="275536"/>
                  <a:pt x="3496963" y="284206"/>
                </a:cubicBezTo>
                <a:cubicBezTo>
                  <a:pt x="3511708" y="292632"/>
                  <a:pt x="3529914" y="292443"/>
                  <a:pt x="3546390" y="296562"/>
                </a:cubicBezTo>
                <a:cubicBezTo>
                  <a:pt x="3566984" y="284205"/>
                  <a:pt x="3587807" y="272221"/>
                  <a:pt x="3608173" y="259492"/>
                </a:cubicBezTo>
                <a:cubicBezTo>
                  <a:pt x="3620767" y="251621"/>
                  <a:pt x="3632350" y="242147"/>
                  <a:pt x="3645244" y="234779"/>
                </a:cubicBezTo>
                <a:cubicBezTo>
                  <a:pt x="3661237" y="225640"/>
                  <a:pt x="3679344" y="220283"/>
                  <a:pt x="3694671" y="210065"/>
                </a:cubicBezTo>
                <a:cubicBezTo>
                  <a:pt x="3831261" y="119004"/>
                  <a:pt x="3745811" y="151828"/>
                  <a:pt x="3830595" y="123568"/>
                </a:cubicBezTo>
                <a:cubicBezTo>
                  <a:pt x="3847071" y="135925"/>
                  <a:pt x="3862019" y="150636"/>
                  <a:pt x="3880022" y="160638"/>
                </a:cubicBezTo>
                <a:cubicBezTo>
                  <a:pt x="3980491" y="216454"/>
                  <a:pt x="4022589" y="176376"/>
                  <a:pt x="4164227" y="160638"/>
                </a:cubicBezTo>
                <a:cubicBezTo>
                  <a:pt x="4302985" y="91259"/>
                  <a:pt x="4243119" y="110023"/>
                  <a:pt x="4337222" y="86497"/>
                </a:cubicBezTo>
                <a:cubicBezTo>
                  <a:pt x="4357817" y="98854"/>
                  <a:pt x="4378639" y="110839"/>
                  <a:pt x="4399006" y="123568"/>
                </a:cubicBezTo>
                <a:cubicBezTo>
                  <a:pt x="4411599" y="131439"/>
                  <a:pt x="4423182" y="140913"/>
                  <a:pt x="4436076" y="148281"/>
                </a:cubicBezTo>
                <a:cubicBezTo>
                  <a:pt x="4452069" y="157420"/>
                  <a:pt x="4469027" y="164757"/>
                  <a:pt x="4485503" y="172995"/>
                </a:cubicBezTo>
                <a:cubicBezTo>
                  <a:pt x="4530811" y="168876"/>
                  <a:pt x="4576624" y="168544"/>
                  <a:pt x="4621427" y="160638"/>
                </a:cubicBezTo>
                <a:cubicBezTo>
                  <a:pt x="4647081" y="156111"/>
                  <a:pt x="4671381" y="145599"/>
                  <a:pt x="4695568" y="135924"/>
                </a:cubicBezTo>
                <a:cubicBezTo>
                  <a:pt x="4724892" y="124195"/>
                  <a:pt x="4756586" y="105607"/>
                  <a:pt x="4782065" y="86497"/>
                </a:cubicBezTo>
                <a:cubicBezTo>
                  <a:pt x="4803164" y="70673"/>
                  <a:pt x="4821904" y="51700"/>
                  <a:pt x="4843849" y="37070"/>
                </a:cubicBezTo>
                <a:cubicBezTo>
                  <a:pt x="4859176" y="26852"/>
                  <a:pt x="4876800" y="20595"/>
                  <a:pt x="4893276" y="12357"/>
                </a:cubicBezTo>
                <a:cubicBezTo>
                  <a:pt x="4905633" y="16476"/>
                  <a:pt x="4918696" y="18889"/>
                  <a:pt x="4930346" y="24714"/>
                </a:cubicBezTo>
                <a:cubicBezTo>
                  <a:pt x="4943629" y="31356"/>
                  <a:pt x="4952566" y="49427"/>
                  <a:pt x="4967417" y="49427"/>
                </a:cubicBezTo>
                <a:cubicBezTo>
                  <a:pt x="5029747" y="49427"/>
                  <a:pt x="5090984" y="32952"/>
                  <a:pt x="5152768" y="24714"/>
                </a:cubicBezTo>
                <a:cubicBezTo>
                  <a:pt x="5182021" y="14963"/>
                  <a:pt x="5221799" y="0"/>
                  <a:pt x="5251622" y="0"/>
                </a:cubicBezTo>
                <a:cubicBezTo>
                  <a:pt x="5288920" y="0"/>
                  <a:pt x="5325763" y="8238"/>
                  <a:pt x="5362833" y="12357"/>
                </a:cubicBezTo>
                <a:cubicBezTo>
                  <a:pt x="5383428" y="20595"/>
                  <a:pt x="5404778" y="27150"/>
                  <a:pt x="5424617" y="37070"/>
                </a:cubicBezTo>
                <a:cubicBezTo>
                  <a:pt x="5459051" y="54287"/>
                  <a:pt x="5459415" y="70000"/>
                  <a:pt x="5498757" y="74141"/>
                </a:cubicBezTo>
                <a:cubicBezTo>
                  <a:pt x="5564425" y="81053"/>
                  <a:pt x="5630562" y="82378"/>
                  <a:pt x="5696465" y="86497"/>
                </a:cubicBezTo>
                <a:cubicBezTo>
                  <a:pt x="5717060" y="102973"/>
                  <a:pt x="5737150" y="120100"/>
                  <a:pt x="5758249" y="135924"/>
                </a:cubicBezTo>
                <a:cubicBezTo>
                  <a:pt x="5796322" y="164479"/>
                  <a:pt x="5800746" y="157023"/>
                  <a:pt x="5832390" y="197708"/>
                </a:cubicBezTo>
                <a:cubicBezTo>
                  <a:pt x="5850625" y="221153"/>
                  <a:pt x="5865341" y="247135"/>
                  <a:pt x="5881817" y="271849"/>
                </a:cubicBezTo>
                <a:cubicBezTo>
                  <a:pt x="5890055" y="284206"/>
                  <a:pt x="5901834" y="294830"/>
                  <a:pt x="5906530" y="308919"/>
                </a:cubicBezTo>
                <a:cubicBezTo>
                  <a:pt x="5910649" y="321276"/>
                  <a:pt x="5913062" y="334339"/>
                  <a:pt x="5918887" y="345989"/>
                </a:cubicBezTo>
                <a:cubicBezTo>
                  <a:pt x="5966794" y="441805"/>
                  <a:pt x="5924897" y="326954"/>
                  <a:pt x="5955957" y="420130"/>
                </a:cubicBezTo>
                <a:cubicBezTo>
                  <a:pt x="5951838" y="465438"/>
                  <a:pt x="5956437" y="512408"/>
                  <a:pt x="5943600" y="556054"/>
                </a:cubicBezTo>
                <a:cubicBezTo>
                  <a:pt x="5935219" y="584549"/>
                  <a:pt x="5905204" y="602617"/>
                  <a:pt x="5894173" y="630195"/>
                </a:cubicBezTo>
                <a:cubicBezTo>
                  <a:pt x="5885935" y="650790"/>
                  <a:pt x="5876474" y="670936"/>
                  <a:pt x="5869460" y="691979"/>
                </a:cubicBezTo>
                <a:cubicBezTo>
                  <a:pt x="5864090" y="708090"/>
                  <a:pt x="5861983" y="725139"/>
                  <a:pt x="5857103" y="741406"/>
                </a:cubicBezTo>
                <a:cubicBezTo>
                  <a:pt x="5849618" y="766357"/>
                  <a:pt x="5838708" y="790274"/>
                  <a:pt x="5832390" y="815546"/>
                </a:cubicBezTo>
                <a:cubicBezTo>
                  <a:pt x="5828271" y="832022"/>
                  <a:pt x="5825404" y="848862"/>
                  <a:pt x="5820033" y="864973"/>
                </a:cubicBezTo>
                <a:cubicBezTo>
                  <a:pt x="5813019" y="886016"/>
                  <a:pt x="5805941" y="907284"/>
                  <a:pt x="5795319" y="926757"/>
                </a:cubicBezTo>
                <a:cubicBezTo>
                  <a:pt x="5773292" y="967140"/>
                  <a:pt x="5745070" y="1008310"/>
                  <a:pt x="5708822" y="1037968"/>
                </a:cubicBezTo>
                <a:cubicBezTo>
                  <a:pt x="5676943" y="1064051"/>
                  <a:pt x="5649043" y="1099083"/>
                  <a:pt x="5609968" y="1112108"/>
                </a:cubicBezTo>
                <a:cubicBezTo>
                  <a:pt x="5562690" y="1127868"/>
                  <a:pt x="5533084" y="1139842"/>
                  <a:pt x="5486400" y="1149179"/>
                </a:cubicBezTo>
                <a:cubicBezTo>
                  <a:pt x="5461832" y="1154092"/>
                  <a:pt x="5437023" y="1157725"/>
                  <a:pt x="5412260" y="1161535"/>
                </a:cubicBezTo>
                <a:cubicBezTo>
                  <a:pt x="5338346" y="1172906"/>
                  <a:pt x="5302834" y="1176758"/>
                  <a:pt x="5226908" y="1186249"/>
                </a:cubicBezTo>
                <a:cubicBezTo>
                  <a:pt x="5207842" y="1191016"/>
                  <a:pt x="5131390" y="1210962"/>
                  <a:pt x="5115698" y="1210962"/>
                </a:cubicBezTo>
                <a:cubicBezTo>
                  <a:pt x="5057886" y="1210962"/>
                  <a:pt x="5000368" y="1202725"/>
                  <a:pt x="4942703" y="1198606"/>
                </a:cubicBezTo>
                <a:cubicBezTo>
                  <a:pt x="4894789" y="1182634"/>
                  <a:pt x="4862520" y="1170825"/>
                  <a:pt x="4806779" y="1161535"/>
                </a:cubicBezTo>
                <a:lnTo>
                  <a:pt x="4732638" y="1149179"/>
                </a:lnTo>
                <a:cubicBezTo>
                  <a:pt x="4720281" y="1140941"/>
                  <a:pt x="4708851" y="1131107"/>
                  <a:pt x="4695568" y="1124465"/>
                </a:cubicBezTo>
                <a:cubicBezTo>
                  <a:pt x="4675729" y="1114545"/>
                  <a:pt x="4652593" y="1111508"/>
                  <a:pt x="4633784" y="1099752"/>
                </a:cubicBezTo>
                <a:cubicBezTo>
                  <a:pt x="4618965" y="1090490"/>
                  <a:pt x="4609071" y="1075038"/>
                  <a:pt x="4596714" y="1062681"/>
                </a:cubicBezTo>
                <a:cubicBezTo>
                  <a:pt x="4576119" y="1066800"/>
                  <a:pt x="4552405" y="1063388"/>
                  <a:pt x="4534930" y="1075038"/>
                </a:cubicBezTo>
                <a:cubicBezTo>
                  <a:pt x="4501128" y="1097572"/>
                  <a:pt x="4486110" y="1143508"/>
                  <a:pt x="4460790" y="1173892"/>
                </a:cubicBezTo>
                <a:cubicBezTo>
                  <a:pt x="4449603" y="1187317"/>
                  <a:pt x="4436076" y="1198605"/>
                  <a:pt x="4423719" y="1210962"/>
                </a:cubicBezTo>
                <a:cubicBezTo>
                  <a:pt x="4416450" y="1232770"/>
                  <a:pt x="4406335" y="1281543"/>
                  <a:pt x="4374292" y="1285103"/>
                </a:cubicBezTo>
                <a:cubicBezTo>
                  <a:pt x="4315433" y="1291642"/>
                  <a:pt x="4305084" y="1254344"/>
                  <a:pt x="4263081" y="1235676"/>
                </a:cubicBezTo>
                <a:cubicBezTo>
                  <a:pt x="4239276" y="1225096"/>
                  <a:pt x="4213654" y="1219200"/>
                  <a:pt x="4188941" y="1210962"/>
                </a:cubicBezTo>
                <a:cubicBezTo>
                  <a:pt x="4071416" y="1122819"/>
                  <a:pt x="4219642" y="1229382"/>
                  <a:pt x="4065373" y="1136822"/>
                </a:cubicBezTo>
                <a:cubicBezTo>
                  <a:pt x="4047713" y="1126226"/>
                  <a:pt x="4034366" y="1108962"/>
                  <a:pt x="4015946" y="1099752"/>
                </a:cubicBezTo>
                <a:cubicBezTo>
                  <a:pt x="4000756" y="1092157"/>
                  <a:pt x="3982420" y="1093358"/>
                  <a:pt x="3966519" y="1087395"/>
                </a:cubicBezTo>
                <a:cubicBezTo>
                  <a:pt x="3949271" y="1080927"/>
                  <a:pt x="3933568" y="1070919"/>
                  <a:pt x="3917092" y="1062681"/>
                </a:cubicBezTo>
                <a:cubicBezTo>
                  <a:pt x="3880022" y="1066800"/>
                  <a:pt x="3842455" y="1067723"/>
                  <a:pt x="3805881" y="1075038"/>
                </a:cubicBezTo>
                <a:cubicBezTo>
                  <a:pt x="3780337" y="1080147"/>
                  <a:pt x="3757662" y="1097160"/>
                  <a:pt x="3731741" y="1099752"/>
                </a:cubicBezTo>
                <a:lnTo>
                  <a:pt x="3608173" y="1112108"/>
                </a:lnTo>
                <a:cubicBezTo>
                  <a:pt x="3595816" y="1128584"/>
                  <a:pt x="3585665" y="1146972"/>
                  <a:pt x="3571103" y="1161535"/>
                </a:cubicBezTo>
                <a:cubicBezTo>
                  <a:pt x="3546315" y="1186323"/>
                  <a:pt x="3504879" y="1210267"/>
                  <a:pt x="3472249" y="1223319"/>
                </a:cubicBezTo>
                <a:cubicBezTo>
                  <a:pt x="3448062" y="1232994"/>
                  <a:pt x="3398108" y="1248033"/>
                  <a:pt x="3398108" y="1248033"/>
                </a:cubicBezTo>
                <a:cubicBezTo>
                  <a:pt x="3201456" y="1198869"/>
                  <a:pt x="3522207" y="1271564"/>
                  <a:pt x="3286898" y="1248033"/>
                </a:cubicBezTo>
                <a:cubicBezTo>
                  <a:pt x="3224203" y="1241763"/>
                  <a:pt x="3163330" y="1223319"/>
                  <a:pt x="3101546" y="1210962"/>
                </a:cubicBezTo>
                <a:cubicBezTo>
                  <a:pt x="3076833" y="1194486"/>
                  <a:pt x="3053972" y="1174818"/>
                  <a:pt x="3027406" y="1161535"/>
                </a:cubicBezTo>
                <a:cubicBezTo>
                  <a:pt x="2850954" y="1073310"/>
                  <a:pt x="3025234" y="1184803"/>
                  <a:pt x="2916195" y="1112108"/>
                </a:cubicBezTo>
                <a:cubicBezTo>
                  <a:pt x="2672864" y="1130826"/>
                  <a:pt x="2737779" y="1135661"/>
                  <a:pt x="2409568" y="1087395"/>
                </a:cubicBezTo>
                <a:cubicBezTo>
                  <a:pt x="2381098" y="1083208"/>
                  <a:pt x="2302811" y="1048906"/>
                  <a:pt x="2273644" y="1037968"/>
                </a:cubicBezTo>
                <a:cubicBezTo>
                  <a:pt x="2261448" y="1033394"/>
                  <a:pt x="2248223" y="1031436"/>
                  <a:pt x="2236573" y="1025611"/>
                </a:cubicBezTo>
                <a:cubicBezTo>
                  <a:pt x="2215092" y="1014870"/>
                  <a:pt x="2197206" y="997163"/>
                  <a:pt x="2174790" y="988541"/>
                </a:cubicBezTo>
                <a:cubicBezTo>
                  <a:pt x="2143088" y="976348"/>
                  <a:pt x="2108158" y="974568"/>
                  <a:pt x="2075935" y="963827"/>
                </a:cubicBezTo>
                <a:cubicBezTo>
                  <a:pt x="1963456" y="926333"/>
                  <a:pt x="2141104" y="983847"/>
                  <a:pt x="1977081" y="939114"/>
                </a:cubicBezTo>
                <a:cubicBezTo>
                  <a:pt x="1977070" y="939111"/>
                  <a:pt x="1884412" y="908223"/>
                  <a:pt x="1865871" y="902043"/>
                </a:cubicBezTo>
                <a:cubicBezTo>
                  <a:pt x="1853514" y="897924"/>
                  <a:pt x="1841648" y="891828"/>
                  <a:pt x="1828800" y="889687"/>
                </a:cubicBezTo>
                <a:cubicBezTo>
                  <a:pt x="1804087" y="885568"/>
                  <a:pt x="1779521" y="880438"/>
                  <a:pt x="1754660" y="877330"/>
                </a:cubicBezTo>
                <a:cubicBezTo>
                  <a:pt x="1658079" y="865257"/>
                  <a:pt x="1554353" y="859492"/>
                  <a:pt x="1458098" y="852616"/>
                </a:cubicBezTo>
                <a:cubicBezTo>
                  <a:pt x="1310760" y="828061"/>
                  <a:pt x="1462360" y="851665"/>
                  <a:pt x="1260390" y="827903"/>
                </a:cubicBezTo>
                <a:cubicBezTo>
                  <a:pt x="1231464" y="824500"/>
                  <a:pt x="1202621" y="820334"/>
                  <a:pt x="1173892" y="815546"/>
                </a:cubicBezTo>
                <a:cubicBezTo>
                  <a:pt x="1153175" y="812093"/>
                  <a:pt x="1132948" y="805794"/>
                  <a:pt x="1112108" y="803189"/>
                </a:cubicBezTo>
                <a:cubicBezTo>
                  <a:pt x="974477" y="785985"/>
                  <a:pt x="960925" y="790833"/>
                  <a:pt x="815546" y="790833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146151" y="4370740"/>
            <a:ext cx="39145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b="1" dirty="0"/>
              <a:t>b</a:t>
            </a:r>
            <a:endParaRPr lang="en-US" sz="3000" b="1" dirty="0"/>
          </a:p>
        </p:txBody>
      </p:sp>
      <p:cxnSp>
        <p:nvCxnSpPr>
          <p:cNvPr id="9" name="Straight Arrow Connector 8"/>
          <p:cNvCxnSpPr>
            <a:stCxn id="20" idx="6"/>
            <a:endCxn id="17" idx="2"/>
          </p:cNvCxnSpPr>
          <p:nvPr/>
        </p:nvCxnSpPr>
        <p:spPr>
          <a:xfrm flipV="1">
            <a:off x="5096637" y="4692927"/>
            <a:ext cx="970880" cy="58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68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495800" y="838200"/>
            <a:ext cx="4559743" cy="2133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5943600"/>
            <a:ext cx="784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/>
          </a:p>
          <a:p>
            <a:r>
              <a:rPr lang="en-US" sz="2000" dirty="0" smtClean="0"/>
              <a:t>[Appel 2.4]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834"/>
          <a:stretch/>
        </p:blipFill>
        <p:spPr>
          <a:xfrm>
            <a:off x="0" y="1130300"/>
            <a:ext cx="4038600" cy="459612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563875" y="1288358"/>
            <a:ext cx="458154" cy="4327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7" name="Freeform 6"/>
          <p:cNvSpPr/>
          <p:nvPr/>
        </p:nvSpPr>
        <p:spPr>
          <a:xfrm>
            <a:off x="4608475" y="1130300"/>
            <a:ext cx="3544925" cy="765332"/>
          </a:xfrm>
          <a:custGeom>
            <a:avLst/>
            <a:gdLst>
              <a:gd name="connsiteX0" fmla="*/ 0 w 5955957"/>
              <a:gd name="connsiteY0" fmla="*/ 753762 h 1285862"/>
              <a:gd name="connsiteX1" fmla="*/ 864973 w 5955957"/>
              <a:gd name="connsiteY1" fmla="*/ 778476 h 1285862"/>
              <a:gd name="connsiteX2" fmla="*/ 1037968 w 5955957"/>
              <a:gd name="connsiteY2" fmla="*/ 803189 h 1285862"/>
              <a:gd name="connsiteX3" fmla="*/ 1272746 w 5955957"/>
              <a:gd name="connsiteY3" fmla="*/ 815546 h 1285862"/>
              <a:gd name="connsiteX4" fmla="*/ 1631092 w 5955957"/>
              <a:gd name="connsiteY4" fmla="*/ 803189 h 1285862"/>
              <a:gd name="connsiteX5" fmla="*/ 1767017 w 5955957"/>
              <a:gd name="connsiteY5" fmla="*/ 729049 h 1285862"/>
              <a:gd name="connsiteX6" fmla="*/ 1804087 w 5955957"/>
              <a:gd name="connsiteY6" fmla="*/ 716692 h 1285862"/>
              <a:gd name="connsiteX7" fmla="*/ 1853514 w 5955957"/>
              <a:gd name="connsiteY7" fmla="*/ 691979 h 1285862"/>
              <a:gd name="connsiteX8" fmla="*/ 1915298 w 5955957"/>
              <a:gd name="connsiteY8" fmla="*/ 667265 h 1285862"/>
              <a:gd name="connsiteX9" fmla="*/ 1964725 w 5955957"/>
              <a:gd name="connsiteY9" fmla="*/ 642552 h 1285862"/>
              <a:gd name="connsiteX10" fmla="*/ 2088292 w 5955957"/>
              <a:gd name="connsiteY10" fmla="*/ 617838 h 1285862"/>
              <a:gd name="connsiteX11" fmla="*/ 2137719 w 5955957"/>
              <a:gd name="connsiteY11" fmla="*/ 593124 h 1285862"/>
              <a:gd name="connsiteX12" fmla="*/ 2199503 w 5955957"/>
              <a:gd name="connsiteY12" fmla="*/ 568411 h 1285862"/>
              <a:gd name="connsiteX13" fmla="*/ 2236573 w 5955957"/>
              <a:gd name="connsiteY13" fmla="*/ 556054 h 1285862"/>
              <a:gd name="connsiteX14" fmla="*/ 2347784 w 5955957"/>
              <a:gd name="connsiteY14" fmla="*/ 531341 h 1285862"/>
              <a:gd name="connsiteX15" fmla="*/ 2508422 w 5955957"/>
              <a:gd name="connsiteY15" fmla="*/ 494270 h 1285862"/>
              <a:gd name="connsiteX16" fmla="*/ 2619633 w 5955957"/>
              <a:gd name="connsiteY16" fmla="*/ 457200 h 1285862"/>
              <a:gd name="connsiteX17" fmla="*/ 2693773 w 5955957"/>
              <a:gd name="connsiteY17" fmla="*/ 432487 h 1285862"/>
              <a:gd name="connsiteX18" fmla="*/ 2804984 w 5955957"/>
              <a:gd name="connsiteY18" fmla="*/ 407773 h 1285862"/>
              <a:gd name="connsiteX19" fmla="*/ 2854411 w 5955957"/>
              <a:gd name="connsiteY19" fmla="*/ 420130 h 1285862"/>
              <a:gd name="connsiteX20" fmla="*/ 2928552 w 5955957"/>
              <a:gd name="connsiteY20" fmla="*/ 444843 h 1285862"/>
              <a:gd name="connsiteX21" fmla="*/ 3027406 w 5955957"/>
              <a:gd name="connsiteY21" fmla="*/ 469557 h 1285862"/>
              <a:gd name="connsiteX22" fmla="*/ 3163330 w 5955957"/>
              <a:gd name="connsiteY22" fmla="*/ 432487 h 1285862"/>
              <a:gd name="connsiteX23" fmla="*/ 3225114 w 5955957"/>
              <a:gd name="connsiteY23" fmla="*/ 407773 h 1285862"/>
              <a:gd name="connsiteX24" fmla="*/ 3299254 w 5955957"/>
              <a:gd name="connsiteY24" fmla="*/ 308919 h 1285862"/>
              <a:gd name="connsiteX25" fmla="*/ 3336325 w 5955957"/>
              <a:gd name="connsiteY25" fmla="*/ 259492 h 1285862"/>
              <a:gd name="connsiteX26" fmla="*/ 3361038 w 5955957"/>
              <a:gd name="connsiteY26" fmla="*/ 222422 h 1285862"/>
              <a:gd name="connsiteX27" fmla="*/ 3398108 w 5955957"/>
              <a:gd name="connsiteY27" fmla="*/ 210065 h 1285862"/>
              <a:gd name="connsiteX28" fmla="*/ 3459892 w 5955957"/>
              <a:gd name="connsiteY28" fmla="*/ 247135 h 1285862"/>
              <a:gd name="connsiteX29" fmla="*/ 3496963 w 5955957"/>
              <a:gd name="connsiteY29" fmla="*/ 284206 h 1285862"/>
              <a:gd name="connsiteX30" fmla="*/ 3546390 w 5955957"/>
              <a:gd name="connsiteY30" fmla="*/ 296562 h 1285862"/>
              <a:gd name="connsiteX31" fmla="*/ 3608173 w 5955957"/>
              <a:gd name="connsiteY31" fmla="*/ 259492 h 1285862"/>
              <a:gd name="connsiteX32" fmla="*/ 3645244 w 5955957"/>
              <a:gd name="connsiteY32" fmla="*/ 234779 h 1285862"/>
              <a:gd name="connsiteX33" fmla="*/ 3694671 w 5955957"/>
              <a:gd name="connsiteY33" fmla="*/ 210065 h 1285862"/>
              <a:gd name="connsiteX34" fmla="*/ 3830595 w 5955957"/>
              <a:gd name="connsiteY34" fmla="*/ 123568 h 1285862"/>
              <a:gd name="connsiteX35" fmla="*/ 3880022 w 5955957"/>
              <a:gd name="connsiteY35" fmla="*/ 160638 h 1285862"/>
              <a:gd name="connsiteX36" fmla="*/ 4164227 w 5955957"/>
              <a:gd name="connsiteY36" fmla="*/ 160638 h 1285862"/>
              <a:gd name="connsiteX37" fmla="*/ 4337222 w 5955957"/>
              <a:gd name="connsiteY37" fmla="*/ 86497 h 1285862"/>
              <a:gd name="connsiteX38" fmla="*/ 4399006 w 5955957"/>
              <a:gd name="connsiteY38" fmla="*/ 123568 h 1285862"/>
              <a:gd name="connsiteX39" fmla="*/ 4436076 w 5955957"/>
              <a:gd name="connsiteY39" fmla="*/ 148281 h 1285862"/>
              <a:gd name="connsiteX40" fmla="*/ 4485503 w 5955957"/>
              <a:gd name="connsiteY40" fmla="*/ 172995 h 1285862"/>
              <a:gd name="connsiteX41" fmla="*/ 4621427 w 5955957"/>
              <a:gd name="connsiteY41" fmla="*/ 160638 h 1285862"/>
              <a:gd name="connsiteX42" fmla="*/ 4695568 w 5955957"/>
              <a:gd name="connsiteY42" fmla="*/ 135924 h 1285862"/>
              <a:gd name="connsiteX43" fmla="*/ 4782065 w 5955957"/>
              <a:gd name="connsiteY43" fmla="*/ 86497 h 1285862"/>
              <a:gd name="connsiteX44" fmla="*/ 4843849 w 5955957"/>
              <a:gd name="connsiteY44" fmla="*/ 37070 h 1285862"/>
              <a:gd name="connsiteX45" fmla="*/ 4893276 w 5955957"/>
              <a:gd name="connsiteY45" fmla="*/ 12357 h 1285862"/>
              <a:gd name="connsiteX46" fmla="*/ 4930346 w 5955957"/>
              <a:gd name="connsiteY46" fmla="*/ 24714 h 1285862"/>
              <a:gd name="connsiteX47" fmla="*/ 4967417 w 5955957"/>
              <a:gd name="connsiteY47" fmla="*/ 49427 h 1285862"/>
              <a:gd name="connsiteX48" fmla="*/ 5152768 w 5955957"/>
              <a:gd name="connsiteY48" fmla="*/ 24714 h 1285862"/>
              <a:gd name="connsiteX49" fmla="*/ 5251622 w 5955957"/>
              <a:gd name="connsiteY49" fmla="*/ 0 h 1285862"/>
              <a:gd name="connsiteX50" fmla="*/ 5362833 w 5955957"/>
              <a:gd name="connsiteY50" fmla="*/ 12357 h 1285862"/>
              <a:gd name="connsiteX51" fmla="*/ 5424617 w 5955957"/>
              <a:gd name="connsiteY51" fmla="*/ 37070 h 1285862"/>
              <a:gd name="connsiteX52" fmla="*/ 5498757 w 5955957"/>
              <a:gd name="connsiteY52" fmla="*/ 74141 h 1285862"/>
              <a:gd name="connsiteX53" fmla="*/ 5696465 w 5955957"/>
              <a:gd name="connsiteY53" fmla="*/ 86497 h 1285862"/>
              <a:gd name="connsiteX54" fmla="*/ 5758249 w 5955957"/>
              <a:gd name="connsiteY54" fmla="*/ 135924 h 1285862"/>
              <a:gd name="connsiteX55" fmla="*/ 5832390 w 5955957"/>
              <a:gd name="connsiteY55" fmla="*/ 197708 h 1285862"/>
              <a:gd name="connsiteX56" fmla="*/ 5881817 w 5955957"/>
              <a:gd name="connsiteY56" fmla="*/ 271849 h 1285862"/>
              <a:gd name="connsiteX57" fmla="*/ 5906530 w 5955957"/>
              <a:gd name="connsiteY57" fmla="*/ 308919 h 1285862"/>
              <a:gd name="connsiteX58" fmla="*/ 5918887 w 5955957"/>
              <a:gd name="connsiteY58" fmla="*/ 345989 h 1285862"/>
              <a:gd name="connsiteX59" fmla="*/ 5955957 w 5955957"/>
              <a:gd name="connsiteY59" fmla="*/ 420130 h 1285862"/>
              <a:gd name="connsiteX60" fmla="*/ 5943600 w 5955957"/>
              <a:gd name="connsiteY60" fmla="*/ 556054 h 1285862"/>
              <a:gd name="connsiteX61" fmla="*/ 5894173 w 5955957"/>
              <a:gd name="connsiteY61" fmla="*/ 630195 h 1285862"/>
              <a:gd name="connsiteX62" fmla="*/ 5869460 w 5955957"/>
              <a:gd name="connsiteY62" fmla="*/ 691979 h 1285862"/>
              <a:gd name="connsiteX63" fmla="*/ 5857103 w 5955957"/>
              <a:gd name="connsiteY63" fmla="*/ 741406 h 1285862"/>
              <a:gd name="connsiteX64" fmla="*/ 5832390 w 5955957"/>
              <a:gd name="connsiteY64" fmla="*/ 815546 h 1285862"/>
              <a:gd name="connsiteX65" fmla="*/ 5820033 w 5955957"/>
              <a:gd name="connsiteY65" fmla="*/ 864973 h 1285862"/>
              <a:gd name="connsiteX66" fmla="*/ 5795319 w 5955957"/>
              <a:gd name="connsiteY66" fmla="*/ 926757 h 1285862"/>
              <a:gd name="connsiteX67" fmla="*/ 5708822 w 5955957"/>
              <a:gd name="connsiteY67" fmla="*/ 1037968 h 1285862"/>
              <a:gd name="connsiteX68" fmla="*/ 5609968 w 5955957"/>
              <a:gd name="connsiteY68" fmla="*/ 1112108 h 1285862"/>
              <a:gd name="connsiteX69" fmla="*/ 5486400 w 5955957"/>
              <a:gd name="connsiteY69" fmla="*/ 1149179 h 1285862"/>
              <a:gd name="connsiteX70" fmla="*/ 5412260 w 5955957"/>
              <a:gd name="connsiteY70" fmla="*/ 1161535 h 1285862"/>
              <a:gd name="connsiteX71" fmla="*/ 5226908 w 5955957"/>
              <a:gd name="connsiteY71" fmla="*/ 1186249 h 1285862"/>
              <a:gd name="connsiteX72" fmla="*/ 5115698 w 5955957"/>
              <a:gd name="connsiteY72" fmla="*/ 1210962 h 1285862"/>
              <a:gd name="connsiteX73" fmla="*/ 4942703 w 5955957"/>
              <a:gd name="connsiteY73" fmla="*/ 1198606 h 1285862"/>
              <a:gd name="connsiteX74" fmla="*/ 4806779 w 5955957"/>
              <a:gd name="connsiteY74" fmla="*/ 1161535 h 1285862"/>
              <a:gd name="connsiteX75" fmla="*/ 4732638 w 5955957"/>
              <a:gd name="connsiteY75" fmla="*/ 1149179 h 1285862"/>
              <a:gd name="connsiteX76" fmla="*/ 4695568 w 5955957"/>
              <a:gd name="connsiteY76" fmla="*/ 1124465 h 1285862"/>
              <a:gd name="connsiteX77" fmla="*/ 4633784 w 5955957"/>
              <a:gd name="connsiteY77" fmla="*/ 1099752 h 1285862"/>
              <a:gd name="connsiteX78" fmla="*/ 4596714 w 5955957"/>
              <a:gd name="connsiteY78" fmla="*/ 1062681 h 1285862"/>
              <a:gd name="connsiteX79" fmla="*/ 4534930 w 5955957"/>
              <a:gd name="connsiteY79" fmla="*/ 1075038 h 1285862"/>
              <a:gd name="connsiteX80" fmla="*/ 4460790 w 5955957"/>
              <a:gd name="connsiteY80" fmla="*/ 1173892 h 1285862"/>
              <a:gd name="connsiteX81" fmla="*/ 4423719 w 5955957"/>
              <a:gd name="connsiteY81" fmla="*/ 1210962 h 1285862"/>
              <a:gd name="connsiteX82" fmla="*/ 4374292 w 5955957"/>
              <a:gd name="connsiteY82" fmla="*/ 1285103 h 1285862"/>
              <a:gd name="connsiteX83" fmla="*/ 4263081 w 5955957"/>
              <a:gd name="connsiteY83" fmla="*/ 1235676 h 1285862"/>
              <a:gd name="connsiteX84" fmla="*/ 4188941 w 5955957"/>
              <a:gd name="connsiteY84" fmla="*/ 1210962 h 1285862"/>
              <a:gd name="connsiteX85" fmla="*/ 4065373 w 5955957"/>
              <a:gd name="connsiteY85" fmla="*/ 1136822 h 1285862"/>
              <a:gd name="connsiteX86" fmla="*/ 4015946 w 5955957"/>
              <a:gd name="connsiteY86" fmla="*/ 1099752 h 1285862"/>
              <a:gd name="connsiteX87" fmla="*/ 3966519 w 5955957"/>
              <a:gd name="connsiteY87" fmla="*/ 1087395 h 1285862"/>
              <a:gd name="connsiteX88" fmla="*/ 3917092 w 5955957"/>
              <a:gd name="connsiteY88" fmla="*/ 1062681 h 1285862"/>
              <a:gd name="connsiteX89" fmla="*/ 3805881 w 5955957"/>
              <a:gd name="connsiteY89" fmla="*/ 1075038 h 1285862"/>
              <a:gd name="connsiteX90" fmla="*/ 3731741 w 5955957"/>
              <a:gd name="connsiteY90" fmla="*/ 1099752 h 1285862"/>
              <a:gd name="connsiteX91" fmla="*/ 3608173 w 5955957"/>
              <a:gd name="connsiteY91" fmla="*/ 1112108 h 1285862"/>
              <a:gd name="connsiteX92" fmla="*/ 3571103 w 5955957"/>
              <a:gd name="connsiteY92" fmla="*/ 1161535 h 1285862"/>
              <a:gd name="connsiteX93" fmla="*/ 3472249 w 5955957"/>
              <a:gd name="connsiteY93" fmla="*/ 1223319 h 1285862"/>
              <a:gd name="connsiteX94" fmla="*/ 3398108 w 5955957"/>
              <a:gd name="connsiteY94" fmla="*/ 1248033 h 1285862"/>
              <a:gd name="connsiteX95" fmla="*/ 3286898 w 5955957"/>
              <a:gd name="connsiteY95" fmla="*/ 1248033 h 1285862"/>
              <a:gd name="connsiteX96" fmla="*/ 3101546 w 5955957"/>
              <a:gd name="connsiteY96" fmla="*/ 1210962 h 1285862"/>
              <a:gd name="connsiteX97" fmla="*/ 3027406 w 5955957"/>
              <a:gd name="connsiteY97" fmla="*/ 1161535 h 1285862"/>
              <a:gd name="connsiteX98" fmla="*/ 2916195 w 5955957"/>
              <a:gd name="connsiteY98" fmla="*/ 1112108 h 1285862"/>
              <a:gd name="connsiteX99" fmla="*/ 2409568 w 5955957"/>
              <a:gd name="connsiteY99" fmla="*/ 1087395 h 1285862"/>
              <a:gd name="connsiteX100" fmla="*/ 2273644 w 5955957"/>
              <a:gd name="connsiteY100" fmla="*/ 1037968 h 1285862"/>
              <a:gd name="connsiteX101" fmla="*/ 2236573 w 5955957"/>
              <a:gd name="connsiteY101" fmla="*/ 1025611 h 1285862"/>
              <a:gd name="connsiteX102" fmla="*/ 2174790 w 5955957"/>
              <a:gd name="connsiteY102" fmla="*/ 988541 h 1285862"/>
              <a:gd name="connsiteX103" fmla="*/ 2075935 w 5955957"/>
              <a:gd name="connsiteY103" fmla="*/ 963827 h 1285862"/>
              <a:gd name="connsiteX104" fmla="*/ 1977081 w 5955957"/>
              <a:gd name="connsiteY104" fmla="*/ 939114 h 1285862"/>
              <a:gd name="connsiteX105" fmla="*/ 1865871 w 5955957"/>
              <a:gd name="connsiteY105" fmla="*/ 902043 h 1285862"/>
              <a:gd name="connsiteX106" fmla="*/ 1828800 w 5955957"/>
              <a:gd name="connsiteY106" fmla="*/ 889687 h 1285862"/>
              <a:gd name="connsiteX107" fmla="*/ 1754660 w 5955957"/>
              <a:gd name="connsiteY107" fmla="*/ 877330 h 1285862"/>
              <a:gd name="connsiteX108" fmla="*/ 1458098 w 5955957"/>
              <a:gd name="connsiteY108" fmla="*/ 852616 h 1285862"/>
              <a:gd name="connsiteX109" fmla="*/ 1260390 w 5955957"/>
              <a:gd name="connsiteY109" fmla="*/ 827903 h 1285862"/>
              <a:gd name="connsiteX110" fmla="*/ 1173892 w 5955957"/>
              <a:gd name="connsiteY110" fmla="*/ 815546 h 1285862"/>
              <a:gd name="connsiteX111" fmla="*/ 1112108 w 5955957"/>
              <a:gd name="connsiteY111" fmla="*/ 803189 h 1285862"/>
              <a:gd name="connsiteX112" fmla="*/ 815546 w 5955957"/>
              <a:gd name="connsiteY112" fmla="*/ 790833 h 128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5955957" h="1285862">
                <a:moveTo>
                  <a:pt x="0" y="753762"/>
                </a:moveTo>
                <a:cubicBezTo>
                  <a:pt x="333358" y="820435"/>
                  <a:pt x="-74122" y="742814"/>
                  <a:pt x="864973" y="778476"/>
                </a:cubicBezTo>
                <a:cubicBezTo>
                  <a:pt x="923181" y="780686"/>
                  <a:pt x="979798" y="800127"/>
                  <a:pt x="1037968" y="803189"/>
                </a:cubicBezTo>
                <a:lnTo>
                  <a:pt x="1272746" y="815546"/>
                </a:lnTo>
                <a:cubicBezTo>
                  <a:pt x="1392195" y="811427"/>
                  <a:pt x="1512649" y="819195"/>
                  <a:pt x="1631092" y="803189"/>
                </a:cubicBezTo>
                <a:cubicBezTo>
                  <a:pt x="1707824" y="792820"/>
                  <a:pt x="1713565" y="755775"/>
                  <a:pt x="1767017" y="729049"/>
                </a:cubicBezTo>
                <a:cubicBezTo>
                  <a:pt x="1778667" y="723224"/>
                  <a:pt x="1792115" y="721823"/>
                  <a:pt x="1804087" y="716692"/>
                </a:cubicBezTo>
                <a:cubicBezTo>
                  <a:pt x="1821018" y="709436"/>
                  <a:pt x="1836681" y="699460"/>
                  <a:pt x="1853514" y="691979"/>
                </a:cubicBezTo>
                <a:cubicBezTo>
                  <a:pt x="1873783" y="682970"/>
                  <a:pt x="1895029" y="676274"/>
                  <a:pt x="1915298" y="667265"/>
                </a:cubicBezTo>
                <a:cubicBezTo>
                  <a:pt x="1932131" y="659784"/>
                  <a:pt x="1947082" y="647845"/>
                  <a:pt x="1964725" y="642552"/>
                </a:cubicBezTo>
                <a:cubicBezTo>
                  <a:pt x="2035899" y="621200"/>
                  <a:pt x="2027924" y="640476"/>
                  <a:pt x="2088292" y="617838"/>
                </a:cubicBezTo>
                <a:cubicBezTo>
                  <a:pt x="2105540" y="611370"/>
                  <a:pt x="2120886" y="600605"/>
                  <a:pt x="2137719" y="593124"/>
                </a:cubicBezTo>
                <a:cubicBezTo>
                  <a:pt x="2157988" y="584115"/>
                  <a:pt x="2178734" y="576199"/>
                  <a:pt x="2199503" y="568411"/>
                </a:cubicBezTo>
                <a:cubicBezTo>
                  <a:pt x="2211699" y="563838"/>
                  <a:pt x="2223937" y="559213"/>
                  <a:pt x="2236573" y="556054"/>
                </a:cubicBezTo>
                <a:cubicBezTo>
                  <a:pt x="2307103" y="538421"/>
                  <a:pt x="2284375" y="550363"/>
                  <a:pt x="2347784" y="531341"/>
                </a:cubicBezTo>
                <a:cubicBezTo>
                  <a:pt x="2471149" y="494332"/>
                  <a:pt x="2371994" y="513760"/>
                  <a:pt x="2508422" y="494270"/>
                </a:cubicBezTo>
                <a:cubicBezTo>
                  <a:pt x="2599043" y="448960"/>
                  <a:pt x="2514236" y="485944"/>
                  <a:pt x="2619633" y="457200"/>
                </a:cubicBezTo>
                <a:cubicBezTo>
                  <a:pt x="2644765" y="450346"/>
                  <a:pt x="2668229" y="437596"/>
                  <a:pt x="2693773" y="432487"/>
                </a:cubicBezTo>
                <a:cubicBezTo>
                  <a:pt x="2772210" y="416799"/>
                  <a:pt x="2735182" y="425224"/>
                  <a:pt x="2804984" y="407773"/>
                </a:cubicBezTo>
                <a:cubicBezTo>
                  <a:pt x="2821460" y="411892"/>
                  <a:pt x="2838144" y="415250"/>
                  <a:pt x="2854411" y="420130"/>
                </a:cubicBezTo>
                <a:cubicBezTo>
                  <a:pt x="2879363" y="427615"/>
                  <a:pt x="2903419" y="437989"/>
                  <a:pt x="2928552" y="444843"/>
                </a:cubicBezTo>
                <a:cubicBezTo>
                  <a:pt x="3092562" y="489573"/>
                  <a:pt x="2914931" y="432065"/>
                  <a:pt x="3027406" y="469557"/>
                </a:cubicBezTo>
                <a:cubicBezTo>
                  <a:pt x="3072714" y="457200"/>
                  <a:pt x="3118505" y="446495"/>
                  <a:pt x="3163330" y="432487"/>
                </a:cubicBezTo>
                <a:cubicBezTo>
                  <a:pt x="3184501" y="425871"/>
                  <a:pt x="3208701" y="422694"/>
                  <a:pt x="3225114" y="407773"/>
                </a:cubicBezTo>
                <a:cubicBezTo>
                  <a:pt x="3255591" y="380066"/>
                  <a:pt x="3274541" y="341870"/>
                  <a:pt x="3299254" y="308919"/>
                </a:cubicBezTo>
                <a:cubicBezTo>
                  <a:pt x="3311611" y="292443"/>
                  <a:pt x="3324901" y="276628"/>
                  <a:pt x="3336325" y="259492"/>
                </a:cubicBezTo>
                <a:cubicBezTo>
                  <a:pt x="3344563" y="247135"/>
                  <a:pt x="3349442" y="231699"/>
                  <a:pt x="3361038" y="222422"/>
                </a:cubicBezTo>
                <a:cubicBezTo>
                  <a:pt x="3371209" y="214285"/>
                  <a:pt x="3385751" y="214184"/>
                  <a:pt x="3398108" y="210065"/>
                </a:cubicBezTo>
                <a:cubicBezTo>
                  <a:pt x="3418703" y="222422"/>
                  <a:pt x="3440678" y="232725"/>
                  <a:pt x="3459892" y="247135"/>
                </a:cubicBezTo>
                <a:cubicBezTo>
                  <a:pt x="3473872" y="257620"/>
                  <a:pt x="3481790" y="275536"/>
                  <a:pt x="3496963" y="284206"/>
                </a:cubicBezTo>
                <a:cubicBezTo>
                  <a:pt x="3511708" y="292632"/>
                  <a:pt x="3529914" y="292443"/>
                  <a:pt x="3546390" y="296562"/>
                </a:cubicBezTo>
                <a:cubicBezTo>
                  <a:pt x="3566984" y="284205"/>
                  <a:pt x="3587807" y="272221"/>
                  <a:pt x="3608173" y="259492"/>
                </a:cubicBezTo>
                <a:cubicBezTo>
                  <a:pt x="3620767" y="251621"/>
                  <a:pt x="3632350" y="242147"/>
                  <a:pt x="3645244" y="234779"/>
                </a:cubicBezTo>
                <a:cubicBezTo>
                  <a:pt x="3661237" y="225640"/>
                  <a:pt x="3679344" y="220283"/>
                  <a:pt x="3694671" y="210065"/>
                </a:cubicBezTo>
                <a:cubicBezTo>
                  <a:pt x="3831261" y="119004"/>
                  <a:pt x="3745811" y="151828"/>
                  <a:pt x="3830595" y="123568"/>
                </a:cubicBezTo>
                <a:cubicBezTo>
                  <a:pt x="3847071" y="135925"/>
                  <a:pt x="3862019" y="150636"/>
                  <a:pt x="3880022" y="160638"/>
                </a:cubicBezTo>
                <a:cubicBezTo>
                  <a:pt x="3980491" y="216454"/>
                  <a:pt x="4022589" y="176376"/>
                  <a:pt x="4164227" y="160638"/>
                </a:cubicBezTo>
                <a:cubicBezTo>
                  <a:pt x="4302985" y="91259"/>
                  <a:pt x="4243119" y="110023"/>
                  <a:pt x="4337222" y="86497"/>
                </a:cubicBezTo>
                <a:cubicBezTo>
                  <a:pt x="4357817" y="98854"/>
                  <a:pt x="4378639" y="110839"/>
                  <a:pt x="4399006" y="123568"/>
                </a:cubicBezTo>
                <a:cubicBezTo>
                  <a:pt x="4411599" y="131439"/>
                  <a:pt x="4423182" y="140913"/>
                  <a:pt x="4436076" y="148281"/>
                </a:cubicBezTo>
                <a:cubicBezTo>
                  <a:pt x="4452069" y="157420"/>
                  <a:pt x="4469027" y="164757"/>
                  <a:pt x="4485503" y="172995"/>
                </a:cubicBezTo>
                <a:cubicBezTo>
                  <a:pt x="4530811" y="168876"/>
                  <a:pt x="4576624" y="168544"/>
                  <a:pt x="4621427" y="160638"/>
                </a:cubicBezTo>
                <a:cubicBezTo>
                  <a:pt x="4647081" y="156111"/>
                  <a:pt x="4671381" y="145599"/>
                  <a:pt x="4695568" y="135924"/>
                </a:cubicBezTo>
                <a:cubicBezTo>
                  <a:pt x="4724892" y="124195"/>
                  <a:pt x="4756586" y="105607"/>
                  <a:pt x="4782065" y="86497"/>
                </a:cubicBezTo>
                <a:cubicBezTo>
                  <a:pt x="4803164" y="70673"/>
                  <a:pt x="4821904" y="51700"/>
                  <a:pt x="4843849" y="37070"/>
                </a:cubicBezTo>
                <a:cubicBezTo>
                  <a:pt x="4859176" y="26852"/>
                  <a:pt x="4876800" y="20595"/>
                  <a:pt x="4893276" y="12357"/>
                </a:cubicBezTo>
                <a:cubicBezTo>
                  <a:pt x="4905633" y="16476"/>
                  <a:pt x="4918696" y="18889"/>
                  <a:pt x="4930346" y="24714"/>
                </a:cubicBezTo>
                <a:cubicBezTo>
                  <a:pt x="4943629" y="31356"/>
                  <a:pt x="4952566" y="49427"/>
                  <a:pt x="4967417" y="49427"/>
                </a:cubicBezTo>
                <a:cubicBezTo>
                  <a:pt x="5029747" y="49427"/>
                  <a:pt x="5090984" y="32952"/>
                  <a:pt x="5152768" y="24714"/>
                </a:cubicBezTo>
                <a:cubicBezTo>
                  <a:pt x="5182021" y="14963"/>
                  <a:pt x="5221799" y="0"/>
                  <a:pt x="5251622" y="0"/>
                </a:cubicBezTo>
                <a:cubicBezTo>
                  <a:pt x="5288920" y="0"/>
                  <a:pt x="5325763" y="8238"/>
                  <a:pt x="5362833" y="12357"/>
                </a:cubicBezTo>
                <a:cubicBezTo>
                  <a:pt x="5383428" y="20595"/>
                  <a:pt x="5404778" y="27150"/>
                  <a:pt x="5424617" y="37070"/>
                </a:cubicBezTo>
                <a:cubicBezTo>
                  <a:pt x="5459051" y="54287"/>
                  <a:pt x="5459415" y="70000"/>
                  <a:pt x="5498757" y="74141"/>
                </a:cubicBezTo>
                <a:cubicBezTo>
                  <a:pt x="5564425" y="81053"/>
                  <a:pt x="5630562" y="82378"/>
                  <a:pt x="5696465" y="86497"/>
                </a:cubicBezTo>
                <a:cubicBezTo>
                  <a:pt x="5717060" y="102973"/>
                  <a:pt x="5737150" y="120100"/>
                  <a:pt x="5758249" y="135924"/>
                </a:cubicBezTo>
                <a:cubicBezTo>
                  <a:pt x="5796322" y="164479"/>
                  <a:pt x="5800746" y="157023"/>
                  <a:pt x="5832390" y="197708"/>
                </a:cubicBezTo>
                <a:cubicBezTo>
                  <a:pt x="5850625" y="221153"/>
                  <a:pt x="5865341" y="247135"/>
                  <a:pt x="5881817" y="271849"/>
                </a:cubicBezTo>
                <a:cubicBezTo>
                  <a:pt x="5890055" y="284206"/>
                  <a:pt x="5901834" y="294830"/>
                  <a:pt x="5906530" y="308919"/>
                </a:cubicBezTo>
                <a:cubicBezTo>
                  <a:pt x="5910649" y="321276"/>
                  <a:pt x="5913062" y="334339"/>
                  <a:pt x="5918887" y="345989"/>
                </a:cubicBezTo>
                <a:cubicBezTo>
                  <a:pt x="5966794" y="441805"/>
                  <a:pt x="5924897" y="326954"/>
                  <a:pt x="5955957" y="420130"/>
                </a:cubicBezTo>
                <a:cubicBezTo>
                  <a:pt x="5951838" y="465438"/>
                  <a:pt x="5956437" y="512408"/>
                  <a:pt x="5943600" y="556054"/>
                </a:cubicBezTo>
                <a:cubicBezTo>
                  <a:pt x="5935219" y="584549"/>
                  <a:pt x="5905204" y="602617"/>
                  <a:pt x="5894173" y="630195"/>
                </a:cubicBezTo>
                <a:cubicBezTo>
                  <a:pt x="5885935" y="650790"/>
                  <a:pt x="5876474" y="670936"/>
                  <a:pt x="5869460" y="691979"/>
                </a:cubicBezTo>
                <a:cubicBezTo>
                  <a:pt x="5864090" y="708090"/>
                  <a:pt x="5861983" y="725139"/>
                  <a:pt x="5857103" y="741406"/>
                </a:cubicBezTo>
                <a:cubicBezTo>
                  <a:pt x="5849618" y="766357"/>
                  <a:pt x="5838708" y="790274"/>
                  <a:pt x="5832390" y="815546"/>
                </a:cubicBezTo>
                <a:cubicBezTo>
                  <a:pt x="5828271" y="832022"/>
                  <a:pt x="5825404" y="848862"/>
                  <a:pt x="5820033" y="864973"/>
                </a:cubicBezTo>
                <a:cubicBezTo>
                  <a:pt x="5813019" y="886016"/>
                  <a:pt x="5805941" y="907284"/>
                  <a:pt x="5795319" y="926757"/>
                </a:cubicBezTo>
                <a:cubicBezTo>
                  <a:pt x="5773292" y="967140"/>
                  <a:pt x="5745070" y="1008310"/>
                  <a:pt x="5708822" y="1037968"/>
                </a:cubicBezTo>
                <a:cubicBezTo>
                  <a:pt x="5676943" y="1064051"/>
                  <a:pt x="5649043" y="1099083"/>
                  <a:pt x="5609968" y="1112108"/>
                </a:cubicBezTo>
                <a:cubicBezTo>
                  <a:pt x="5562690" y="1127868"/>
                  <a:pt x="5533084" y="1139842"/>
                  <a:pt x="5486400" y="1149179"/>
                </a:cubicBezTo>
                <a:cubicBezTo>
                  <a:pt x="5461832" y="1154092"/>
                  <a:pt x="5437023" y="1157725"/>
                  <a:pt x="5412260" y="1161535"/>
                </a:cubicBezTo>
                <a:cubicBezTo>
                  <a:pt x="5338346" y="1172906"/>
                  <a:pt x="5302834" y="1176758"/>
                  <a:pt x="5226908" y="1186249"/>
                </a:cubicBezTo>
                <a:cubicBezTo>
                  <a:pt x="5207842" y="1191016"/>
                  <a:pt x="5131390" y="1210962"/>
                  <a:pt x="5115698" y="1210962"/>
                </a:cubicBezTo>
                <a:cubicBezTo>
                  <a:pt x="5057886" y="1210962"/>
                  <a:pt x="5000368" y="1202725"/>
                  <a:pt x="4942703" y="1198606"/>
                </a:cubicBezTo>
                <a:cubicBezTo>
                  <a:pt x="4894789" y="1182634"/>
                  <a:pt x="4862520" y="1170825"/>
                  <a:pt x="4806779" y="1161535"/>
                </a:cubicBezTo>
                <a:lnTo>
                  <a:pt x="4732638" y="1149179"/>
                </a:lnTo>
                <a:cubicBezTo>
                  <a:pt x="4720281" y="1140941"/>
                  <a:pt x="4708851" y="1131107"/>
                  <a:pt x="4695568" y="1124465"/>
                </a:cubicBezTo>
                <a:cubicBezTo>
                  <a:pt x="4675729" y="1114545"/>
                  <a:pt x="4652593" y="1111508"/>
                  <a:pt x="4633784" y="1099752"/>
                </a:cubicBezTo>
                <a:cubicBezTo>
                  <a:pt x="4618965" y="1090490"/>
                  <a:pt x="4609071" y="1075038"/>
                  <a:pt x="4596714" y="1062681"/>
                </a:cubicBezTo>
                <a:cubicBezTo>
                  <a:pt x="4576119" y="1066800"/>
                  <a:pt x="4552405" y="1063388"/>
                  <a:pt x="4534930" y="1075038"/>
                </a:cubicBezTo>
                <a:cubicBezTo>
                  <a:pt x="4501128" y="1097572"/>
                  <a:pt x="4486110" y="1143508"/>
                  <a:pt x="4460790" y="1173892"/>
                </a:cubicBezTo>
                <a:cubicBezTo>
                  <a:pt x="4449603" y="1187317"/>
                  <a:pt x="4436076" y="1198605"/>
                  <a:pt x="4423719" y="1210962"/>
                </a:cubicBezTo>
                <a:cubicBezTo>
                  <a:pt x="4416450" y="1232770"/>
                  <a:pt x="4406335" y="1281543"/>
                  <a:pt x="4374292" y="1285103"/>
                </a:cubicBezTo>
                <a:cubicBezTo>
                  <a:pt x="4315433" y="1291642"/>
                  <a:pt x="4305084" y="1254344"/>
                  <a:pt x="4263081" y="1235676"/>
                </a:cubicBezTo>
                <a:cubicBezTo>
                  <a:pt x="4239276" y="1225096"/>
                  <a:pt x="4213654" y="1219200"/>
                  <a:pt x="4188941" y="1210962"/>
                </a:cubicBezTo>
                <a:cubicBezTo>
                  <a:pt x="4071416" y="1122819"/>
                  <a:pt x="4219642" y="1229382"/>
                  <a:pt x="4065373" y="1136822"/>
                </a:cubicBezTo>
                <a:cubicBezTo>
                  <a:pt x="4047713" y="1126226"/>
                  <a:pt x="4034366" y="1108962"/>
                  <a:pt x="4015946" y="1099752"/>
                </a:cubicBezTo>
                <a:cubicBezTo>
                  <a:pt x="4000756" y="1092157"/>
                  <a:pt x="3982420" y="1093358"/>
                  <a:pt x="3966519" y="1087395"/>
                </a:cubicBezTo>
                <a:cubicBezTo>
                  <a:pt x="3949271" y="1080927"/>
                  <a:pt x="3933568" y="1070919"/>
                  <a:pt x="3917092" y="1062681"/>
                </a:cubicBezTo>
                <a:cubicBezTo>
                  <a:pt x="3880022" y="1066800"/>
                  <a:pt x="3842455" y="1067723"/>
                  <a:pt x="3805881" y="1075038"/>
                </a:cubicBezTo>
                <a:cubicBezTo>
                  <a:pt x="3780337" y="1080147"/>
                  <a:pt x="3757662" y="1097160"/>
                  <a:pt x="3731741" y="1099752"/>
                </a:cubicBezTo>
                <a:lnTo>
                  <a:pt x="3608173" y="1112108"/>
                </a:lnTo>
                <a:cubicBezTo>
                  <a:pt x="3595816" y="1128584"/>
                  <a:pt x="3585665" y="1146972"/>
                  <a:pt x="3571103" y="1161535"/>
                </a:cubicBezTo>
                <a:cubicBezTo>
                  <a:pt x="3546315" y="1186323"/>
                  <a:pt x="3504879" y="1210267"/>
                  <a:pt x="3472249" y="1223319"/>
                </a:cubicBezTo>
                <a:cubicBezTo>
                  <a:pt x="3448062" y="1232994"/>
                  <a:pt x="3398108" y="1248033"/>
                  <a:pt x="3398108" y="1248033"/>
                </a:cubicBezTo>
                <a:cubicBezTo>
                  <a:pt x="3201456" y="1198869"/>
                  <a:pt x="3522207" y="1271564"/>
                  <a:pt x="3286898" y="1248033"/>
                </a:cubicBezTo>
                <a:cubicBezTo>
                  <a:pt x="3224203" y="1241763"/>
                  <a:pt x="3163330" y="1223319"/>
                  <a:pt x="3101546" y="1210962"/>
                </a:cubicBezTo>
                <a:cubicBezTo>
                  <a:pt x="3076833" y="1194486"/>
                  <a:pt x="3053972" y="1174818"/>
                  <a:pt x="3027406" y="1161535"/>
                </a:cubicBezTo>
                <a:cubicBezTo>
                  <a:pt x="2850954" y="1073310"/>
                  <a:pt x="3025234" y="1184803"/>
                  <a:pt x="2916195" y="1112108"/>
                </a:cubicBezTo>
                <a:cubicBezTo>
                  <a:pt x="2672864" y="1130826"/>
                  <a:pt x="2737779" y="1135661"/>
                  <a:pt x="2409568" y="1087395"/>
                </a:cubicBezTo>
                <a:cubicBezTo>
                  <a:pt x="2381098" y="1083208"/>
                  <a:pt x="2302811" y="1048906"/>
                  <a:pt x="2273644" y="1037968"/>
                </a:cubicBezTo>
                <a:cubicBezTo>
                  <a:pt x="2261448" y="1033394"/>
                  <a:pt x="2248223" y="1031436"/>
                  <a:pt x="2236573" y="1025611"/>
                </a:cubicBezTo>
                <a:cubicBezTo>
                  <a:pt x="2215092" y="1014870"/>
                  <a:pt x="2197206" y="997163"/>
                  <a:pt x="2174790" y="988541"/>
                </a:cubicBezTo>
                <a:cubicBezTo>
                  <a:pt x="2143088" y="976348"/>
                  <a:pt x="2108158" y="974568"/>
                  <a:pt x="2075935" y="963827"/>
                </a:cubicBezTo>
                <a:cubicBezTo>
                  <a:pt x="1963456" y="926333"/>
                  <a:pt x="2141104" y="983847"/>
                  <a:pt x="1977081" y="939114"/>
                </a:cubicBezTo>
                <a:cubicBezTo>
                  <a:pt x="1977070" y="939111"/>
                  <a:pt x="1884412" y="908223"/>
                  <a:pt x="1865871" y="902043"/>
                </a:cubicBezTo>
                <a:cubicBezTo>
                  <a:pt x="1853514" y="897924"/>
                  <a:pt x="1841648" y="891828"/>
                  <a:pt x="1828800" y="889687"/>
                </a:cubicBezTo>
                <a:cubicBezTo>
                  <a:pt x="1804087" y="885568"/>
                  <a:pt x="1779521" y="880438"/>
                  <a:pt x="1754660" y="877330"/>
                </a:cubicBezTo>
                <a:cubicBezTo>
                  <a:pt x="1658079" y="865257"/>
                  <a:pt x="1554353" y="859492"/>
                  <a:pt x="1458098" y="852616"/>
                </a:cubicBezTo>
                <a:cubicBezTo>
                  <a:pt x="1310760" y="828061"/>
                  <a:pt x="1462360" y="851665"/>
                  <a:pt x="1260390" y="827903"/>
                </a:cubicBezTo>
                <a:cubicBezTo>
                  <a:pt x="1231464" y="824500"/>
                  <a:pt x="1202621" y="820334"/>
                  <a:pt x="1173892" y="815546"/>
                </a:cubicBezTo>
                <a:cubicBezTo>
                  <a:pt x="1153175" y="812093"/>
                  <a:pt x="1132948" y="805794"/>
                  <a:pt x="1112108" y="803189"/>
                </a:cubicBezTo>
                <a:cubicBezTo>
                  <a:pt x="974477" y="785985"/>
                  <a:pt x="960925" y="790833"/>
                  <a:pt x="815546" y="790833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427487" y="4614160"/>
            <a:ext cx="37382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b="1" smtClean="0"/>
              <a:t>a</a:t>
            </a:r>
            <a:endParaRPr lang="en-US" sz="3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028928" y="1870386"/>
            <a:ext cx="40266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 = Recursively apply rules to the left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to regular expression </a:t>
            </a:r>
            <a:r>
              <a:rPr lang="en-US" sz="2000" b="1" dirty="0" smtClean="0"/>
              <a:t>r</a:t>
            </a:r>
            <a:r>
              <a:rPr lang="en-US" sz="2000" i="1" dirty="0" smtClean="0"/>
              <a:t>, </a:t>
            </a:r>
            <a:r>
              <a:rPr lang="en-US" sz="2000" dirty="0" smtClean="0"/>
              <a:t>connecting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heads and tails as you go</a:t>
            </a:r>
            <a:endParaRPr lang="en-US" sz="2000" dirty="0" smtClean="0"/>
          </a:p>
        </p:txBody>
      </p:sp>
      <p:sp>
        <p:nvSpPr>
          <p:cNvPr id="15" name="Oval 14"/>
          <p:cNvSpPr/>
          <p:nvPr/>
        </p:nvSpPr>
        <p:spPr>
          <a:xfrm>
            <a:off x="7501057" y="4383848"/>
            <a:ext cx="458154" cy="4327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18" name="Oval 17"/>
          <p:cNvSpPr/>
          <p:nvPr/>
        </p:nvSpPr>
        <p:spPr>
          <a:xfrm>
            <a:off x="7556095" y="4444059"/>
            <a:ext cx="348078" cy="3287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20" name="Oval 19"/>
          <p:cNvSpPr/>
          <p:nvPr/>
        </p:nvSpPr>
        <p:spPr>
          <a:xfrm>
            <a:off x="4638483" y="4535026"/>
            <a:ext cx="458154" cy="4327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4510668" y="4138568"/>
            <a:ext cx="6880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INIT</a:t>
            </a:r>
            <a:endParaRPr lang="en-US" sz="2400" dirty="0"/>
          </a:p>
        </p:txBody>
      </p:sp>
      <p:sp>
        <p:nvSpPr>
          <p:cNvPr id="17" name="Oval 16"/>
          <p:cNvSpPr/>
          <p:nvPr/>
        </p:nvSpPr>
        <p:spPr>
          <a:xfrm>
            <a:off x="6067517" y="4476542"/>
            <a:ext cx="458154" cy="4327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6900418" y="4590433"/>
            <a:ext cx="39145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b="1" dirty="0"/>
              <a:t>b</a:t>
            </a:r>
            <a:endParaRPr lang="en-US" sz="3000" b="1" dirty="0"/>
          </a:p>
        </p:txBody>
      </p:sp>
      <p:cxnSp>
        <p:nvCxnSpPr>
          <p:cNvPr id="9" name="Straight Arrow Connector 8"/>
          <p:cNvCxnSpPr>
            <a:stCxn id="20" idx="6"/>
            <a:endCxn id="17" idx="2"/>
          </p:cNvCxnSpPr>
          <p:nvPr/>
        </p:nvCxnSpPr>
        <p:spPr>
          <a:xfrm flipV="1">
            <a:off x="5096637" y="4692927"/>
            <a:ext cx="970880" cy="58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6543521" y="4600233"/>
            <a:ext cx="970880" cy="58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00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838200"/>
            <a:ext cx="78486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Convert the following RE to an equivalent NFA:</a:t>
            </a:r>
            <a:endParaRPr lang="en-US" sz="2800" dirty="0"/>
          </a:p>
          <a:p>
            <a:pPr algn="ctr"/>
            <a:r>
              <a:rPr lang="en-US" sz="3400" b="1" dirty="0" smtClean="0"/>
              <a:t>(a | b)*</a:t>
            </a:r>
          </a:p>
        </p:txBody>
      </p:sp>
      <p:sp>
        <p:nvSpPr>
          <p:cNvPr id="7" name="Freeform 6"/>
          <p:cNvSpPr/>
          <p:nvPr/>
        </p:nvSpPr>
        <p:spPr>
          <a:xfrm>
            <a:off x="820528" y="3429000"/>
            <a:ext cx="5823288" cy="1285862"/>
          </a:xfrm>
          <a:custGeom>
            <a:avLst/>
            <a:gdLst>
              <a:gd name="connsiteX0" fmla="*/ 0 w 5955957"/>
              <a:gd name="connsiteY0" fmla="*/ 753762 h 1285862"/>
              <a:gd name="connsiteX1" fmla="*/ 864973 w 5955957"/>
              <a:gd name="connsiteY1" fmla="*/ 778476 h 1285862"/>
              <a:gd name="connsiteX2" fmla="*/ 1037968 w 5955957"/>
              <a:gd name="connsiteY2" fmla="*/ 803189 h 1285862"/>
              <a:gd name="connsiteX3" fmla="*/ 1272746 w 5955957"/>
              <a:gd name="connsiteY3" fmla="*/ 815546 h 1285862"/>
              <a:gd name="connsiteX4" fmla="*/ 1631092 w 5955957"/>
              <a:gd name="connsiteY4" fmla="*/ 803189 h 1285862"/>
              <a:gd name="connsiteX5" fmla="*/ 1767017 w 5955957"/>
              <a:gd name="connsiteY5" fmla="*/ 729049 h 1285862"/>
              <a:gd name="connsiteX6" fmla="*/ 1804087 w 5955957"/>
              <a:gd name="connsiteY6" fmla="*/ 716692 h 1285862"/>
              <a:gd name="connsiteX7" fmla="*/ 1853514 w 5955957"/>
              <a:gd name="connsiteY7" fmla="*/ 691979 h 1285862"/>
              <a:gd name="connsiteX8" fmla="*/ 1915298 w 5955957"/>
              <a:gd name="connsiteY8" fmla="*/ 667265 h 1285862"/>
              <a:gd name="connsiteX9" fmla="*/ 1964725 w 5955957"/>
              <a:gd name="connsiteY9" fmla="*/ 642552 h 1285862"/>
              <a:gd name="connsiteX10" fmla="*/ 2088292 w 5955957"/>
              <a:gd name="connsiteY10" fmla="*/ 617838 h 1285862"/>
              <a:gd name="connsiteX11" fmla="*/ 2137719 w 5955957"/>
              <a:gd name="connsiteY11" fmla="*/ 593124 h 1285862"/>
              <a:gd name="connsiteX12" fmla="*/ 2199503 w 5955957"/>
              <a:gd name="connsiteY12" fmla="*/ 568411 h 1285862"/>
              <a:gd name="connsiteX13" fmla="*/ 2236573 w 5955957"/>
              <a:gd name="connsiteY13" fmla="*/ 556054 h 1285862"/>
              <a:gd name="connsiteX14" fmla="*/ 2347784 w 5955957"/>
              <a:gd name="connsiteY14" fmla="*/ 531341 h 1285862"/>
              <a:gd name="connsiteX15" fmla="*/ 2508422 w 5955957"/>
              <a:gd name="connsiteY15" fmla="*/ 494270 h 1285862"/>
              <a:gd name="connsiteX16" fmla="*/ 2619633 w 5955957"/>
              <a:gd name="connsiteY16" fmla="*/ 457200 h 1285862"/>
              <a:gd name="connsiteX17" fmla="*/ 2693773 w 5955957"/>
              <a:gd name="connsiteY17" fmla="*/ 432487 h 1285862"/>
              <a:gd name="connsiteX18" fmla="*/ 2804984 w 5955957"/>
              <a:gd name="connsiteY18" fmla="*/ 407773 h 1285862"/>
              <a:gd name="connsiteX19" fmla="*/ 2854411 w 5955957"/>
              <a:gd name="connsiteY19" fmla="*/ 420130 h 1285862"/>
              <a:gd name="connsiteX20" fmla="*/ 2928552 w 5955957"/>
              <a:gd name="connsiteY20" fmla="*/ 444843 h 1285862"/>
              <a:gd name="connsiteX21" fmla="*/ 3027406 w 5955957"/>
              <a:gd name="connsiteY21" fmla="*/ 469557 h 1285862"/>
              <a:gd name="connsiteX22" fmla="*/ 3163330 w 5955957"/>
              <a:gd name="connsiteY22" fmla="*/ 432487 h 1285862"/>
              <a:gd name="connsiteX23" fmla="*/ 3225114 w 5955957"/>
              <a:gd name="connsiteY23" fmla="*/ 407773 h 1285862"/>
              <a:gd name="connsiteX24" fmla="*/ 3299254 w 5955957"/>
              <a:gd name="connsiteY24" fmla="*/ 308919 h 1285862"/>
              <a:gd name="connsiteX25" fmla="*/ 3336325 w 5955957"/>
              <a:gd name="connsiteY25" fmla="*/ 259492 h 1285862"/>
              <a:gd name="connsiteX26" fmla="*/ 3361038 w 5955957"/>
              <a:gd name="connsiteY26" fmla="*/ 222422 h 1285862"/>
              <a:gd name="connsiteX27" fmla="*/ 3398108 w 5955957"/>
              <a:gd name="connsiteY27" fmla="*/ 210065 h 1285862"/>
              <a:gd name="connsiteX28" fmla="*/ 3459892 w 5955957"/>
              <a:gd name="connsiteY28" fmla="*/ 247135 h 1285862"/>
              <a:gd name="connsiteX29" fmla="*/ 3496963 w 5955957"/>
              <a:gd name="connsiteY29" fmla="*/ 284206 h 1285862"/>
              <a:gd name="connsiteX30" fmla="*/ 3546390 w 5955957"/>
              <a:gd name="connsiteY30" fmla="*/ 296562 h 1285862"/>
              <a:gd name="connsiteX31" fmla="*/ 3608173 w 5955957"/>
              <a:gd name="connsiteY31" fmla="*/ 259492 h 1285862"/>
              <a:gd name="connsiteX32" fmla="*/ 3645244 w 5955957"/>
              <a:gd name="connsiteY32" fmla="*/ 234779 h 1285862"/>
              <a:gd name="connsiteX33" fmla="*/ 3694671 w 5955957"/>
              <a:gd name="connsiteY33" fmla="*/ 210065 h 1285862"/>
              <a:gd name="connsiteX34" fmla="*/ 3830595 w 5955957"/>
              <a:gd name="connsiteY34" fmla="*/ 123568 h 1285862"/>
              <a:gd name="connsiteX35" fmla="*/ 3880022 w 5955957"/>
              <a:gd name="connsiteY35" fmla="*/ 160638 h 1285862"/>
              <a:gd name="connsiteX36" fmla="*/ 4164227 w 5955957"/>
              <a:gd name="connsiteY36" fmla="*/ 160638 h 1285862"/>
              <a:gd name="connsiteX37" fmla="*/ 4337222 w 5955957"/>
              <a:gd name="connsiteY37" fmla="*/ 86497 h 1285862"/>
              <a:gd name="connsiteX38" fmla="*/ 4399006 w 5955957"/>
              <a:gd name="connsiteY38" fmla="*/ 123568 h 1285862"/>
              <a:gd name="connsiteX39" fmla="*/ 4436076 w 5955957"/>
              <a:gd name="connsiteY39" fmla="*/ 148281 h 1285862"/>
              <a:gd name="connsiteX40" fmla="*/ 4485503 w 5955957"/>
              <a:gd name="connsiteY40" fmla="*/ 172995 h 1285862"/>
              <a:gd name="connsiteX41" fmla="*/ 4621427 w 5955957"/>
              <a:gd name="connsiteY41" fmla="*/ 160638 h 1285862"/>
              <a:gd name="connsiteX42" fmla="*/ 4695568 w 5955957"/>
              <a:gd name="connsiteY42" fmla="*/ 135924 h 1285862"/>
              <a:gd name="connsiteX43" fmla="*/ 4782065 w 5955957"/>
              <a:gd name="connsiteY43" fmla="*/ 86497 h 1285862"/>
              <a:gd name="connsiteX44" fmla="*/ 4843849 w 5955957"/>
              <a:gd name="connsiteY44" fmla="*/ 37070 h 1285862"/>
              <a:gd name="connsiteX45" fmla="*/ 4893276 w 5955957"/>
              <a:gd name="connsiteY45" fmla="*/ 12357 h 1285862"/>
              <a:gd name="connsiteX46" fmla="*/ 4930346 w 5955957"/>
              <a:gd name="connsiteY46" fmla="*/ 24714 h 1285862"/>
              <a:gd name="connsiteX47" fmla="*/ 4967417 w 5955957"/>
              <a:gd name="connsiteY47" fmla="*/ 49427 h 1285862"/>
              <a:gd name="connsiteX48" fmla="*/ 5152768 w 5955957"/>
              <a:gd name="connsiteY48" fmla="*/ 24714 h 1285862"/>
              <a:gd name="connsiteX49" fmla="*/ 5251622 w 5955957"/>
              <a:gd name="connsiteY49" fmla="*/ 0 h 1285862"/>
              <a:gd name="connsiteX50" fmla="*/ 5362833 w 5955957"/>
              <a:gd name="connsiteY50" fmla="*/ 12357 h 1285862"/>
              <a:gd name="connsiteX51" fmla="*/ 5424617 w 5955957"/>
              <a:gd name="connsiteY51" fmla="*/ 37070 h 1285862"/>
              <a:gd name="connsiteX52" fmla="*/ 5498757 w 5955957"/>
              <a:gd name="connsiteY52" fmla="*/ 74141 h 1285862"/>
              <a:gd name="connsiteX53" fmla="*/ 5696465 w 5955957"/>
              <a:gd name="connsiteY53" fmla="*/ 86497 h 1285862"/>
              <a:gd name="connsiteX54" fmla="*/ 5758249 w 5955957"/>
              <a:gd name="connsiteY54" fmla="*/ 135924 h 1285862"/>
              <a:gd name="connsiteX55" fmla="*/ 5832390 w 5955957"/>
              <a:gd name="connsiteY55" fmla="*/ 197708 h 1285862"/>
              <a:gd name="connsiteX56" fmla="*/ 5881817 w 5955957"/>
              <a:gd name="connsiteY56" fmla="*/ 271849 h 1285862"/>
              <a:gd name="connsiteX57" fmla="*/ 5906530 w 5955957"/>
              <a:gd name="connsiteY57" fmla="*/ 308919 h 1285862"/>
              <a:gd name="connsiteX58" fmla="*/ 5918887 w 5955957"/>
              <a:gd name="connsiteY58" fmla="*/ 345989 h 1285862"/>
              <a:gd name="connsiteX59" fmla="*/ 5955957 w 5955957"/>
              <a:gd name="connsiteY59" fmla="*/ 420130 h 1285862"/>
              <a:gd name="connsiteX60" fmla="*/ 5943600 w 5955957"/>
              <a:gd name="connsiteY60" fmla="*/ 556054 h 1285862"/>
              <a:gd name="connsiteX61" fmla="*/ 5894173 w 5955957"/>
              <a:gd name="connsiteY61" fmla="*/ 630195 h 1285862"/>
              <a:gd name="connsiteX62" fmla="*/ 5869460 w 5955957"/>
              <a:gd name="connsiteY62" fmla="*/ 691979 h 1285862"/>
              <a:gd name="connsiteX63" fmla="*/ 5857103 w 5955957"/>
              <a:gd name="connsiteY63" fmla="*/ 741406 h 1285862"/>
              <a:gd name="connsiteX64" fmla="*/ 5832390 w 5955957"/>
              <a:gd name="connsiteY64" fmla="*/ 815546 h 1285862"/>
              <a:gd name="connsiteX65" fmla="*/ 5820033 w 5955957"/>
              <a:gd name="connsiteY65" fmla="*/ 864973 h 1285862"/>
              <a:gd name="connsiteX66" fmla="*/ 5795319 w 5955957"/>
              <a:gd name="connsiteY66" fmla="*/ 926757 h 1285862"/>
              <a:gd name="connsiteX67" fmla="*/ 5708822 w 5955957"/>
              <a:gd name="connsiteY67" fmla="*/ 1037968 h 1285862"/>
              <a:gd name="connsiteX68" fmla="*/ 5609968 w 5955957"/>
              <a:gd name="connsiteY68" fmla="*/ 1112108 h 1285862"/>
              <a:gd name="connsiteX69" fmla="*/ 5486400 w 5955957"/>
              <a:gd name="connsiteY69" fmla="*/ 1149179 h 1285862"/>
              <a:gd name="connsiteX70" fmla="*/ 5412260 w 5955957"/>
              <a:gd name="connsiteY70" fmla="*/ 1161535 h 1285862"/>
              <a:gd name="connsiteX71" fmla="*/ 5226908 w 5955957"/>
              <a:gd name="connsiteY71" fmla="*/ 1186249 h 1285862"/>
              <a:gd name="connsiteX72" fmla="*/ 5115698 w 5955957"/>
              <a:gd name="connsiteY72" fmla="*/ 1210962 h 1285862"/>
              <a:gd name="connsiteX73" fmla="*/ 4942703 w 5955957"/>
              <a:gd name="connsiteY73" fmla="*/ 1198606 h 1285862"/>
              <a:gd name="connsiteX74" fmla="*/ 4806779 w 5955957"/>
              <a:gd name="connsiteY74" fmla="*/ 1161535 h 1285862"/>
              <a:gd name="connsiteX75" fmla="*/ 4732638 w 5955957"/>
              <a:gd name="connsiteY75" fmla="*/ 1149179 h 1285862"/>
              <a:gd name="connsiteX76" fmla="*/ 4695568 w 5955957"/>
              <a:gd name="connsiteY76" fmla="*/ 1124465 h 1285862"/>
              <a:gd name="connsiteX77" fmla="*/ 4633784 w 5955957"/>
              <a:gd name="connsiteY77" fmla="*/ 1099752 h 1285862"/>
              <a:gd name="connsiteX78" fmla="*/ 4596714 w 5955957"/>
              <a:gd name="connsiteY78" fmla="*/ 1062681 h 1285862"/>
              <a:gd name="connsiteX79" fmla="*/ 4534930 w 5955957"/>
              <a:gd name="connsiteY79" fmla="*/ 1075038 h 1285862"/>
              <a:gd name="connsiteX80" fmla="*/ 4460790 w 5955957"/>
              <a:gd name="connsiteY80" fmla="*/ 1173892 h 1285862"/>
              <a:gd name="connsiteX81" fmla="*/ 4423719 w 5955957"/>
              <a:gd name="connsiteY81" fmla="*/ 1210962 h 1285862"/>
              <a:gd name="connsiteX82" fmla="*/ 4374292 w 5955957"/>
              <a:gd name="connsiteY82" fmla="*/ 1285103 h 1285862"/>
              <a:gd name="connsiteX83" fmla="*/ 4263081 w 5955957"/>
              <a:gd name="connsiteY83" fmla="*/ 1235676 h 1285862"/>
              <a:gd name="connsiteX84" fmla="*/ 4188941 w 5955957"/>
              <a:gd name="connsiteY84" fmla="*/ 1210962 h 1285862"/>
              <a:gd name="connsiteX85" fmla="*/ 4065373 w 5955957"/>
              <a:gd name="connsiteY85" fmla="*/ 1136822 h 1285862"/>
              <a:gd name="connsiteX86" fmla="*/ 4015946 w 5955957"/>
              <a:gd name="connsiteY86" fmla="*/ 1099752 h 1285862"/>
              <a:gd name="connsiteX87" fmla="*/ 3966519 w 5955957"/>
              <a:gd name="connsiteY87" fmla="*/ 1087395 h 1285862"/>
              <a:gd name="connsiteX88" fmla="*/ 3917092 w 5955957"/>
              <a:gd name="connsiteY88" fmla="*/ 1062681 h 1285862"/>
              <a:gd name="connsiteX89" fmla="*/ 3805881 w 5955957"/>
              <a:gd name="connsiteY89" fmla="*/ 1075038 h 1285862"/>
              <a:gd name="connsiteX90" fmla="*/ 3731741 w 5955957"/>
              <a:gd name="connsiteY90" fmla="*/ 1099752 h 1285862"/>
              <a:gd name="connsiteX91" fmla="*/ 3608173 w 5955957"/>
              <a:gd name="connsiteY91" fmla="*/ 1112108 h 1285862"/>
              <a:gd name="connsiteX92" fmla="*/ 3571103 w 5955957"/>
              <a:gd name="connsiteY92" fmla="*/ 1161535 h 1285862"/>
              <a:gd name="connsiteX93" fmla="*/ 3472249 w 5955957"/>
              <a:gd name="connsiteY93" fmla="*/ 1223319 h 1285862"/>
              <a:gd name="connsiteX94" fmla="*/ 3398108 w 5955957"/>
              <a:gd name="connsiteY94" fmla="*/ 1248033 h 1285862"/>
              <a:gd name="connsiteX95" fmla="*/ 3286898 w 5955957"/>
              <a:gd name="connsiteY95" fmla="*/ 1248033 h 1285862"/>
              <a:gd name="connsiteX96" fmla="*/ 3101546 w 5955957"/>
              <a:gd name="connsiteY96" fmla="*/ 1210962 h 1285862"/>
              <a:gd name="connsiteX97" fmla="*/ 3027406 w 5955957"/>
              <a:gd name="connsiteY97" fmla="*/ 1161535 h 1285862"/>
              <a:gd name="connsiteX98" fmla="*/ 2916195 w 5955957"/>
              <a:gd name="connsiteY98" fmla="*/ 1112108 h 1285862"/>
              <a:gd name="connsiteX99" fmla="*/ 2409568 w 5955957"/>
              <a:gd name="connsiteY99" fmla="*/ 1087395 h 1285862"/>
              <a:gd name="connsiteX100" fmla="*/ 2273644 w 5955957"/>
              <a:gd name="connsiteY100" fmla="*/ 1037968 h 1285862"/>
              <a:gd name="connsiteX101" fmla="*/ 2236573 w 5955957"/>
              <a:gd name="connsiteY101" fmla="*/ 1025611 h 1285862"/>
              <a:gd name="connsiteX102" fmla="*/ 2174790 w 5955957"/>
              <a:gd name="connsiteY102" fmla="*/ 988541 h 1285862"/>
              <a:gd name="connsiteX103" fmla="*/ 2075935 w 5955957"/>
              <a:gd name="connsiteY103" fmla="*/ 963827 h 1285862"/>
              <a:gd name="connsiteX104" fmla="*/ 1977081 w 5955957"/>
              <a:gd name="connsiteY104" fmla="*/ 939114 h 1285862"/>
              <a:gd name="connsiteX105" fmla="*/ 1865871 w 5955957"/>
              <a:gd name="connsiteY105" fmla="*/ 902043 h 1285862"/>
              <a:gd name="connsiteX106" fmla="*/ 1828800 w 5955957"/>
              <a:gd name="connsiteY106" fmla="*/ 889687 h 1285862"/>
              <a:gd name="connsiteX107" fmla="*/ 1754660 w 5955957"/>
              <a:gd name="connsiteY107" fmla="*/ 877330 h 1285862"/>
              <a:gd name="connsiteX108" fmla="*/ 1458098 w 5955957"/>
              <a:gd name="connsiteY108" fmla="*/ 852616 h 1285862"/>
              <a:gd name="connsiteX109" fmla="*/ 1260390 w 5955957"/>
              <a:gd name="connsiteY109" fmla="*/ 827903 h 1285862"/>
              <a:gd name="connsiteX110" fmla="*/ 1173892 w 5955957"/>
              <a:gd name="connsiteY110" fmla="*/ 815546 h 1285862"/>
              <a:gd name="connsiteX111" fmla="*/ 1112108 w 5955957"/>
              <a:gd name="connsiteY111" fmla="*/ 803189 h 1285862"/>
              <a:gd name="connsiteX112" fmla="*/ 815546 w 5955957"/>
              <a:gd name="connsiteY112" fmla="*/ 790833 h 128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5955957" h="1285862">
                <a:moveTo>
                  <a:pt x="0" y="753762"/>
                </a:moveTo>
                <a:cubicBezTo>
                  <a:pt x="333358" y="820435"/>
                  <a:pt x="-74122" y="742814"/>
                  <a:pt x="864973" y="778476"/>
                </a:cubicBezTo>
                <a:cubicBezTo>
                  <a:pt x="923181" y="780686"/>
                  <a:pt x="979798" y="800127"/>
                  <a:pt x="1037968" y="803189"/>
                </a:cubicBezTo>
                <a:lnTo>
                  <a:pt x="1272746" y="815546"/>
                </a:lnTo>
                <a:cubicBezTo>
                  <a:pt x="1392195" y="811427"/>
                  <a:pt x="1512649" y="819195"/>
                  <a:pt x="1631092" y="803189"/>
                </a:cubicBezTo>
                <a:cubicBezTo>
                  <a:pt x="1707824" y="792820"/>
                  <a:pt x="1713565" y="755775"/>
                  <a:pt x="1767017" y="729049"/>
                </a:cubicBezTo>
                <a:cubicBezTo>
                  <a:pt x="1778667" y="723224"/>
                  <a:pt x="1792115" y="721823"/>
                  <a:pt x="1804087" y="716692"/>
                </a:cubicBezTo>
                <a:cubicBezTo>
                  <a:pt x="1821018" y="709436"/>
                  <a:pt x="1836681" y="699460"/>
                  <a:pt x="1853514" y="691979"/>
                </a:cubicBezTo>
                <a:cubicBezTo>
                  <a:pt x="1873783" y="682970"/>
                  <a:pt x="1895029" y="676274"/>
                  <a:pt x="1915298" y="667265"/>
                </a:cubicBezTo>
                <a:cubicBezTo>
                  <a:pt x="1932131" y="659784"/>
                  <a:pt x="1947082" y="647845"/>
                  <a:pt x="1964725" y="642552"/>
                </a:cubicBezTo>
                <a:cubicBezTo>
                  <a:pt x="2035899" y="621200"/>
                  <a:pt x="2027924" y="640476"/>
                  <a:pt x="2088292" y="617838"/>
                </a:cubicBezTo>
                <a:cubicBezTo>
                  <a:pt x="2105540" y="611370"/>
                  <a:pt x="2120886" y="600605"/>
                  <a:pt x="2137719" y="593124"/>
                </a:cubicBezTo>
                <a:cubicBezTo>
                  <a:pt x="2157988" y="584115"/>
                  <a:pt x="2178734" y="576199"/>
                  <a:pt x="2199503" y="568411"/>
                </a:cubicBezTo>
                <a:cubicBezTo>
                  <a:pt x="2211699" y="563838"/>
                  <a:pt x="2223937" y="559213"/>
                  <a:pt x="2236573" y="556054"/>
                </a:cubicBezTo>
                <a:cubicBezTo>
                  <a:pt x="2307103" y="538421"/>
                  <a:pt x="2284375" y="550363"/>
                  <a:pt x="2347784" y="531341"/>
                </a:cubicBezTo>
                <a:cubicBezTo>
                  <a:pt x="2471149" y="494332"/>
                  <a:pt x="2371994" y="513760"/>
                  <a:pt x="2508422" y="494270"/>
                </a:cubicBezTo>
                <a:cubicBezTo>
                  <a:pt x="2599043" y="448960"/>
                  <a:pt x="2514236" y="485944"/>
                  <a:pt x="2619633" y="457200"/>
                </a:cubicBezTo>
                <a:cubicBezTo>
                  <a:pt x="2644765" y="450346"/>
                  <a:pt x="2668229" y="437596"/>
                  <a:pt x="2693773" y="432487"/>
                </a:cubicBezTo>
                <a:cubicBezTo>
                  <a:pt x="2772210" y="416799"/>
                  <a:pt x="2735182" y="425224"/>
                  <a:pt x="2804984" y="407773"/>
                </a:cubicBezTo>
                <a:cubicBezTo>
                  <a:pt x="2821460" y="411892"/>
                  <a:pt x="2838144" y="415250"/>
                  <a:pt x="2854411" y="420130"/>
                </a:cubicBezTo>
                <a:cubicBezTo>
                  <a:pt x="2879363" y="427615"/>
                  <a:pt x="2903419" y="437989"/>
                  <a:pt x="2928552" y="444843"/>
                </a:cubicBezTo>
                <a:cubicBezTo>
                  <a:pt x="3092562" y="489573"/>
                  <a:pt x="2914931" y="432065"/>
                  <a:pt x="3027406" y="469557"/>
                </a:cubicBezTo>
                <a:cubicBezTo>
                  <a:pt x="3072714" y="457200"/>
                  <a:pt x="3118505" y="446495"/>
                  <a:pt x="3163330" y="432487"/>
                </a:cubicBezTo>
                <a:cubicBezTo>
                  <a:pt x="3184501" y="425871"/>
                  <a:pt x="3208701" y="422694"/>
                  <a:pt x="3225114" y="407773"/>
                </a:cubicBezTo>
                <a:cubicBezTo>
                  <a:pt x="3255591" y="380066"/>
                  <a:pt x="3274541" y="341870"/>
                  <a:pt x="3299254" y="308919"/>
                </a:cubicBezTo>
                <a:cubicBezTo>
                  <a:pt x="3311611" y="292443"/>
                  <a:pt x="3324901" y="276628"/>
                  <a:pt x="3336325" y="259492"/>
                </a:cubicBezTo>
                <a:cubicBezTo>
                  <a:pt x="3344563" y="247135"/>
                  <a:pt x="3349442" y="231699"/>
                  <a:pt x="3361038" y="222422"/>
                </a:cubicBezTo>
                <a:cubicBezTo>
                  <a:pt x="3371209" y="214285"/>
                  <a:pt x="3385751" y="214184"/>
                  <a:pt x="3398108" y="210065"/>
                </a:cubicBezTo>
                <a:cubicBezTo>
                  <a:pt x="3418703" y="222422"/>
                  <a:pt x="3440678" y="232725"/>
                  <a:pt x="3459892" y="247135"/>
                </a:cubicBezTo>
                <a:cubicBezTo>
                  <a:pt x="3473872" y="257620"/>
                  <a:pt x="3481790" y="275536"/>
                  <a:pt x="3496963" y="284206"/>
                </a:cubicBezTo>
                <a:cubicBezTo>
                  <a:pt x="3511708" y="292632"/>
                  <a:pt x="3529914" y="292443"/>
                  <a:pt x="3546390" y="296562"/>
                </a:cubicBezTo>
                <a:cubicBezTo>
                  <a:pt x="3566984" y="284205"/>
                  <a:pt x="3587807" y="272221"/>
                  <a:pt x="3608173" y="259492"/>
                </a:cubicBezTo>
                <a:cubicBezTo>
                  <a:pt x="3620767" y="251621"/>
                  <a:pt x="3632350" y="242147"/>
                  <a:pt x="3645244" y="234779"/>
                </a:cubicBezTo>
                <a:cubicBezTo>
                  <a:pt x="3661237" y="225640"/>
                  <a:pt x="3679344" y="220283"/>
                  <a:pt x="3694671" y="210065"/>
                </a:cubicBezTo>
                <a:cubicBezTo>
                  <a:pt x="3831261" y="119004"/>
                  <a:pt x="3745811" y="151828"/>
                  <a:pt x="3830595" y="123568"/>
                </a:cubicBezTo>
                <a:cubicBezTo>
                  <a:pt x="3847071" y="135925"/>
                  <a:pt x="3862019" y="150636"/>
                  <a:pt x="3880022" y="160638"/>
                </a:cubicBezTo>
                <a:cubicBezTo>
                  <a:pt x="3980491" y="216454"/>
                  <a:pt x="4022589" y="176376"/>
                  <a:pt x="4164227" y="160638"/>
                </a:cubicBezTo>
                <a:cubicBezTo>
                  <a:pt x="4302985" y="91259"/>
                  <a:pt x="4243119" y="110023"/>
                  <a:pt x="4337222" y="86497"/>
                </a:cubicBezTo>
                <a:cubicBezTo>
                  <a:pt x="4357817" y="98854"/>
                  <a:pt x="4378639" y="110839"/>
                  <a:pt x="4399006" y="123568"/>
                </a:cubicBezTo>
                <a:cubicBezTo>
                  <a:pt x="4411599" y="131439"/>
                  <a:pt x="4423182" y="140913"/>
                  <a:pt x="4436076" y="148281"/>
                </a:cubicBezTo>
                <a:cubicBezTo>
                  <a:pt x="4452069" y="157420"/>
                  <a:pt x="4469027" y="164757"/>
                  <a:pt x="4485503" y="172995"/>
                </a:cubicBezTo>
                <a:cubicBezTo>
                  <a:pt x="4530811" y="168876"/>
                  <a:pt x="4576624" y="168544"/>
                  <a:pt x="4621427" y="160638"/>
                </a:cubicBezTo>
                <a:cubicBezTo>
                  <a:pt x="4647081" y="156111"/>
                  <a:pt x="4671381" y="145599"/>
                  <a:pt x="4695568" y="135924"/>
                </a:cubicBezTo>
                <a:cubicBezTo>
                  <a:pt x="4724892" y="124195"/>
                  <a:pt x="4756586" y="105607"/>
                  <a:pt x="4782065" y="86497"/>
                </a:cubicBezTo>
                <a:cubicBezTo>
                  <a:pt x="4803164" y="70673"/>
                  <a:pt x="4821904" y="51700"/>
                  <a:pt x="4843849" y="37070"/>
                </a:cubicBezTo>
                <a:cubicBezTo>
                  <a:pt x="4859176" y="26852"/>
                  <a:pt x="4876800" y="20595"/>
                  <a:pt x="4893276" y="12357"/>
                </a:cubicBezTo>
                <a:cubicBezTo>
                  <a:pt x="4905633" y="16476"/>
                  <a:pt x="4918696" y="18889"/>
                  <a:pt x="4930346" y="24714"/>
                </a:cubicBezTo>
                <a:cubicBezTo>
                  <a:pt x="4943629" y="31356"/>
                  <a:pt x="4952566" y="49427"/>
                  <a:pt x="4967417" y="49427"/>
                </a:cubicBezTo>
                <a:cubicBezTo>
                  <a:pt x="5029747" y="49427"/>
                  <a:pt x="5090984" y="32952"/>
                  <a:pt x="5152768" y="24714"/>
                </a:cubicBezTo>
                <a:cubicBezTo>
                  <a:pt x="5182021" y="14963"/>
                  <a:pt x="5221799" y="0"/>
                  <a:pt x="5251622" y="0"/>
                </a:cubicBezTo>
                <a:cubicBezTo>
                  <a:pt x="5288920" y="0"/>
                  <a:pt x="5325763" y="8238"/>
                  <a:pt x="5362833" y="12357"/>
                </a:cubicBezTo>
                <a:cubicBezTo>
                  <a:pt x="5383428" y="20595"/>
                  <a:pt x="5404778" y="27150"/>
                  <a:pt x="5424617" y="37070"/>
                </a:cubicBezTo>
                <a:cubicBezTo>
                  <a:pt x="5459051" y="54287"/>
                  <a:pt x="5459415" y="70000"/>
                  <a:pt x="5498757" y="74141"/>
                </a:cubicBezTo>
                <a:cubicBezTo>
                  <a:pt x="5564425" y="81053"/>
                  <a:pt x="5630562" y="82378"/>
                  <a:pt x="5696465" y="86497"/>
                </a:cubicBezTo>
                <a:cubicBezTo>
                  <a:pt x="5717060" y="102973"/>
                  <a:pt x="5737150" y="120100"/>
                  <a:pt x="5758249" y="135924"/>
                </a:cubicBezTo>
                <a:cubicBezTo>
                  <a:pt x="5796322" y="164479"/>
                  <a:pt x="5800746" y="157023"/>
                  <a:pt x="5832390" y="197708"/>
                </a:cubicBezTo>
                <a:cubicBezTo>
                  <a:pt x="5850625" y="221153"/>
                  <a:pt x="5865341" y="247135"/>
                  <a:pt x="5881817" y="271849"/>
                </a:cubicBezTo>
                <a:cubicBezTo>
                  <a:pt x="5890055" y="284206"/>
                  <a:pt x="5901834" y="294830"/>
                  <a:pt x="5906530" y="308919"/>
                </a:cubicBezTo>
                <a:cubicBezTo>
                  <a:pt x="5910649" y="321276"/>
                  <a:pt x="5913062" y="334339"/>
                  <a:pt x="5918887" y="345989"/>
                </a:cubicBezTo>
                <a:cubicBezTo>
                  <a:pt x="5966794" y="441805"/>
                  <a:pt x="5924897" y="326954"/>
                  <a:pt x="5955957" y="420130"/>
                </a:cubicBezTo>
                <a:cubicBezTo>
                  <a:pt x="5951838" y="465438"/>
                  <a:pt x="5956437" y="512408"/>
                  <a:pt x="5943600" y="556054"/>
                </a:cubicBezTo>
                <a:cubicBezTo>
                  <a:pt x="5935219" y="584549"/>
                  <a:pt x="5905204" y="602617"/>
                  <a:pt x="5894173" y="630195"/>
                </a:cubicBezTo>
                <a:cubicBezTo>
                  <a:pt x="5885935" y="650790"/>
                  <a:pt x="5876474" y="670936"/>
                  <a:pt x="5869460" y="691979"/>
                </a:cubicBezTo>
                <a:cubicBezTo>
                  <a:pt x="5864090" y="708090"/>
                  <a:pt x="5861983" y="725139"/>
                  <a:pt x="5857103" y="741406"/>
                </a:cubicBezTo>
                <a:cubicBezTo>
                  <a:pt x="5849618" y="766357"/>
                  <a:pt x="5838708" y="790274"/>
                  <a:pt x="5832390" y="815546"/>
                </a:cubicBezTo>
                <a:cubicBezTo>
                  <a:pt x="5828271" y="832022"/>
                  <a:pt x="5825404" y="848862"/>
                  <a:pt x="5820033" y="864973"/>
                </a:cubicBezTo>
                <a:cubicBezTo>
                  <a:pt x="5813019" y="886016"/>
                  <a:pt x="5805941" y="907284"/>
                  <a:pt x="5795319" y="926757"/>
                </a:cubicBezTo>
                <a:cubicBezTo>
                  <a:pt x="5773292" y="967140"/>
                  <a:pt x="5745070" y="1008310"/>
                  <a:pt x="5708822" y="1037968"/>
                </a:cubicBezTo>
                <a:cubicBezTo>
                  <a:pt x="5676943" y="1064051"/>
                  <a:pt x="5649043" y="1099083"/>
                  <a:pt x="5609968" y="1112108"/>
                </a:cubicBezTo>
                <a:cubicBezTo>
                  <a:pt x="5562690" y="1127868"/>
                  <a:pt x="5533084" y="1139842"/>
                  <a:pt x="5486400" y="1149179"/>
                </a:cubicBezTo>
                <a:cubicBezTo>
                  <a:pt x="5461832" y="1154092"/>
                  <a:pt x="5437023" y="1157725"/>
                  <a:pt x="5412260" y="1161535"/>
                </a:cubicBezTo>
                <a:cubicBezTo>
                  <a:pt x="5338346" y="1172906"/>
                  <a:pt x="5302834" y="1176758"/>
                  <a:pt x="5226908" y="1186249"/>
                </a:cubicBezTo>
                <a:cubicBezTo>
                  <a:pt x="5207842" y="1191016"/>
                  <a:pt x="5131390" y="1210962"/>
                  <a:pt x="5115698" y="1210962"/>
                </a:cubicBezTo>
                <a:cubicBezTo>
                  <a:pt x="5057886" y="1210962"/>
                  <a:pt x="5000368" y="1202725"/>
                  <a:pt x="4942703" y="1198606"/>
                </a:cubicBezTo>
                <a:cubicBezTo>
                  <a:pt x="4894789" y="1182634"/>
                  <a:pt x="4862520" y="1170825"/>
                  <a:pt x="4806779" y="1161535"/>
                </a:cubicBezTo>
                <a:lnTo>
                  <a:pt x="4732638" y="1149179"/>
                </a:lnTo>
                <a:cubicBezTo>
                  <a:pt x="4720281" y="1140941"/>
                  <a:pt x="4708851" y="1131107"/>
                  <a:pt x="4695568" y="1124465"/>
                </a:cubicBezTo>
                <a:cubicBezTo>
                  <a:pt x="4675729" y="1114545"/>
                  <a:pt x="4652593" y="1111508"/>
                  <a:pt x="4633784" y="1099752"/>
                </a:cubicBezTo>
                <a:cubicBezTo>
                  <a:pt x="4618965" y="1090490"/>
                  <a:pt x="4609071" y="1075038"/>
                  <a:pt x="4596714" y="1062681"/>
                </a:cubicBezTo>
                <a:cubicBezTo>
                  <a:pt x="4576119" y="1066800"/>
                  <a:pt x="4552405" y="1063388"/>
                  <a:pt x="4534930" y="1075038"/>
                </a:cubicBezTo>
                <a:cubicBezTo>
                  <a:pt x="4501128" y="1097572"/>
                  <a:pt x="4486110" y="1143508"/>
                  <a:pt x="4460790" y="1173892"/>
                </a:cubicBezTo>
                <a:cubicBezTo>
                  <a:pt x="4449603" y="1187317"/>
                  <a:pt x="4436076" y="1198605"/>
                  <a:pt x="4423719" y="1210962"/>
                </a:cubicBezTo>
                <a:cubicBezTo>
                  <a:pt x="4416450" y="1232770"/>
                  <a:pt x="4406335" y="1281543"/>
                  <a:pt x="4374292" y="1285103"/>
                </a:cubicBezTo>
                <a:cubicBezTo>
                  <a:pt x="4315433" y="1291642"/>
                  <a:pt x="4305084" y="1254344"/>
                  <a:pt x="4263081" y="1235676"/>
                </a:cubicBezTo>
                <a:cubicBezTo>
                  <a:pt x="4239276" y="1225096"/>
                  <a:pt x="4213654" y="1219200"/>
                  <a:pt x="4188941" y="1210962"/>
                </a:cubicBezTo>
                <a:cubicBezTo>
                  <a:pt x="4071416" y="1122819"/>
                  <a:pt x="4219642" y="1229382"/>
                  <a:pt x="4065373" y="1136822"/>
                </a:cubicBezTo>
                <a:cubicBezTo>
                  <a:pt x="4047713" y="1126226"/>
                  <a:pt x="4034366" y="1108962"/>
                  <a:pt x="4015946" y="1099752"/>
                </a:cubicBezTo>
                <a:cubicBezTo>
                  <a:pt x="4000756" y="1092157"/>
                  <a:pt x="3982420" y="1093358"/>
                  <a:pt x="3966519" y="1087395"/>
                </a:cubicBezTo>
                <a:cubicBezTo>
                  <a:pt x="3949271" y="1080927"/>
                  <a:pt x="3933568" y="1070919"/>
                  <a:pt x="3917092" y="1062681"/>
                </a:cubicBezTo>
                <a:cubicBezTo>
                  <a:pt x="3880022" y="1066800"/>
                  <a:pt x="3842455" y="1067723"/>
                  <a:pt x="3805881" y="1075038"/>
                </a:cubicBezTo>
                <a:cubicBezTo>
                  <a:pt x="3780337" y="1080147"/>
                  <a:pt x="3757662" y="1097160"/>
                  <a:pt x="3731741" y="1099752"/>
                </a:cubicBezTo>
                <a:lnTo>
                  <a:pt x="3608173" y="1112108"/>
                </a:lnTo>
                <a:cubicBezTo>
                  <a:pt x="3595816" y="1128584"/>
                  <a:pt x="3585665" y="1146972"/>
                  <a:pt x="3571103" y="1161535"/>
                </a:cubicBezTo>
                <a:cubicBezTo>
                  <a:pt x="3546315" y="1186323"/>
                  <a:pt x="3504879" y="1210267"/>
                  <a:pt x="3472249" y="1223319"/>
                </a:cubicBezTo>
                <a:cubicBezTo>
                  <a:pt x="3448062" y="1232994"/>
                  <a:pt x="3398108" y="1248033"/>
                  <a:pt x="3398108" y="1248033"/>
                </a:cubicBezTo>
                <a:cubicBezTo>
                  <a:pt x="3201456" y="1198869"/>
                  <a:pt x="3522207" y="1271564"/>
                  <a:pt x="3286898" y="1248033"/>
                </a:cubicBezTo>
                <a:cubicBezTo>
                  <a:pt x="3224203" y="1241763"/>
                  <a:pt x="3163330" y="1223319"/>
                  <a:pt x="3101546" y="1210962"/>
                </a:cubicBezTo>
                <a:cubicBezTo>
                  <a:pt x="3076833" y="1194486"/>
                  <a:pt x="3053972" y="1174818"/>
                  <a:pt x="3027406" y="1161535"/>
                </a:cubicBezTo>
                <a:cubicBezTo>
                  <a:pt x="2850954" y="1073310"/>
                  <a:pt x="3025234" y="1184803"/>
                  <a:pt x="2916195" y="1112108"/>
                </a:cubicBezTo>
                <a:cubicBezTo>
                  <a:pt x="2672864" y="1130826"/>
                  <a:pt x="2737779" y="1135661"/>
                  <a:pt x="2409568" y="1087395"/>
                </a:cubicBezTo>
                <a:cubicBezTo>
                  <a:pt x="2381098" y="1083208"/>
                  <a:pt x="2302811" y="1048906"/>
                  <a:pt x="2273644" y="1037968"/>
                </a:cubicBezTo>
                <a:cubicBezTo>
                  <a:pt x="2261448" y="1033394"/>
                  <a:pt x="2248223" y="1031436"/>
                  <a:pt x="2236573" y="1025611"/>
                </a:cubicBezTo>
                <a:cubicBezTo>
                  <a:pt x="2215092" y="1014870"/>
                  <a:pt x="2197206" y="997163"/>
                  <a:pt x="2174790" y="988541"/>
                </a:cubicBezTo>
                <a:cubicBezTo>
                  <a:pt x="2143088" y="976348"/>
                  <a:pt x="2108158" y="974568"/>
                  <a:pt x="2075935" y="963827"/>
                </a:cubicBezTo>
                <a:cubicBezTo>
                  <a:pt x="1963456" y="926333"/>
                  <a:pt x="2141104" y="983847"/>
                  <a:pt x="1977081" y="939114"/>
                </a:cubicBezTo>
                <a:cubicBezTo>
                  <a:pt x="1977070" y="939111"/>
                  <a:pt x="1884412" y="908223"/>
                  <a:pt x="1865871" y="902043"/>
                </a:cubicBezTo>
                <a:cubicBezTo>
                  <a:pt x="1853514" y="897924"/>
                  <a:pt x="1841648" y="891828"/>
                  <a:pt x="1828800" y="889687"/>
                </a:cubicBezTo>
                <a:cubicBezTo>
                  <a:pt x="1804087" y="885568"/>
                  <a:pt x="1779521" y="880438"/>
                  <a:pt x="1754660" y="877330"/>
                </a:cubicBezTo>
                <a:cubicBezTo>
                  <a:pt x="1658079" y="865257"/>
                  <a:pt x="1554353" y="859492"/>
                  <a:pt x="1458098" y="852616"/>
                </a:cubicBezTo>
                <a:cubicBezTo>
                  <a:pt x="1310760" y="828061"/>
                  <a:pt x="1462360" y="851665"/>
                  <a:pt x="1260390" y="827903"/>
                </a:cubicBezTo>
                <a:cubicBezTo>
                  <a:pt x="1231464" y="824500"/>
                  <a:pt x="1202621" y="820334"/>
                  <a:pt x="1173892" y="815546"/>
                </a:cubicBezTo>
                <a:cubicBezTo>
                  <a:pt x="1153175" y="812093"/>
                  <a:pt x="1132948" y="805794"/>
                  <a:pt x="1112108" y="803189"/>
                </a:cubicBezTo>
                <a:cubicBezTo>
                  <a:pt x="974477" y="785985"/>
                  <a:pt x="960925" y="790833"/>
                  <a:pt x="815546" y="790833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221195" y="3755421"/>
            <a:ext cx="136928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b="1" dirty="0" smtClean="0"/>
              <a:t>(a </a:t>
            </a:r>
            <a:r>
              <a:rPr lang="en-US" sz="3000" b="1" dirty="0" smtClean="0"/>
              <a:t>| </a:t>
            </a:r>
            <a:r>
              <a:rPr lang="en-US" sz="3000" b="1" dirty="0" smtClean="0"/>
              <a:t>b)*</a:t>
            </a:r>
            <a:endParaRPr lang="en-US" sz="3000" b="1" dirty="0"/>
          </a:p>
        </p:txBody>
      </p:sp>
      <p:sp>
        <p:nvSpPr>
          <p:cNvPr id="11" name="Oval 10"/>
          <p:cNvSpPr/>
          <p:nvPr/>
        </p:nvSpPr>
        <p:spPr>
          <a:xfrm>
            <a:off x="5692183" y="3665157"/>
            <a:ext cx="762000" cy="7197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17" name="Oval 16"/>
          <p:cNvSpPr/>
          <p:nvPr/>
        </p:nvSpPr>
        <p:spPr>
          <a:xfrm>
            <a:off x="58528" y="3784084"/>
            <a:ext cx="762000" cy="7197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185828" y="3358253"/>
            <a:ext cx="6880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INIT</a:t>
            </a:r>
            <a:endParaRPr lang="en-US" sz="2400" dirty="0"/>
          </a:p>
        </p:txBody>
      </p:sp>
      <p:sp>
        <p:nvSpPr>
          <p:cNvPr id="23" name="Oval 22"/>
          <p:cNvSpPr/>
          <p:nvPr/>
        </p:nvSpPr>
        <p:spPr>
          <a:xfrm>
            <a:off x="5736148" y="3696049"/>
            <a:ext cx="673225" cy="6359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50" r="55834"/>
          <a:stretch/>
        </p:blipFill>
        <p:spPr>
          <a:xfrm>
            <a:off x="5410200" y="5672097"/>
            <a:ext cx="3733800" cy="103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8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4864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States S = {s1, s2, s3,s4,s5}</a:t>
            </a:r>
          </a:p>
          <a:p>
            <a:r>
              <a:rPr lang="en-US" dirty="0" smtClean="0"/>
              <a:t>Labels = { a, b }</a:t>
            </a:r>
          </a:p>
          <a:p>
            <a:r>
              <a:rPr lang="en-US" dirty="0" smtClean="0"/>
              <a:t>Transitions = { (s1, a, s2), (s2, a, s3), (s3, b, s4), (s4, b, s1) }</a:t>
            </a:r>
          </a:p>
          <a:p>
            <a:r>
              <a:rPr lang="en-US" dirty="0" smtClean="0"/>
              <a:t>INITIAL = { s1 }</a:t>
            </a:r>
          </a:p>
          <a:p>
            <a:r>
              <a:rPr lang="en-US" dirty="0" smtClean="0"/>
              <a:t>FINAL = { s3 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Second Example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5833" t="32223" r="25833" b="23333"/>
          <a:stretch/>
        </p:blipFill>
        <p:spPr>
          <a:xfrm>
            <a:off x="1905000" y="838200"/>
            <a:ext cx="533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1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838200"/>
            <a:ext cx="78486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Convert the following RE to an equivalent NFA:</a:t>
            </a:r>
            <a:endParaRPr lang="en-US" sz="2800" dirty="0"/>
          </a:p>
          <a:p>
            <a:pPr algn="ctr"/>
            <a:r>
              <a:rPr lang="en-US" sz="3400" b="1" dirty="0" smtClean="0"/>
              <a:t>(a | b)*</a:t>
            </a:r>
          </a:p>
        </p:txBody>
      </p:sp>
      <p:sp>
        <p:nvSpPr>
          <p:cNvPr id="6" name="Oval 5"/>
          <p:cNvSpPr/>
          <p:nvPr/>
        </p:nvSpPr>
        <p:spPr>
          <a:xfrm>
            <a:off x="5607908" y="3589638"/>
            <a:ext cx="762000" cy="7197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7" name="Freeform 6"/>
          <p:cNvSpPr/>
          <p:nvPr/>
        </p:nvSpPr>
        <p:spPr>
          <a:xfrm>
            <a:off x="687859" y="3429000"/>
            <a:ext cx="5955957" cy="1285862"/>
          </a:xfrm>
          <a:custGeom>
            <a:avLst/>
            <a:gdLst>
              <a:gd name="connsiteX0" fmla="*/ 0 w 5955957"/>
              <a:gd name="connsiteY0" fmla="*/ 753762 h 1285862"/>
              <a:gd name="connsiteX1" fmla="*/ 864973 w 5955957"/>
              <a:gd name="connsiteY1" fmla="*/ 778476 h 1285862"/>
              <a:gd name="connsiteX2" fmla="*/ 1037968 w 5955957"/>
              <a:gd name="connsiteY2" fmla="*/ 803189 h 1285862"/>
              <a:gd name="connsiteX3" fmla="*/ 1272746 w 5955957"/>
              <a:gd name="connsiteY3" fmla="*/ 815546 h 1285862"/>
              <a:gd name="connsiteX4" fmla="*/ 1631092 w 5955957"/>
              <a:gd name="connsiteY4" fmla="*/ 803189 h 1285862"/>
              <a:gd name="connsiteX5" fmla="*/ 1767017 w 5955957"/>
              <a:gd name="connsiteY5" fmla="*/ 729049 h 1285862"/>
              <a:gd name="connsiteX6" fmla="*/ 1804087 w 5955957"/>
              <a:gd name="connsiteY6" fmla="*/ 716692 h 1285862"/>
              <a:gd name="connsiteX7" fmla="*/ 1853514 w 5955957"/>
              <a:gd name="connsiteY7" fmla="*/ 691979 h 1285862"/>
              <a:gd name="connsiteX8" fmla="*/ 1915298 w 5955957"/>
              <a:gd name="connsiteY8" fmla="*/ 667265 h 1285862"/>
              <a:gd name="connsiteX9" fmla="*/ 1964725 w 5955957"/>
              <a:gd name="connsiteY9" fmla="*/ 642552 h 1285862"/>
              <a:gd name="connsiteX10" fmla="*/ 2088292 w 5955957"/>
              <a:gd name="connsiteY10" fmla="*/ 617838 h 1285862"/>
              <a:gd name="connsiteX11" fmla="*/ 2137719 w 5955957"/>
              <a:gd name="connsiteY11" fmla="*/ 593124 h 1285862"/>
              <a:gd name="connsiteX12" fmla="*/ 2199503 w 5955957"/>
              <a:gd name="connsiteY12" fmla="*/ 568411 h 1285862"/>
              <a:gd name="connsiteX13" fmla="*/ 2236573 w 5955957"/>
              <a:gd name="connsiteY13" fmla="*/ 556054 h 1285862"/>
              <a:gd name="connsiteX14" fmla="*/ 2347784 w 5955957"/>
              <a:gd name="connsiteY14" fmla="*/ 531341 h 1285862"/>
              <a:gd name="connsiteX15" fmla="*/ 2508422 w 5955957"/>
              <a:gd name="connsiteY15" fmla="*/ 494270 h 1285862"/>
              <a:gd name="connsiteX16" fmla="*/ 2619633 w 5955957"/>
              <a:gd name="connsiteY16" fmla="*/ 457200 h 1285862"/>
              <a:gd name="connsiteX17" fmla="*/ 2693773 w 5955957"/>
              <a:gd name="connsiteY17" fmla="*/ 432487 h 1285862"/>
              <a:gd name="connsiteX18" fmla="*/ 2804984 w 5955957"/>
              <a:gd name="connsiteY18" fmla="*/ 407773 h 1285862"/>
              <a:gd name="connsiteX19" fmla="*/ 2854411 w 5955957"/>
              <a:gd name="connsiteY19" fmla="*/ 420130 h 1285862"/>
              <a:gd name="connsiteX20" fmla="*/ 2928552 w 5955957"/>
              <a:gd name="connsiteY20" fmla="*/ 444843 h 1285862"/>
              <a:gd name="connsiteX21" fmla="*/ 3027406 w 5955957"/>
              <a:gd name="connsiteY21" fmla="*/ 469557 h 1285862"/>
              <a:gd name="connsiteX22" fmla="*/ 3163330 w 5955957"/>
              <a:gd name="connsiteY22" fmla="*/ 432487 h 1285862"/>
              <a:gd name="connsiteX23" fmla="*/ 3225114 w 5955957"/>
              <a:gd name="connsiteY23" fmla="*/ 407773 h 1285862"/>
              <a:gd name="connsiteX24" fmla="*/ 3299254 w 5955957"/>
              <a:gd name="connsiteY24" fmla="*/ 308919 h 1285862"/>
              <a:gd name="connsiteX25" fmla="*/ 3336325 w 5955957"/>
              <a:gd name="connsiteY25" fmla="*/ 259492 h 1285862"/>
              <a:gd name="connsiteX26" fmla="*/ 3361038 w 5955957"/>
              <a:gd name="connsiteY26" fmla="*/ 222422 h 1285862"/>
              <a:gd name="connsiteX27" fmla="*/ 3398108 w 5955957"/>
              <a:gd name="connsiteY27" fmla="*/ 210065 h 1285862"/>
              <a:gd name="connsiteX28" fmla="*/ 3459892 w 5955957"/>
              <a:gd name="connsiteY28" fmla="*/ 247135 h 1285862"/>
              <a:gd name="connsiteX29" fmla="*/ 3496963 w 5955957"/>
              <a:gd name="connsiteY29" fmla="*/ 284206 h 1285862"/>
              <a:gd name="connsiteX30" fmla="*/ 3546390 w 5955957"/>
              <a:gd name="connsiteY30" fmla="*/ 296562 h 1285862"/>
              <a:gd name="connsiteX31" fmla="*/ 3608173 w 5955957"/>
              <a:gd name="connsiteY31" fmla="*/ 259492 h 1285862"/>
              <a:gd name="connsiteX32" fmla="*/ 3645244 w 5955957"/>
              <a:gd name="connsiteY32" fmla="*/ 234779 h 1285862"/>
              <a:gd name="connsiteX33" fmla="*/ 3694671 w 5955957"/>
              <a:gd name="connsiteY33" fmla="*/ 210065 h 1285862"/>
              <a:gd name="connsiteX34" fmla="*/ 3830595 w 5955957"/>
              <a:gd name="connsiteY34" fmla="*/ 123568 h 1285862"/>
              <a:gd name="connsiteX35" fmla="*/ 3880022 w 5955957"/>
              <a:gd name="connsiteY35" fmla="*/ 160638 h 1285862"/>
              <a:gd name="connsiteX36" fmla="*/ 4164227 w 5955957"/>
              <a:gd name="connsiteY36" fmla="*/ 160638 h 1285862"/>
              <a:gd name="connsiteX37" fmla="*/ 4337222 w 5955957"/>
              <a:gd name="connsiteY37" fmla="*/ 86497 h 1285862"/>
              <a:gd name="connsiteX38" fmla="*/ 4399006 w 5955957"/>
              <a:gd name="connsiteY38" fmla="*/ 123568 h 1285862"/>
              <a:gd name="connsiteX39" fmla="*/ 4436076 w 5955957"/>
              <a:gd name="connsiteY39" fmla="*/ 148281 h 1285862"/>
              <a:gd name="connsiteX40" fmla="*/ 4485503 w 5955957"/>
              <a:gd name="connsiteY40" fmla="*/ 172995 h 1285862"/>
              <a:gd name="connsiteX41" fmla="*/ 4621427 w 5955957"/>
              <a:gd name="connsiteY41" fmla="*/ 160638 h 1285862"/>
              <a:gd name="connsiteX42" fmla="*/ 4695568 w 5955957"/>
              <a:gd name="connsiteY42" fmla="*/ 135924 h 1285862"/>
              <a:gd name="connsiteX43" fmla="*/ 4782065 w 5955957"/>
              <a:gd name="connsiteY43" fmla="*/ 86497 h 1285862"/>
              <a:gd name="connsiteX44" fmla="*/ 4843849 w 5955957"/>
              <a:gd name="connsiteY44" fmla="*/ 37070 h 1285862"/>
              <a:gd name="connsiteX45" fmla="*/ 4893276 w 5955957"/>
              <a:gd name="connsiteY45" fmla="*/ 12357 h 1285862"/>
              <a:gd name="connsiteX46" fmla="*/ 4930346 w 5955957"/>
              <a:gd name="connsiteY46" fmla="*/ 24714 h 1285862"/>
              <a:gd name="connsiteX47" fmla="*/ 4967417 w 5955957"/>
              <a:gd name="connsiteY47" fmla="*/ 49427 h 1285862"/>
              <a:gd name="connsiteX48" fmla="*/ 5152768 w 5955957"/>
              <a:gd name="connsiteY48" fmla="*/ 24714 h 1285862"/>
              <a:gd name="connsiteX49" fmla="*/ 5251622 w 5955957"/>
              <a:gd name="connsiteY49" fmla="*/ 0 h 1285862"/>
              <a:gd name="connsiteX50" fmla="*/ 5362833 w 5955957"/>
              <a:gd name="connsiteY50" fmla="*/ 12357 h 1285862"/>
              <a:gd name="connsiteX51" fmla="*/ 5424617 w 5955957"/>
              <a:gd name="connsiteY51" fmla="*/ 37070 h 1285862"/>
              <a:gd name="connsiteX52" fmla="*/ 5498757 w 5955957"/>
              <a:gd name="connsiteY52" fmla="*/ 74141 h 1285862"/>
              <a:gd name="connsiteX53" fmla="*/ 5696465 w 5955957"/>
              <a:gd name="connsiteY53" fmla="*/ 86497 h 1285862"/>
              <a:gd name="connsiteX54" fmla="*/ 5758249 w 5955957"/>
              <a:gd name="connsiteY54" fmla="*/ 135924 h 1285862"/>
              <a:gd name="connsiteX55" fmla="*/ 5832390 w 5955957"/>
              <a:gd name="connsiteY55" fmla="*/ 197708 h 1285862"/>
              <a:gd name="connsiteX56" fmla="*/ 5881817 w 5955957"/>
              <a:gd name="connsiteY56" fmla="*/ 271849 h 1285862"/>
              <a:gd name="connsiteX57" fmla="*/ 5906530 w 5955957"/>
              <a:gd name="connsiteY57" fmla="*/ 308919 h 1285862"/>
              <a:gd name="connsiteX58" fmla="*/ 5918887 w 5955957"/>
              <a:gd name="connsiteY58" fmla="*/ 345989 h 1285862"/>
              <a:gd name="connsiteX59" fmla="*/ 5955957 w 5955957"/>
              <a:gd name="connsiteY59" fmla="*/ 420130 h 1285862"/>
              <a:gd name="connsiteX60" fmla="*/ 5943600 w 5955957"/>
              <a:gd name="connsiteY60" fmla="*/ 556054 h 1285862"/>
              <a:gd name="connsiteX61" fmla="*/ 5894173 w 5955957"/>
              <a:gd name="connsiteY61" fmla="*/ 630195 h 1285862"/>
              <a:gd name="connsiteX62" fmla="*/ 5869460 w 5955957"/>
              <a:gd name="connsiteY62" fmla="*/ 691979 h 1285862"/>
              <a:gd name="connsiteX63" fmla="*/ 5857103 w 5955957"/>
              <a:gd name="connsiteY63" fmla="*/ 741406 h 1285862"/>
              <a:gd name="connsiteX64" fmla="*/ 5832390 w 5955957"/>
              <a:gd name="connsiteY64" fmla="*/ 815546 h 1285862"/>
              <a:gd name="connsiteX65" fmla="*/ 5820033 w 5955957"/>
              <a:gd name="connsiteY65" fmla="*/ 864973 h 1285862"/>
              <a:gd name="connsiteX66" fmla="*/ 5795319 w 5955957"/>
              <a:gd name="connsiteY66" fmla="*/ 926757 h 1285862"/>
              <a:gd name="connsiteX67" fmla="*/ 5708822 w 5955957"/>
              <a:gd name="connsiteY67" fmla="*/ 1037968 h 1285862"/>
              <a:gd name="connsiteX68" fmla="*/ 5609968 w 5955957"/>
              <a:gd name="connsiteY68" fmla="*/ 1112108 h 1285862"/>
              <a:gd name="connsiteX69" fmla="*/ 5486400 w 5955957"/>
              <a:gd name="connsiteY69" fmla="*/ 1149179 h 1285862"/>
              <a:gd name="connsiteX70" fmla="*/ 5412260 w 5955957"/>
              <a:gd name="connsiteY70" fmla="*/ 1161535 h 1285862"/>
              <a:gd name="connsiteX71" fmla="*/ 5226908 w 5955957"/>
              <a:gd name="connsiteY71" fmla="*/ 1186249 h 1285862"/>
              <a:gd name="connsiteX72" fmla="*/ 5115698 w 5955957"/>
              <a:gd name="connsiteY72" fmla="*/ 1210962 h 1285862"/>
              <a:gd name="connsiteX73" fmla="*/ 4942703 w 5955957"/>
              <a:gd name="connsiteY73" fmla="*/ 1198606 h 1285862"/>
              <a:gd name="connsiteX74" fmla="*/ 4806779 w 5955957"/>
              <a:gd name="connsiteY74" fmla="*/ 1161535 h 1285862"/>
              <a:gd name="connsiteX75" fmla="*/ 4732638 w 5955957"/>
              <a:gd name="connsiteY75" fmla="*/ 1149179 h 1285862"/>
              <a:gd name="connsiteX76" fmla="*/ 4695568 w 5955957"/>
              <a:gd name="connsiteY76" fmla="*/ 1124465 h 1285862"/>
              <a:gd name="connsiteX77" fmla="*/ 4633784 w 5955957"/>
              <a:gd name="connsiteY77" fmla="*/ 1099752 h 1285862"/>
              <a:gd name="connsiteX78" fmla="*/ 4596714 w 5955957"/>
              <a:gd name="connsiteY78" fmla="*/ 1062681 h 1285862"/>
              <a:gd name="connsiteX79" fmla="*/ 4534930 w 5955957"/>
              <a:gd name="connsiteY79" fmla="*/ 1075038 h 1285862"/>
              <a:gd name="connsiteX80" fmla="*/ 4460790 w 5955957"/>
              <a:gd name="connsiteY80" fmla="*/ 1173892 h 1285862"/>
              <a:gd name="connsiteX81" fmla="*/ 4423719 w 5955957"/>
              <a:gd name="connsiteY81" fmla="*/ 1210962 h 1285862"/>
              <a:gd name="connsiteX82" fmla="*/ 4374292 w 5955957"/>
              <a:gd name="connsiteY82" fmla="*/ 1285103 h 1285862"/>
              <a:gd name="connsiteX83" fmla="*/ 4263081 w 5955957"/>
              <a:gd name="connsiteY83" fmla="*/ 1235676 h 1285862"/>
              <a:gd name="connsiteX84" fmla="*/ 4188941 w 5955957"/>
              <a:gd name="connsiteY84" fmla="*/ 1210962 h 1285862"/>
              <a:gd name="connsiteX85" fmla="*/ 4065373 w 5955957"/>
              <a:gd name="connsiteY85" fmla="*/ 1136822 h 1285862"/>
              <a:gd name="connsiteX86" fmla="*/ 4015946 w 5955957"/>
              <a:gd name="connsiteY86" fmla="*/ 1099752 h 1285862"/>
              <a:gd name="connsiteX87" fmla="*/ 3966519 w 5955957"/>
              <a:gd name="connsiteY87" fmla="*/ 1087395 h 1285862"/>
              <a:gd name="connsiteX88" fmla="*/ 3917092 w 5955957"/>
              <a:gd name="connsiteY88" fmla="*/ 1062681 h 1285862"/>
              <a:gd name="connsiteX89" fmla="*/ 3805881 w 5955957"/>
              <a:gd name="connsiteY89" fmla="*/ 1075038 h 1285862"/>
              <a:gd name="connsiteX90" fmla="*/ 3731741 w 5955957"/>
              <a:gd name="connsiteY90" fmla="*/ 1099752 h 1285862"/>
              <a:gd name="connsiteX91" fmla="*/ 3608173 w 5955957"/>
              <a:gd name="connsiteY91" fmla="*/ 1112108 h 1285862"/>
              <a:gd name="connsiteX92" fmla="*/ 3571103 w 5955957"/>
              <a:gd name="connsiteY92" fmla="*/ 1161535 h 1285862"/>
              <a:gd name="connsiteX93" fmla="*/ 3472249 w 5955957"/>
              <a:gd name="connsiteY93" fmla="*/ 1223319 h 1285862"/>
              <a:gd name="connsiteX94" fmla="*/ 3398108 w 5955957"/>
              <a:gd name="connsiteY94" fmla="*/ 1248033 h 1285862"/>
              <a:gd name="connsiteX95" fmla="*/ 3286898 w 5955957"/>
              <a:gd name="connsiteY95" fmla="*/ 1248033 h 1285862"/>
              <a:gd name="connsiteX96" fmla="*/ 3101546 w 5955957"/>
              <a:gd name="connsiteY96" fmla="*/ 1210962 h 1285862"/>
              <a:gd name="connsiteX97" fmla="*/ 3027406 w 5955957"/>
              <a:gd name="connsiteY97" fmla="*/ 1161535 h 1285862"/>
              <a:gd name="connsiteX98" fmla="*/ 2916195 w 5955957"/>
              <a:gd name="connsiteY98" fmla="*/ 1112108 h 1285862"/>
              <a:gd name="connsiteX99" fmla="*/ 2409568 w 5955957"/>
              <a:gd name="connsiteY99" fmla="*/ 1087395 h 1285862"/>
              <a:gd name="connsiteX100" fmla="*/ 2273644 w 5955957"/>
              <a:gd name="connsiteY100" fmla="*/ 1037968 h 1285862"/>
              <a:gd name="connsiteX101" fmla="*/ 2236573 w 5955957"/>
              <a:gd name="connsiteY101" fmla="*/ 1025611 h 1285862"/>
              <a:gd name="connsiteX102" fmla="*/ 2174790 w 5955957"/>
              <a:gd name="connsiteY102" fmla="*/ 988541 h 1285862"/>
              <a:gd name="connsiteX103" fmla="*/ 2075935 w 5955957"/>
              <a:gd name="connsiteY103" fmla="*/ 963827 h 1285862"/>
              <a:gd name="connsiteX104" fmla="*/ 1977081 w 5955957"/>
              <a:gd name="connsiteY104" fmla="*/ 939114 h 1285862"/>
              <a:gd name="connsiteX105" fmla="*/ 1865871 w 5955957"/>
              <a:gd name="connsiteY105" fmla="*/ 902043 h 1285862"/>
              <a:gd name="connsiteX106" fmla="*/ 1828800 w 5955957"/>
              <a:gd name="connsiteY106" fmla="*/ 889687 h 1285862"/>
              <a:gd name="connsiteX107" fmla="*/ 1754660 w 5955957"/>
              <a:gd name="connsiteY107" fmla="*/ 877330 h 1285862"/>
              <a:gd name="connsiteX108" fmla="*/ 1458098 w 5955957"/>
              <a:gd name="connsiteY108" fmla="*/ 852616 h 1285862"/>
              <a:gd name="connsiteX109" fmla="*/ 1260390 w 5955957"/>
              <a:gd name="connsiteY109" fmla="*/ 827903 h 1285862"/>
              <a:gd name="connsiteX110" fmla="*/ 1173892 w 5955957"/>
              <a:gd name="connsiteY110" fmla="*/ 815546 h 1285862"/>
              <a:gd name="connsiteX111" fmla="*/ 1112108 w 5955957"/>
              <a:gd name="connsiteY111" fmla="*/ 803189 h 1285862"/>
              <a:gd name="connsiteX112" fmla="*/ 815546 w 5955957"/>
              <a:gd name="connsiteY112" fmla="*/ 790833 h 128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5955957" h="1285862">
                <a:moveTo>
                  <a:pt x="0" y="753762"/>
                </a:moveTo>
                <a:cubicBezTo>
                  <a:pt x="333358" y="820435"/>
                  <a:pt x="-74122" y="742814"/>
                  <a:pt x="864973" y="778476"/>
                </a:cubicBezTo>
                <a:cubicBezTo>
                  <a:pt x="923181" y="780686"/>
                  <a:pt x="979798" y="800127"/>
                  <a:pt x="1037968" y="803189"/>
                </a:cubicBezTo>
                <a:lnTo>
                  <a:pt x="1272746" y="815546"/>
                </a:lnTo>
                <a:cubicBezTo>
                  <a:pt x="1392195" y="811427"/>
                  <a:pt x="1512649" y="819195"/>
                  <a:pt x="1631092" y="803189"/>
                </a:cubicBezTo>
                <a:cubicBezTo>
                  <a:pt x="1707824" y="792820"/>
                  <a:pt x="1713565" y="755775"/>
                  <a:pt x="1767017" y="729049"/>
                </a:cubicBezTo>
                <a:cubicBezTo>
                  <a:pt x="1778667" y="723224"/>
                  <a:pt x="1792115" y="721823"/>
                  <a:pt x="1804087" y="716692"/>
                </a:cubicBezTo>
                <a:cubicBezTo>
                  <a:pt x="1821018" y="709436"/>
                  <a:pt x="1836681" y="699460"/>
                  <a:pt x="1853514" y="691979"/>
                </a:cubicBezTo>
                <a:cubicBezTo>
                  <a:pt x="1873783" y="682970"/>
                  <a:pt x="1895029" y="676274"/>
                  <a:pt x="1915298" y="667265"/>
                </a:cubicBezTo>
                <a:cubicBezTo>
                  <a:pt x="1932131" y="659784"/>
                  <a:pt x="1947082" y="647845"/>
                  <a:pt x="1964725" y="642552"/>
                </a:cubicBezTo>
                <a:cubicBezTo>
                  <a:pt x="2035899" y="621200"/>
                  <a:pt x="2027924" y="640476"/>
                  <a:pt x="2088292" y="617838"/>
                </a:cubicBezTo>
                <a:cubicBezTo>
                  <a:pt x="2105540" y="611370"/>
                  <a:pt x="2120886" y="600605"/>
                  <a:pt x="2137719" y="593124"/>
                </a:cubicBezTo>
                <a:cubicBezTo>
                  <a:pt x="2157988" y="584115"/>
                  <a:pt x="2178734" y="576199"/>
                  <a:pt x="2199503" y="568411"/>
                </a:cubicBezTo>
                <a:cubicBezTo>
                  <a:pt x="2211699" y="563838"/>
                  <a:pt x="2223937" y="559213"/>
                  <a:pt x="2236573" y="556054"/>
                </a:cubicBezTo>
                <a:cubicBezTo>
                  <a:pt x="2307103" y="538421"/>
                  <a:pt x="2284375" y="550363"/>
                  <a:pt x="2347784" y="531341"/>
                </a:cubicBezTo>
                <a:cubicBezTo>
                  <a:pt x="2471149" y="494332"/>
                  <a:pt x="2371994" y="513760"/>
                  <a:pt x="2508422" y="494270"/>
                </a:cubicBezTo>
                <a:cubicBezTo>
                  <a:pt x="2599043" y="448960"/>
                  <a:pt x="2514236" y="485944"/>
                  <a:pt x="2619633" y="457200"/>
                </a:cubicBezTo>
                <a:cubicBezTo>
                  <a:pt x="2644765" y="450346"/>
                  <a:pt x="2668229" y="437596"/>
                  <a:pt x="2693773" y="432487"/>
                </a:cubicBezTo>
                <a:cubicBezTo>
                  <a:pt x="2772210" y="416799"/>
                  <a:pt x="2735182" y="425224"/>
                  <a:pt x="2804984" y="407773"/>
                </a:cubicBezTo>
                <a:cubicBezTo>
                  <a:pt x="2821460" y="411892"/>
                  <a:pt x="2838144" y="415250"/>
                  <a:pt x="2854411" y="420130"/>
                </a:cubicBezTo>
                <a:cubicBezTo>
                  <a:pt x="2879363" y="427615"/>
                  <a:pt x="2903419" y="437989"/>
                  <a:pt x="2928552" y="444843"/>
                </a:cubicBezTo>
                <a:cubicBezTo>
                  <a:pt x="3092562" y="489573"/>
                  <a:pt x="2914931" y="432065"/>
                  <a:pt x="3027406" y="469557"/>
                </a:cubicBezTo>
                <a:cubicBezTo>
                  <a:pt x="3072714" y="457200"/>
                  <a:pt x="3118505" y="446495"/>
                  <a:pt x="3163330" y="432487"/>
                </a:cubicBezTo>
                <a:cubicBezTo>
                  <a:pt x="3184501" y="425871"/>
                  <a:pt x="3208701" y="422694"/>
                  <a:pt x="3225114" y="407773"/>
                </a:cubicBezTo>
                <a:cubicBezTo>
                  <a:pt x="3255591" y="380066"/>
                  <a:pt x="3274541" y="341870"/>
                  <a:pt x="3299254" y="308919"/>
                </a:cubicBezTo>
                <a:cubicBezTo>
                  <a:pt x="3311611" y="292443"/>
                  <a:pt x="3324901" y="276628"/>
                  <a:pt x="3336325" y="259492"/>
                </a:cubicBezTo>
                <a:cubicBezTo>
                  <a:pt x="3344563" y="247135"/>
                  <a:pt x="3349442" y="231699"/>
                  <a:pt x="3361038" y="222422"/>
                </a:cubicBezTo>
                <a:cubicBezTo>
                  <a:pt x="3371209" y="214285"/>
                  <a:pt x="3385751" y="214184"/>
                  <a:pt x="3398108" y="210065"/>
                </a:cubicBezTo>
                <a:cubicBezTo>
                  <a:pt x="3418703" y="222422"/>
                  <a:pt x="3440678" y="232725"/>
                  <a:pt x="3459892" y="247135"/>
                </a:cubicBezTo>
                <a:cubicBezTo>
                  <a:pt x="3473872" y="257620"/>
                  <a:pt x="3481790" y="275536"/>
                  <a:pt x="3496963" y="284206"/>
                </a:cubicBezTo>
                <a:cubicBezTo>
                  <a:pt x="3511708" y="292632"/>
                  <a:pt x="3529914" y="292443"/>
                  <a:pt x="3546390" y="296562"/>
                </a:cubicBezTo>
                <a:cubicBezTo>
                  <a:pt x="3566984" y="284205"/>
                  <a:pt x="3587807" y="272221"/>
                  <a:pt x="3608173" y="259492"/>
                </a:cubicBezTo>
                <a:cubicBezTo>
                  <a:pt x="3620767" y="251621"/>
                  <a:pt x="3632350" y="242147"/>
                  <a:pt x="3645244" y="234779"/>
                </a:cubicBezTo>
                <a:cubicBezTo>
                  <a:pt x="3661237" y="225640"/>
                  <a:pt x="3679344" y="220283"/>
                  <a:pt x="3694671" y="210065"/>
                </a:cubicBezTo>
                <a:cubicBezTo>
                  <a:pt x="3831261" y="119004"/>
                  <a:pt x="3745811" y="151828"/>
                  <a:pt x="3830595" y="123568"/>
                </a:cubicBezTo>
                <a:cubicBezTo>
                  <a:pt x="3847071" y="135925"/>
                  <a:pt x="3862019" y="150636"/>
                  <a:pt x="3880022" y="160638"/>
                </a:cubicBezTo>
                <a:cubicBezTo>
                  <a:pt x="3980491" y="216454"/>
                  <a:pt x="4022589" y="176376"/>
                  <a:pt x="4164227" y="160638"/>
                </a:cubicBezTo>
                <a:cubicBezTo>
                  <a:pt x="4302985" y="91259"/>
                  <a:pt x="4243119" y="110023"/>
                  <a:pt x="4337222" y="86497"/>
                </a:cubicBezTo>
                <a:cubicBezTo>
                  <a:pt x="4357817" y="98854"/>
                  <a:pt x="4378639" y="110839"/>
                  <a:pt x="4399006" y="123568"/>
                </a:cubicBezTo>
                <a:cubicBezTo>
                  <a:pt x="4411599" y="131439"/>
                  <a:pt x="4423182" y="140913"/>
                  <a:pt x="4436076" y="148281"/>
                </a:cubicBezTo>
                <a:cubicBezTo>
                  <a:pt x="4452069" y="157420"/>
                  <a:pt x="4469027" y="164757"/>
                  <a:pt x="4485503" y="172995"/>
                </a:cubicBezTo>
                <a:cubicBezTo>
                  <a:pt x="4530811" y="168876"/>
                  <a:pt x="4576624" y="168544"/>
                  <a:pt x="4621427" y="160638"/>
                </a:cubicBezTo>
                <a:cubicBezTo>
                  <a:pt x="4647081" y="156111"/>
                  <a:pt x="4671381" y="145599"/>
                  <a:pt x="4695568" y="135924"/>
                </a:cubicBezTo>
                <a:cubicBezTo>
                  <a:pt x="4724892" y="124195"/>
                  <a:pt x="4756586" y="105607"/>
                  <a:pt x="4782065" y="86497"/>
                </a:cubicBezTo>
                <a:cubicBezTo>
                  <a:pt x="4803164" y="70673"/>
                  <a:pt x="4821904" y="51700"/>
                  <a:pt x="4843849" y="37070"/>
                </a:cubicBezTo>
                <a:cubicBezTo>
                  <a:pt x="4859176" y="26852"/>
                  <a:pt x="4876800" y="20595"/>
                  <a:pt x="4893276" y="12357"/>
                </a:cubicBezTo>
                <a:cubicBezTo>
                  <a:pt x="4905633" y="16476"/>
                  <a:pt x="4918696" y="18889"/>
                  <a:pt x="4930346" y="24714"/>
                </a:cubicBezTo>
                <a:cubicBezTo>
                  <a:pt x="4943629" y="31356"/>
                  <a:pt x="4952566" y="49427"/>
                  <a:pt x="4967417" y="49427"/>
                </a:cubicBezTo>
                <a:cubicBezTo>
                  <a:pt x="5029747" y="49427"/>
                  <a:pt x="5090984" y="32952"/>
                  <a:pt x="5152768" y="24714"/>
                </a:cubicBezTo>
                <a:cubicBezTo>
                  <a:pt x="5182021" y="14963"/>
                  <a:pt x="5221799" y="0"/>
                  <a:pt x="5251622" y="0"/>
                </a:cubicBezTo>
                <a:cubicBezTo>
                  <a:pt x="5288920" y="0"/>
                  <a:pt x="5325763" y="8238"/>
                  <a:pt x="5362833" y="12357"/>
                </a:cubicBezTo>
                <a:cubicBezTo>
                  <a:pt x="5383428" y="20595"/>
                  <a:pt x="5404778" y="27150"/>
                  <a:pt x="5424617" y="37070"/>
                </a:cubicBezTo>
                <a:cubicBezTo>
                  <a:pt x="5459051" y="54287"/>
                  <a:pt x="5459415" y="70000"/>
                  <a:pt x="5498757" y="74141"/>
                </a:cubicBezTo>
                <a:cubicBezTo>
                  <a:pt x="5564425" y="81053"/>
                  <a:pt x="5630562" y="82378"/>
                  <a:pt x="5696465" y="86497"/>
                </a:cubicBezTo>
                <a:cubicBezTo>
                  <a:pt x="5717060" y="102973"/>
                  <a:pt x="5737150" y="120100"/>
                  <a:pt x="5758249" y="135924"/>
                </a:cubicBezTo>
                <a:cubicBezTo>
                  <a:pt x="5796322" y="164479"/>
                  <a:pt x="5800746" y="157023"/>
                  <a:pt x="5832390" y="197708"/>
                </a:cubicBezTo>
                <a:cubicBezTo>
                  <a:pt x="5850625" y="221153"/>
                  <a:pt x="5865341" y="247135"/>
                  <a:pt x="5881817" y="271849"/>
                </a:cubicBezTo>
                <a:cubicBezTo>
                  <a:pt x="5890055" y="284206"/>
                  <a:pt x="5901834" y="294830"/>
                  <a:pt x="5906530" y="308919"/>
                </a:cubicBezTo>
                <a:cubicBezTo>
                  <a:pt x="5910649" y="321276"/>
                  <a:pt x="5913062" y="334339"/>
                  <a:pt x="5918887" y="345989"/>
                </a:cubicBezTo>
                <a:cubicBezTo>
                  <a:pt x="5966794" y="441805"/>
                  <a:pt x="5924897" y="326954"/>
                  <a:pt x="5955957" y="420130"/>
                </a:cubicBezTo>
                <a:cubicBezTo>
                  <a:pt x="5951838" y="465438"/>
                  <a:pt x="5956437" y="512408"/>
                  <a:pt x="5943600" y="556054"/>
                </a:cubicBezTo>
                <a:cubicBezTo>
                  <a:pt x="5935219" y="584549"/>
                  <a:pt x="5905204" y="602617"/>
                  <a:pt x="5894173" y="630195"/>
                </a:cubicBezTo>
                <a:cubicBezTo>
                  <a:pt x="5885935" y="650790"/>
                  <a:pt x="5876474" y="670936"/>
                  <a:pt x="5869460" y="691979"/>
                </a:cubicBezTo>
                <a:cubicBezTo>
                  <a:pt x="5864090" y="708090"/>
                  <a:pt x="5861983" y="725139"/>
                  <a:pt x="5857103" y="741406"/>
                </a:cubicBezTo>
                <a:cubicBezTo>
                  <a:pt x="5849618" y="766357"/>
                  <a:pt x="5838708" y="790274"/>
                  <a:pt x="5832390" y="815546"/>
                </a:cubicBezTo>
                <a:cubicBezTo>
                  <a:pt x="5828271" y="832022"/>
                  <a:pt x="5825404" y="848862"/>
                  <a:pt x="5820033" y="864973"/>
                </a:cubicBezTo>
                <a:cubicBezTo>
                  <a:pt x="5813019" y="886016"/>
                  <a:pt x="5805941" y="907284"/>
                  <a:pt x="5795319" y="926757"/>
                </a:cubicBezTo>
                <a:cubicBezTo>
                  <a:pt x="5773292" y="967140"/>
                  <a:pt x="5745070" y="1008310"/>
                  <a:pt x="5708822" y="1037968"/>
                </a:cubicBezTo>
                <a:cubicBezTo>
                  <a:pt x="5676943" y="1064051"/>
                  <a:pt x="5649043" y="1099083"/>
                  <a:pt x="5609968" y="1112108"/>
                </a:cubicBezTo>
                <a:cubicBezTo>
                  <a:pt x="5562690" y="1127868"/>
                  <a:pt x="5533084" y="1139842"/>
                  <a:pt x="5486400" y="1149179"/>
                </a:cubicBezTo>
                <a:cubicBezTo>
                  <a:pt x="5461832" y="1154092"/>
                  <a:pt x="5437023" y="1157725"/>
                  <a:pt x="5412260" y="1161535"/>
                </a:cubicBezTo>
                <a:cubicBezTo>
                  <a:pt x="5338346" y="1172906"/>
                  <a:pt x="5302834" y="1176758"/>
                  <a:pt x="5226908" y="1186249"/>
                </a:cubicBezTo>
                <a:cubicBezTo>
                  <a:pt x="5207842" y="1191016"/>
                  <a:pt x="5131390" y="1210962"/>
                  <a:pt x="5115698" y="1210962"/>
                </a:cubicBezTo>
                <a:cubicBezTo>
                  <a:pt x="5057886" y="1210962"/>
                  <a:pt x="5000368" y="1202725"/>
                  <a:pt x="4942703" y="1198606"/>
                </a:cubicBezTo>
                <a:cubicBezTo>
                  <a:pt x="4894789" y="1182634"/>
                  <a:pt x="4862520" y="1170825"/>
                  <a:pt x="4806779" y="1161535"/>
                </a:cubicBezTo>
                <a:lnTo>
                  <a:pt x="4732638" y="1149179"/>
                </a:lnTo>
                <a:cubicBezTo>
                  <a:pt x="4720281" y="1140941"/>
                  <a:pt x="4708851" y="1131107"/>
                  <a:pt x="4695568" y="1124465"/>
                </a:cubicBezTo>
                <a:cubicBezTo>
                  <a:pt x="4675729" y="1114545"/>
                  <a:pt x="4652593" y="1111508"/>
                  <a:pt x="4633784" y="1099752"/>
                </a:cubicBezTo>
                <a:cubicBezTo>
                  <a:pt x="4618965" y="1090490"/>
                  <a:pt x="4609071" y="1075038"/>
                  <a:pt x="4596714" y="1062681"/>
                </a:cubicBezTo>
                <a:cubicBezTo>
                  <a:pt x="4576119" y="1066800"/>
                  <a:pt x="4552405" y="1063388"/>
                  <a:pt x="4534930" y="1075038"/>
                </a:cubicBezTo>
                <a:cubicBezTo>
                  <a:pt x="4501128" y="1097572"/>
                  <a:pt x="4486110" y="1143508"/>
                  <a:pt x="4460790" y="1173892"/>
                </a:cubicBezTo>
                <a:cubicBezTo>
                  <a:pt x="4449603" y="1187317"/>
                  <a:pt x="4436076" y="1198605"/>
                  <a:pt x="4423719" y="1210962"/>
                </a:cubicBezTo>
                <a:cubicBezTo>
                  <a:pt x="4416450" y="1232770"/>
                  <a:pt x="4406335" y="1281543"/>
                  <a:pt x="4374292" y="1285103"/>
                </a:cubicBezTo>
                <a:cubicBezTo>
                  <a:pt x="4315433" y="1291642"/>
                  <a:pt x="4305084" y="1254344"/>
                  <a:pt x="4263081" y="1235676"/>
                </a:cubicBezTo>
                <a:cubicBezTo>
                  <a:pt x="4239276" y="1225096"/>
                  <a:pt x="4213654" y="1219200"/>
                  <a:pt x="4188941" y="1210962"/>
                </a:cubicBezTo>
                <a:cubicBezTo>
                  <a:pt x="4071416" y="1122819"/>
                  <a:pt x="4219642" y="1229382"/>
                  <a:pt x="4065373" y="1136822"/>
                </a:cubicBezTo>
                <a:cubicBezTo>
                  <a:pt x="4047713" y="1126226"/>
                  <a:pt x="4034366" y="1108962"/>
                  <a:pt x="4015946" y="1099752"/>
                </a:cubicBezTo>
                <a:cubicBezTo>
                  <a:pt x="4000756" y="1092157"/>
                  <a:pt x="3982420" y="1093358"/>
                  <a:pt x="3966519" y="1087395"/>
                </a:cubicBezTo>
                <a:cubicBezTo>
                  <a:pt x="3949271" y="1080927"/>
                  <a:pt x="3933568" y="1070919"/>
                  <a:pt x="3917092" y="1062681"/>
                </a:cubicBezTo>
                <a:cubicBezTo>
                  <a:pt x="3880022" y="1066800"/>
                  <a:pt x="3842455" y="1067723"/>
                  <a:pt x="3805881" y="1075038"/>
                </a:cubicBezTo>
                <a:cubicBezTo>
                  <a:pt x="3780337" y="1080147"/>
                  <a:pt x="3757662" y="1097160"/>
                  <a:pt x="3731741" y="1099752"/>
                </a:cubicBezTo>
                <a:lnTo>
                  <a:pt x="3608173" y="1112108"/>
                </a:lnTo>
                <a:cubicBezTo>
                  <a:pt x="3595816" y="1128584"/>
                  <a:pt x="3585665" y="1146972"/>
                  <a:pt x="3571103" y="1161535"/>
                </a:cubicBezTo>
                <a:cubicBezTo>
                  <a:pt x="3546315" y="1186323"/>
                  <a:pt x="3504879" y="1210267"/>
                  <a:pt x="3472249" y="1223319"/>
                </a:cubicBezTo>
                <a:cubicBezTo>
                  <a:pt x="3448062" y="1232994"/>
                  <a:pt x="3398108" y="1248033"/>
                  <a:pt x="3398108" y="1248033"/>
                </a:cubicBezTo>
                <a:cubicBezTo>
                  <a:pt x="3201456" y="1198869"/>
                  <a:pt x="3522207" y="1271564"/>
                  <a:pt x="3286898" y="1248033"/>
                </a:cubicBezTo>
                <a:cubicBezTo>
                  <a:pt x="3224203" y="1241763"/>
                  <a:pt x="3163330" y="1223319"/>
                  <a:pt x="3101546" y="1210962"/>
                </a:cubicBezTo>
                <a:cubicBezTo>
                  <a:pt x="3076833" y="1194486"/>
                  <a:pt x="3053972" y="1174818"/>
                  <a:pt x="3027406" y="1161535"/>
                </a:cubicBezTo>
                <a:cubicBezTo>
                  <a:pt x="2850954" y="1073310"/>
                  <a:pt x="3025234" y="1184803"/>
                  <a:pt x="2916195" y="1112108"/>
                </a:cubicBezTo>
                <a:cubicBezTo>
                  <a:pt x="2672864" y="1130826"/>
                  <a:pt x="2737779" y="1135661"/>
                  <a:pt x="2409568" y="1087395"/>
                </a:cubicBezTo>
                <a:cubicBezTo>
                  <a:pt x="2381098" y="1083208"/>
                  <a:pt x="2302811" y="1048906"/>
                  <a:pt x="2273644" y="1037968"/>
                </a:cubicBezTo>
                <a:cubicBezTo>
                  <a:pt x="2261448" y="1033394"/>
                  <a:pt x="2248223" y="1031436"/>
                  <a:pt x="2236573" y="1025611"/>
                </a:cubicBezTo>
                <a:cubicBezTo>
                  <a:pt x="2215092" y="1014870"/>
                  <a:pt x="2197206" y="997163"/>
                  <a:pt x="2174790" y="988541"/>
                </a:cubicBezTo>
                <a:cubicBezTo>
                  <a:pt x="2143088" y="976348"/>
                  <a:pt x="2108158" y="974568"/>
                  <a:pt x="2075935" y="963827"/>
                </a:cubicBezTo>
                <a:cubicBezTo>
                  <a:pt x="1963456" y="926333"/>
                  <a:pt x="2141104" y="983847"/>
                  <a:pt x="1977081" y="939114"/>
                </a:cubicBezTo>
                <a:cubicBezTo>
                  <a:pt x="1977070" y="939111"/>
                  <a:pt x="1884412" y="908223"/>
                  <a:pt x="1865871" y="902043"/>
                </a:cubicBezTo>
                <a:cubicBezTo>
                  <a:pt x="1853514" y="897924"/>
                  <a:pt x="1841648" y="891828"/>
                  <a:pt x="1828800" y="889687"/>
                </a:cubicBezTo>
                <a:cubicBezTo>
                  <a:pt x="1804087" y="885568"/>
                  <a:pt x="1779521" y="880438"/>
                  <a:pt x="1754660" y="877330"/>
                </a:cubicBezTo>
                <a:cubicBezTo>
                  <a:pt x="1658079" y="865257"/>
                  <a:pt x="1554353" y="859492"/>
                  <a:pt x="1458098" y="852616"/>
                </a:cubicBezTo>
                <a:cubicBezTo>
                  <a:pt x="1310760" y="828061"/>
                  <a:pt x="1462360" y="851665"/>
                  <a:pt x="1260390" y="827903"/>
                </a:cubicBezTo>
                <a:cubicBezTo>
                  <a:pt x="1231464" y="824500"/>
                  <a:pt x="1202621" y="820334"/>
                  <a:pt x="1173892" y="815546"/>
                </a:cubicBezTo>
                <a:cubicBezTo>
                  <a:pt x="1153175" y="812093"/>
                  <a:pt x="1132948" y="805794"/>
                  <a:pt x="1112108" y="803189"/>
                </a:cubicBezTo>
                <a:cubicBezTo>
                  <a:pt x="974477" y="785985"/>
                  <a:pt x="960925" y="790833"/>
                  <a:pt x="815546" y="790833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437600" y="3755421"/>
            <a:ext cx="93647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b="1" dirty="0" smtClean="0"/>
              <a:t>a | b</a:t>
            </a:r>
            <a:endParaRPr lang="en-US" sz="3000" b="1" dirty="0"/>
          </a:p>
        </p:txBody>
      </p:sp>
      <p:sp>
        <p:nvSpPr>
          <p:cNvPr id="11" name="Oval 10"/>
          <p:cNvSpPr/>
          <p:nvPr/>
        </p:nvSpPr>
        <p:spPr>
          <a:xfrm>
            <a:off x="7391400" y="3589638"/>
            <a:ext cx="762000" cy="7197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cxnSp>
        <p:nvCxnSpPr>
          <p:cNvPr id="13" name="Straight Arrow Connector 12"/>
          <p:cNvCxnSpPr>
            <a:stCxn id="6" idx="6"/>
            <a:endCxn id="11" idx="2"/>
          </p:cNvCxnSpPr>
          <p:nvPr/>
        </p:nvCxnSpPr>
        <p:spPr>
          <a:xfrm>
            <a:off x="6369908" y="3949529"/>
            <a:ext cx="1021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6755113" y="3478422"/>
                <a:ext cx="447558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 b="0" i="1" smtClean="0">
                          <a:latin typeface="Cambria Math" charset="0"/>
                        </a:rPr>
                        <m:t>ϵ</m:t>
                      </m:r>
                    </m:oMath>
                  </m:oMathPara>
                </a14:m>
                <a:endParaRPr lang="en-US" sz="3000" b="0" dirty="0" smtClean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113" y="3478422"/>
                <a:ext cx="447558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reeform 14"/>
          <p:cNvSpPr/>
          <p:nvPr/>
        </p:nvSpPr>
        <p:spPr>
          <a:xfrm>
            <a:off x="404995" y="4145418"/>
            <a:ext cx="7379762" cy="1791730"/>
          </a:xfrm>
          <a:custGeom>
            <a:avLst/>
            <a:gdLst>
              <a:gd name="connsiteX0" fmla="*/ 7379762 w 7379762"/>
              <a:gd name="connsiteY0" fmla="*/ 197708 h 1791730"/>
              <a:gd name="connsiteX1" fmla="*/ 7355048 w 7379762"/>
              <a:gd name="connsiteY1" fmla="*/ 308919 h 1791730"/>
              <a:gd name="connsiteX2" fmla="*/ 7330335 w 7379762"/>
              <a:gd name="connsiteY2" fmla="*/ 345989 h 1791730"/>
              <a:gd name="connsiteX3" fmla="*/ 7256194 w 7379762"/>
              <a:gd name="connsiteY3" fmla="*/ 444844 h 1791730"/>
              <a:gd name="connsiteX4" fmla="*/ 7194411 w 7379762"/>
              <a:gd name="connsiteY4" fmla="*/ 568411 h 1791730"/>
              <a:gd name="connsiteX5" fmla="*/ 7120270 w 7379762"/>
              <a:gd name="connsiteY5" fmla="*/ 667265 h 1791730"/>
              <a:gd name="connsiteX6" fmla="*/ 7083200 w 7379762"/>
              <a:gd name="connsiteY6" fmla="*/ 704335 h 1791730"/>
              <a:gd name="connsiteX7" fmla="*/ 6959632 w 7379762"/>
              <a:gd name="connsiteY7" fmla="*/ 902044 h 1791730"/>
              <a:gd name="connsiteX8" fmla="*/ 6910205 w 7379762"/>
              <a:gd name="connsiteY8" fmla="*/ 963827 h 1791730"/>
              <a:gd name="connsiteX9" fmla="*/ 6848421 w 7379762"/>
              <a:gd name="connsiteY9" fmla="*/ 1025611 h 1791730"/>
              <a:gd name="connsiteX10" fmla="*/ 6786638 w 7379762"/>
              <a:gd name="connsiteY10" fmla="*/ 1124465 h 1791730"/>
              <a:gd name="connsiteX11" fmla="*/ 6724854 w 7379762"/>
              <a:gd name="connsiteY11" fmla="*/ 1198606 h 1791730"/>
              <a:gd name="connsiteX12" fmla="*/ 6687784 w 7379762"/>
              <a:gd name="connsiteY12" fmla="*/ 1235676 h 1791730"/>
              <a:gd name="connsiteX13" fmla="*/ 6564216 w 7379762"/>
              <a:gd name="connsiteY13" fmla="*/ 1359244 h 1791730"/>
              <a:gd name="connsiteX14" fmla="*/ 6502432 w 7379762"/>
              <a:gd name="connsiteY14" fmla="*/ 1396314 h 1791730"/>
              <a:gd name="connsiteX15" fmla="*/ 6453005 w 7379762"/>
              <a:gd name="connsiteY15" fmla="*/ 1433384 h 1791730"/>
              <a:gd name="connsiteX16" fmla="*/ 6292367 w 7379762"/>
              <a:gd name="connsiteY16" fmla="*/ 1519881 h 1791730"/>
              <a:gd name="connsiteX17" fmla="*/ 6119373 w 7379762"/>
              <a:gd name="connsiteY17" fmla="*/ 1594022 h 1791730"/>
              <a:gd name="connsiteX18" fmla="*/ 5896951 w 7379762"/>
              <a:gd name="connsiteY18" fmla="*/ 1655806 h 1791730"/>
              <a:gd name="connsiteX19" fmla="*/ 5773384 w 7379762"/>
              <a:gd name="connsiteY19" fmla="*/ 1680519 h 1791730"/>
              <a:gd name="connsiteX20" fmla="*/ 5662173 w 7379762"/>
              <a:gd name="connsiteY20" fmla="*/ 1705233 h 1791730"/>
              <a:gd name="connsiteX21" fmla="*/ 5501535 w 7379762"/>
              <a:gd name="connsiteY21" fmla="*/ 1729946 h 1791730"/>
              <a:gd name="connsiteX22" fmla="*/ 5365611 w 7379762"/>
              <a:gd name="connsiteY22" fmla="*/ 1754660 h 1791730"/>
              <a:gd name="connsiteX23" fmla="*/ 4661276 w 7379762"/>
              <a:gd name="connsiteY23" fmla="*/ 1779373 h 1791730"/>
              <a:gd name="connsiteX24" fmla="*/ 4414140 w 7379762"/>
              <a:gd name="connsiteY24" fmla="*/ 1791730 h 1791730"/>
              <a:gd name="connsiteX25" fmla="*/ 3079611 w 7379762"/>
              <a:gd name="connsiteY25" fmla="*/ 1779373 h 1791730"/>
              <a:gd name="connsiteX26" fmla="*/ 2931330 w 7379762"/>
              <a:gd name="connsiteY26" fmla="*/ 1767016 h 1791730"/>
              <a:gd name="connsiteX27" fmla="*/ 2696551 w 7379762"/>
              <a:gd name="connsiteY27" fmla="*/ 1754660 h 1791730"/>
              <a:gd name="connsiteX28" fmla="*/ 2461773 w 7379762"/>
              <a:gd name="connsiteY28" fmla="*/ 1729946 h 1791730"/>
              <a:gd name="connsiteX29" fmla="*/ 2301135 w 7379762"/>
              <a:gd name="connsiteY29" fmla="*/ 1717589 h 1791730"/>
              <a:gd name="connsiteX30" fmla="*/ 2103427 w 7379762"/>
              <a:gd name="connsiteY30" fmla="*/ 1680519 h 1791730"/>
              <a:gd name="connsiteX31" fmla="*/ 2004573 w 7379762"/>
              <a:gd name="connsiteY31" fmla="*/ 1668162 h 1791730"/>
              <a:gd name="connsiteX32" fmla="*/ 1819221 w 7379762"/>
              <a:gd name="connsiteY32" fmla="*/ 1643449 h 1791730"/>
              <a:gd name="connsiteX33" fmla="*/ 1708011 w 7379762"/>
              <a:gd name="connsiteY33" fmla="*/ 1618735 h 1791730"/>
              <a:gd name="connsiteX34" fmla="*/ 1584443 w 7379762"/>
              <a:gd name="connsiteY34" fmla="*/ 1594022 h 1791730"/>
              <a:gd name="connsiteX35" fmla="*/ 1349665 w 7379762"/>
              <a:gd name="connsiteY35" fmla="*/ 1519881 h 1791730"/>
              <a:gd name="connsiteX36" fmla="*/ 1263167 w 7379762"/>
              <a:gd name="connsiteY36" fmla="*/ 1495168 h 1791730"/>
              <a:gd name="connsiteX37" fmla="*/ 1077816 w 7379762"/>
              <a:gd name="connsiteY37" fmla="*/ 1396314 h 1791730"/>
              <a:gd name="connsiteX38" fmla="*/ 1016032 w 7379762"/>
              <a:gd name="connsiteY38" fmla="*/ 1371600 h 1791730"/>
              <a:gd name="connsiteX39" fmla="*/ 892465 w 7379762"/>
              <a:gd name="connsiteY39" fmla="*/ 1297460 h 1791730"/>
              <a:gd name="connsiteX40" fmla="*/ 756540 w 7379762"/>
              <a:gd name="connsiteY40" fmla="*/ 1223319 h 1791730"/>
              <a:gd name="connsiteX41" fmla="*/ 707113 w 7379762"/>
              <a:gd name="connsiteY41" fmla="*/ 1186249 h 1791730"/>
              <a:gd name="connsiteX42" fmla="*/ 571189 w 7379762"/>
              <a:gd name="connsiteY42" fmla="*/ 1112108 h 1791730"/>
              <a:gd name="connsiteX43" fmla="*/ 521762 w 7379762"/>
              <a:gd name="connsiteY43" fmla="*/ 1075038 h 1791730"/>
              <a:gd name="connsiteX44" fmla="*/ 497048 w 7379762"/>
              <a:gd name="connsiteY44" fmla="*/ 1025611 h 1791730"/>
              <a:gd name="connsiteX45" fmla="*/ 422908 w 7379762"/>
              <a:gd name="connsiteY45" fmla="*/ 976184 h 1791730"/>
              <a:gd name="connsiteX46" fmla="*/ 373481 w 7379762"/>
              <a:gd name="connsiteY46" fmla="*/ 877330 h 1791730"/>
              <a:gd name="connsiteX47" fmla="*/ 336411 w 7379762"/>
              <a:gd name="connsiteY47" fmla="*/ 840260 h 1791730"/>
              <a:gd name="connsiteX48" fmla="*/ 311697 w 7379762"/>
              <a:gd name="connsiteY48" fmla="*/ 803189 h 1791730"/>
              <a:gd name="connsiteX49" fmla="*/ 175773 w 7379762"/>
              <a:gd name="connsiteY49" fmla="*/ 679622 h 1791730"/>
              <a:gd name="connsiteX50" fmla="*/ 163416 w 7379762"/>
              <a:gd name="connsiteY50" fmla="*/ 642552 h 1791730"/>
              <a:gd name="connsiteX51" fmla="*/ 138703 w 7379762"/>
              <a:gd name="connsiteY51" fmla="*/ 605481 h 1791730"/>
              <a:gd name="connsiteX52" fmla="*/ 101632 w 7379762"/>
              <a:gd name="connsiteY52" fmla="*/ 543698 h 1791730"/>
              <a:gd name="connsiteX53" fmla="*/ 64562 w 7379762"/>
              <a:gd name="connsiteY53" fmla="*/ 444844 h 1791730"/>
              <a:gd name="connsiteX54" fmla="*/ 15135 w 7379762"/>
              <a:gd name="connsiteY54" fmla="*/ 345989 h 1791730"/>
              <a:gd name="connsiteX55" fmla="*/ 15135 w 7379762"/>
              <a:gd name="connsiteY55" fmla="*/ 74141 h 1791730"/>
              <a:gd name="connsiteX56" fmla="*/ 52205 w 7379762"/>
              <a:gd name="connsiteY56" fmla="*/ 37071 h 1791730"/>
              <a:gd name="connsiteX57" fmla="*/ 126346 w 7379762"/>
              <a:gd name="connsiteY57" fmla="*/ 0 h 1791730"/>
              <a:gd name="connsiteX58" fmla="*/ 274627 w 7379762"/>
              <a:gd name="connsiteY58" fmla="*/ 37071 h 1791730"/>
              <a:gd name="connsiteX59" fmla="*/ 311697 w 7379762"/>
              <a:gd name="connsiteY59" fmla="*/ 49427 h 1791730"/>
              <a:gd name="connsiteX60" fmla="*/ 410551 w 7379762"/>
              <a:gd name="connsiteY60" fmla="*/ 74141 h 1791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7379762" h="1791730">
                <a:moveTo>
                  <a:pt x="7379762" y="197708"/>
                </a:moveTo>
                <a:cubicBezTo>
                  <a:pt x="7375016" y="226186"/>
                  <a:pt x="7370258" y="278498"/>
                  <a:pt x="7355048" y="308919"/>
                </a:cubicBezTo>
                <a:cubicBezTo>
                  <a:pt x="7348407" y="322202"/>
                  <a:pt x="7339245" y="334108"/>
                  <a:pt x="7330335" y="345989"/>
                </a:cubicBezTo>
                <a:cubicBezTo>
                  <a:pt x="7309930" y="373196"/>
                  <a:pt x="7273971" y="411829"/>
                  <a:pt x="7256194" y="444844"/>
                </a:cubicBezTo>
                <a:cubicBezTo>
                  <a:pt x="7234361" y="485390"/>
                  <a:pt x="7222041" y="531571"/>
                  <a:pt x="7194411" y="568411"/>
                </a:cubicBezTo>
                <a:cubicBezTo>
                  <a:pt x="7169697" y="601362"/>
                  <a:pt x="7149395" y="638140"/>
                  <a:pt x="7120270" y="667265"/>
                </a:cubicBezTo>
                <a:cubicBezTo>
                  <a:pt x="7107913" y="679622"/>
                  <a:pt x="7093147" y="689967"/>
                  <a:pt x="7083200" y="704335"/>
                </a:cubicBezTo>
                <a:cubicBezTo>
                  <a:pt x="7049768" y="752626"/>
                  <a:pt x="7001082" y="850232"/>
                  <a:pt x="6959632" y="902044"/>
                </a:cubicBezTo>
                <a:cubicBezTo>
                  <a:pt x="6943156" y="922638"/>
                  <a:pt x="6927848" y="944224"/>
                  <a:pt x="6910205" y="963827"/>
                </a:cubicBezTo>
                <a:cubicBezTo>
                  <a:pt x="6890721" y="985476"/>
                  <a:pt x="6866179" y="1002526"/>
                  <a:pt x="6848421" y="1025611"/>
                </a:cubicBezTo>
                <a:cubicBezTo>
                  <a:pt x="6824729" y="1056411"/>
                  <a:pt x="6811514" y="1094614"/>
                  <a:pt x="6786638" y="1124465"/>
                </a:cubicBezTo>
                <a:cubicBezTo>
                  <a:pt x="6766043" y="1149179"/>
                  <a:pt x="6746227" y="1174562"/>
                  <a:pt x="6724854" y="1198606"/>
                </a:cubicBezTo>
                <a:cubicBezTo>
                  <a:pt x="6713244" y="1211667"/>
                  <a:pt x="6699291" y="1222525"/>
                  <a:pt x="6687784" y="1235676"/>
                </a:cubicBezTo>
                <a:cubicBezTo>
                  <a:pt x="6620088" y="1313043"/>
                  <a:pt x="6656389" y="1292210"/>
                  <a:pt x="6564216" y="1359244"/>
                </a:cubicBezTo>
                <a:cubicBezTo>
                  <a:pt x="6544792" y="1373370"/>
                  <a:pt x="6522416" y="1382992"/>
                  <a:pt x="6502432" y="1396314"/>
                </a:cubicBezTo>
                <a:cubicBezTo>
                  <a:pt x="6485296" y="1407738"/>
                  <a:pt x="6470380" y="1422327"/>
                  <a:pt x="6453005" y="1433384"/>
                </a:cubicBezTo>
                <a:cubicBezTo>
                  <a:pt x="6414493" y="1457892"/>
                  <a:pt x="6336323" y="1500101"/>
                  <a:pt x="6292367" y="1519881"/>
                </a:cubicBezTo>
                <a:cubicBezTo>
                  <a:pt x="6235155" y="1545626"/>
                  <a:pt x="6179465" y="1575995"/>
                  <a:pt x="6119373" y="1594022"/>
                </a:cubicBezTo>
                <a:cubicBezTo>
                  <a:pt x="6026848" y="1621779"/>
                  <a:pt x="5987309" y="1635726"/>
                  <a:pt x="5896951" y="1655806"/>
                </a:cubicBezTo>
                <a:cubicBezTo>
                  <a:pt x="5855947" y="1664918"/>
                  <a:pt x="5814488" y="1671866"/>
                  <a:pt x="5773384" y="1680519"/>
                </a:cubicBezTo>
                <a:cubicBezTo>
                  <a:pt x="5736224" y="1688342"/>
                  <a:pt x="5699410" y="1697786"/>
                  <a:pt x="5662173" y="1705233"/>
                </a:cubicBezTo>
                <a:cubicBezTo>
                  <a:pt x="5593818" y="1718904"/>
                  <a:pt x="5572713" y="1718083"/>
                  <a:pt x="5501535" y="1729946"/>
                </a:cubicBezTo>
                <a:cubicBezTo>
                  <a:pt x="5470523" y="1735115"/>
                  <a:pt x="5394452" y="1753287"/>
                  <a:pt x="5365611" y="1754660"/>
                </a:cubicBezTo>
                <a:cubicBezTo>
                  <a:pt x="5130954" y="1765834"/>
                  <a:pt x="4895906" y="1767641"/>
                  <a:pt x="4661276" y="1779373"/>
                </a:cubicBezTo>
                <a:lnTo>
                  <a:pt x="4414140" y="1791730"/>
                </a:lnTo>
                <a:lnTo>
                  <a:pt x="3079611" y="1779373"/>
                </a:lnTo>
                <a:cubicBezTo>
                  <a:pt x="3030020" y="1778546"/>
                  <a:pt x="2980825" y="1770209"/>
                  <a:pt x="2931330" y="1767016"/>
                </a:cubicBezTo>
                <a:cubicBezTo>
                  <a:pt x="2853125" y="1761971"/>
                  <a:pt x="2774756" y="1759705"/>
                  <a:pt x="2696551" y="1754660"/>
                </a:cubicBezTo>
                <a:cubicBezTo>
                  <a:pt x="2334401" y="1731296"/>
                  <a:pt x="2705914" y="1754361"/>
                  <a:pt x="2461773" y="1729946"/>
                </a:cubicBezTo>
                <a:cubicBezTo>
                  <a:pt x="2408335" y="1724602"/>
                  <a:pt x="2354573" y="1722933"/>
                  <a:pt x="2301135" y="1717589"/>
                </a:cubicBezTo>
                <a:cubicBezTo>
                  <a:pt x="2182502" y="1705726"/>
                  <a:pt x="2235955" y="1703907"/>
                  <a:pt x="2103427" y="1680519"/>
                </a:cubicBezTo>
                <a:cubicBezTo>
                  <a:pt x="2070725" y="1674748"/>
                  <a:pt x="2037447" y="1672858"/>
                  <a:pt x="2004573" y="1668162"/>
                </a:cubicBezTo>
                <a:cubicBezTo>
                  <a:pt x="1810456" y="1640432"/>
                  <a:pt x="2079170" y="1672333"/>
                  <a:pt x="1819221" y="1643449"/>
                </a:cubicBezTo>
                <a:lnTo>
                  <a:pt x="1708011" y="1618735"/>
                </a:lnTo>
                <a:cubicBezTo>
                  <a:pt x="1666907" y="1610082"/>
                  <a:pt x="1625194" y="1604210"/>
                  <a:pt x="1584443" y="1594022"/>
                </a:cubicBezTo>
                <a:cubicBezTo>
                  <a:pt x="1219279" y="1502732"/>
                  <a:pt x="1530317" y="1580098"/>
                  <a:pt x="1349665" y="1519881"/>
                </a:cubicBezTo>
                <a:cubicBezTo>
                  <a:pt x="1321217" y="1510398"/>
                  <a:pt x="1291009" y="1506305"/>
                  <a:pt x="1263167" y="1495168"/>
                </a:cubicBezTo>
                <a:cubicBezTo>
                  <a:pt x="1169282" y="1457614"/>
                  <a:pt x="1165048" y="1439930"/>
                  <a:pt x="1077816" y="1396314"/>
                </a:cubicBezTo>
                <a:cubicBezTo>
                  <a:pt x="1057977" y="1386394"/>
                  <a:pt x="1035604" y="1382038"/>
                  <a:pt x="1016032" y="1371600"/>
                </a:cubicBezTo>
                <a:cubicBezTo>
                  <a:pt x="973649" y="1348996"/>
                  <a:pt x="935428" y="1318942"/>
                  <a:pt x="892465" y="1297460"/>
                </a:cubicBezTo>
                <a:cubicBezTo>
                  <a:pt x="836181" y="1269318"/>
                  <a:pt x="807824" y="1257508"/>
                  <a:pt x="756540" y="1223319"/>
                </a:cubicBezTo>
                <a:cubicBezTo>
                  <a:pt x="739404" y="1211895"/>
                  <a:pt x="724249" y="1197673"/>
                  <a:pt x="707113" y="1186249"/>
                </a:cubicBezTo>
                <a:cubicBezTo>
                  <a:pt x="582441" y="1103134"/>
                  <a:pt x="711906" y="1196538"/>
                  <a:pt x="571189" y="1112108"/>
                </a:cubicBezTo>
                <a:cubicBezTo>
                  <a:pt x="553529" y="1101512"/>
                  <a:pt x="538238" y="1087395"/>
                  <a:pt x="521762" y="1075038"/>
                </a:cubicBezTo>
                <a:cubicBezTo>
                  <a:pt x="513524" y="1058562"/>
                  <a:pt x="510073" y="1038636"/>
                  <a:pt x="497048" y="1025611"/>
                </a:cubicBezTo>
                <a:cubicBezTo>
                  <a:pt x="476046" y="1004609"/>
                  <a:pt x="422908" y="976184"/>
                  <a:pt x="422908" y="976184"/>
                </a:cubicBezTo>
                <a:cubicBezTo>
                  <a:pt x="405438" y="932511"/>
                  <a:pt x="401955" y="911499"/>
                  <a:pt x="373481" y="877330"/>
                </a:cubicBezTo>
                <a:cubicBezTo>
                  <a:pt x="362294" y="863905"/>
                  <a:pt x="347598" y="853685"/>
                  <a:pt x="336411" y="840260"/>
                </a:cubicBezTo>
                <a:cubicBezTo>
                  <a:pt x="326903" y="828851"/>
                  <a:pt x="321564" y="814289"/>
                  <a:pt x="311697" y="803189"/>
                </a:cubicBezTo>
                <a:cubicBezTo>
                  <a:pt x="254596" y="738950"/>
                  <a:pt x="237917" y="729337"/>
                  <a:pt x="175773" y="679622"/>
                </a:cubicBezTo>
                <a:cubicBezTo>
                  <a:pt x="171654" y="667265"/>
                  <a:pt x="169241" y="654202"/>
                  <a:pt x="163416" y="642552"/>
                </a:cubicBezTo>
                <a:cubicBezTo>
                  <a:pt x="156774" y="629269"/>
                  <a:pt x="146574" y="618075"/>
                  <a:pt x="138703" y="605481"/>
                </a:cubicBezTo>
                <a:cubicBezTo>
                  <a:pt x="125974" y="585115"/>
                  <a:pt x="113989" y="564292"/>
                  <a:pt x="101632" y="543698"/>
                </a:cubicBezTo>
                <a:cubicBezTo>
                  <a:pt x="80554" y="459381"/>
                  <a:pt x="101486" y="527921"/>
                  <a:pt x="64562" y="444844"/>
                </a:cubicBezTo>
                <a:cubicBezTo>
                  <a:pt x="24254" y="354154"/>
                  <a:pt x="58899" y="411638"/>
                  <a:pt x="15135" y="345989"/>
                </a:cubicBezTo>
                <a:cubicBezTo>
                  <a:pt x="2338" y="243617"/>
                  <a:pt x="-11306" y="186515"/>
                  <a:pt x="15135" y="74141"/>
                </a:cubicBezTo>
                <a:cubicBezTo>
                  <a:pt x="19137" y="57131"/>
                  <a:pt x="38780" y="48258"/>
                  <a:pt x="52205" y="37071"/>
                </a:cubicBezTo>
                <a:cubicBezTo>
                  <a:pt x="84144" y="10455"/>
                  <a:pt x="89193" y="12385"/>
                  <a:pt x="126346" y="0"/>
                </a:cubicBezTo>
                <a:cubicBezTo>
                  <a:pt x="226186" y="16640"/>
                  <a:pt x="176713" y="4433"/>
                  <a:pt x="274627" y="37071"/>
                </a:cubicBezTo>
                <a:lnTo>
                  <a:pt x="311697" y="49427"/>
                </a:lnTo>
                <a:cubicBezTo>
                  <a:pt x="365903" y="85565"/>
                  <a:pt x="333916" y="74141"/>
                  <a:pt x="410551" y="74141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4263081" y="5807676"/>
            <a:ext cx="345989" cy="259539"/>
          </a:xfrm>
          <a:custGeom>
            <a:avLst/>
            <a:gdLst>
              <a:gd name="connsiteX0" fmla="*/ 308919 w 345989"/>
              <a:gd name="connsiteY0" fmla="*/ 0 h 259539"/>
              <a:gd name="connsiteX1" fmla="*/ 259492 w 345989"/>
              <a:gd name="connsiteY1" fmla="*/ 37070 h 259539"/>
              <a:gd name="connsiteX2" fmla="*/ 111211 w 345989"/>
              <a:gd name="connsiteY2" fmla="*/ 74140 h 259539"/>
              <a:gd name="connsiteX3" fmla="*/ 74141 w 345989"/>
              <a:gd name="connsiteY3" fmla="*/ 98854 h 259539"/>
              <a:gd name="connsiteX4" fmla="*/ 0 w 345989"/>
              <a:gd name="connsiteY4" fmla="*/ 123567 h 259539"/>
              <a:gd name="connsiteX5" fmla="*/ 86497 w 345989"/>
              <a:gd name="connsiteY5" fmla="*/ 135924 h 259539"/>
              <a:gd name="connsiteX6" fmla="*/ 185351 w 345989"/>
              <a:gd name="connsiteY6" fmla="*/ 160638 h 259539"/>
              <a:gd name="connsiteX7" fmla="*/ 296562 w 345989"/>
              <a:gd name="connsiteY7" fmla="*/ 234778 h 259539"/>
              <a:gd name="connsiteX8" fmla="*/ 345989 w 345989"/>
              <a:gd name="connsiteY8" fmla="*/ 259492 h 259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5989" h="259539">
                <a:moveTo>
                  <a:pt x="308919" y="0"/>
                </a:moveTo>
                <a:cubicBezTo>
                  <a:pt x="292443" y="12357"/>
                  <a:pt x="278614" y="29421"/>
                  <a:pt x="259492" y="37070"/>
                </a:cubicBezTo>
                <a:cubicBezTo>
                  <a:pt x="190014" y="64861"/>
                  <a:pt x="177555" y="29910"/>
                  <a:pt x="111211" y="74140"/>
                </a:cubicBezTo>
                <a:cubicBezTo>
                  <a:pt x="98854" y="82378"/>
                  <a:pt x="87712" y="92822"/>
                  <a:pt x="74141" y="98854"/>
                </a:cubicBezTo>
                <a:cubicBezTo>
                  <a:pt x="50336" y="109434"/>
                  <a:pt x="0" y="123567"/>
                  <a:pt x="0" y="123567"/>
                </a:cubicBezTo>
                <a:cubicBezTo>
                  <a:pt x="28832" y="127686"/>
                  <a:pt x="57938" y="130212"/>
                  <a:pt x="86497" y="135924"/>
                </a:cubicBezTo>
                <a:cubicBezTo>
                  <a:pt x="119803" y="142585"/>
                  <a:pt x="185351" y="160638"/>
                  <a:pt x="185351" y="160638"/>
                </a:cubicBezTo>
                <a:lnTo>
                  <a:pt x="296562" y="234778"/>
                </a:lnTo>
                <a:cubicBezTo>
                  <a:pt x="337060" y="261777"/>
                  <a:pt x="318782" y="259492"/>
                  <a:pt x="345989" y="259492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766119" y="2866768"/>
            <a:ext cx="6907427" cy="753762"/>
          </a:xfrm>
          <a:custGeom>
            <a:avLst/>
            <a:gdLst>
              <a:gd name="connsiteX0" fmla="*/ 0 w 6907427"/>
              <a:gd name="connsiteY0" fmla="*/ 37070 h 753762"/>
              <a:gd name="connsiteX1" fmla="*/ 222422 w 6907427"/>
              <a:gd name="connsiteY1" fmla="*/ 37070 h 753762"/>
              <a:gd name="connsiteX2" fmla="*/ 963827 w 6907427"/>
              <a:gd name="connsiteY2" fmla="*/ 24713 h 753762"/>
              <a:gd name="connsiteX3" fmla="*/ 4843849 w 6907427"/>
              <a:gd name="connsiteY3" fmla="*/ 0 h 753762"/>
              <a:gd name="connsiteX4" fmla="*/ 5251622 w 6907427"/>
              <a:gd name="connsiteY4" fmla="*/ 12356 h 753762"/>
              <a:gd name="connsiteX5" fmla="*/ 5375189 w 6907427"/>
              <a:gd name="connsiteY5" fmla="*/ 37070 h 753762"/>
              <a:gd name="connsiteX6" fmla="*/ 5474043 w 6907427"/>
              <a:gd name="connsiteY6" fmla="*/ 61783 h 753762"/>
              <a:gd name="connsiteX7" fmla="*/ 5548184 w 6907427"/>
              <a:gd name="connsiteY7" fmla="*/ 86497 h 753762"/>
              <a:gd name="connsiteX8" fmla="*/ 5671751 w 6907427"/>
              <a:gd name="connsiteY8" fmla="*/ 111210 h 753762"/>
              <a:gd name="connsiteX9" fmla="*/ 5758249 w 6907427"/>
              <a:gd name="connsiteY9" fmla="*/ 135924 h 753762"/>
              <a:gd name="connsiteX10" fmla="*/ 5857103 w 6907427"/>
              <a:gd name="connsiteY10" fmla="*/ 160637 h 753762"/>
              <a:gd name="connsiteX11" fmla="*/ 5955957 w 6907427"/>
              <a:gd name="connsiteY11" fmla="*/ 197708 h 753762"/>
              <a:gd name="connsiteX12" fmla="*/ 6017740 w 6907427"/>
              <a:gd name="connsiteY12" fmla="*/ 222421 h 753762"/>
              <a:gd name="connsiteX13" fmla="*/ 6067167 w 6907427"/>
              <a:gd name="connsiteY13" fmla="*/ 234778 h 753762"/>
              <a:gd name="connsiteX14" fmla="*/ 6116595 w 6907427"/>
              <a:gd name="connsiteY14" fmla="*/ 259491 h 753762"/>
              <a:gd name="connsiteX15" fmla="*/ 6240162 w 6907427"/>
              <a:gd name="connsiteY15" fmla="*/ 284205 h 753762"/>
              <a:gd name="connsiteX16" fmla="*/ 6376086 w 6907427"/>
              <a:gd name="connsiteY16" fmla="*/ 358346 h 753762"/>
              <a:gd name="connsiteX17" fmla="*/ 6462584 w 6907427"/>
              <a:gd name="connsiteY17" fmla="*/ 383059 h 753762"/>
              <a:gd name="connsiteX18" fmla="*/ 6573795 w 6907427"/>
              <a:gd name="connsiteY18" fmla="*/ 444843 h 753762"/>
              <a:gd name="connsiteX19" fmla="*/ 6598508 w 6907427"/>
              <a:gd name="connsiteY19" fmla="*/ 481913 h 753762"/>
              <a:gd name="connsiteX20" fmla="*/ 6672649 w 6907427"/>
              <a:gd name="connsiteY20" fmla="*/ 543697 h 753762"/>
              <a:gd name="connsiteX21" fmla="*/ 6709719 w 6907427"/>
              <a:gd name="connsiteY21" fmla="*/ 556054 h 753762"/>
              <a:gd name="connsiteX22" fmla="*/ 6759146 w 6907427"/>
              <a:gd name="connsiteY22" fmla="*/ 617837 h 753762"/>
              <a:gd name="connsiteX23" fmla="*/ 6820930 w 6907427"/>
              <a:gd name="connsiteY23" fmla="*/ 667264 h 753762"/>
              <a:gd name="connsiteX24" fmla="*/ 6845643 w 6907427"/>
              <a:gd name="connsiteY24" fmla="*/ 704335 h 753762"/>
              <a:gd name="connsiteX25" fmla="*/ 6882713 w 6907427"/>
              <a:gd name="connsiteY25" fmla="*/ 716691 h 753762"/>
              <a:gd name="connsiteX26" fmla="*/ 6907427 w 6907427"/>
              <a:gd name="connsiteY26" fmla="*/ 753762 h 75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907427" h="753762">
                <a:moveTo>
                  <a:pt x="0" y="37070"/>
                </a:moveTo>
                <a:cubicBezTo>
                  <a:pt x="114455" y="65684"/>
                  <a:pt x="2045" y="43026"/>
                  <a:pt x="222422" y="37070"/>
                </a:cubicBezTo>
                <a:cubicBezTo>
                  <a:pt x="469501" y="30392"/>
                  <a:pt x="716679" y="27987"/>
                  <a:pt x="963827" y="24713"/>
                </a:cubicBezTo>
                <a:lnTo>
                  <a:pt x="4843849" y="0"/>
                </a:lnTo>
                <a:lnTo>
                  <a:pt x="5251622" y="12356"/>
                </a:lnTo>
                <a:cubicBezTo>
                  <a:pt x="5348948" y="17222"/>
                  <a:pt x="5311412" y="19676"/>
                  <a:pt x="5375189" y="37070"/>
                </a:cubicBezTo>
                <a:cubicBezTo>
                  <a:pt x="5407958" y="46007"/>
                  <a:pt x="5441821" y="51042"/>
                  <a:pt x="5474043" y="61783"/>
                </a:cubicBezTo>
                <a:cubicBezTo>
                  <a:pt x="5498757" y="70021"/>
                  <a:pt x="5522911" y="80179"/>
                  <a:pt x="5548184" y="86497"/>
                </a:cubicBezTo>
                <a:cubicBezTo>
                  <a:pt x="5662991" y="115199"/>
                  <a:pt x="5520264" y="80913"/>
                  <a:pt x="5671751" y="111210"/>
                </a:cubicBezTo>
                <a:cubicBezTo>
                  <a:pt x="5748925" y="126645"/>
                  <a:pt x="5693477" y="118259"/>
                  <a:pt x="5758249" y="135924"/>
                </a:cubicBezTo>
                <a:cubicBezTo>
                  <a:pt x="5791018" y="144861"/>
                  <a:pt x="5857103" y="160637"/>
                  <a:pt x="5857103" y="160637"/>
                </a:cubicBezTo>
                <a:cubicBezTo>
                  <a:pt x="5926370" y="206816"/>
                  <a:pt x="5858791" y="168558"/>
                  <a:pt x="5955957" y="197708"/>
                </a:cubicBezTo>
                <a:cubicBezTo>
                  <a:pt x="5977202" y="204082"/>
                  <a:pt x="5996697" y="215407"/>
                  <a:pt x="6017740" y="222421"/>
                </a:cubicBezTo>
                <a:cubicBezTo>
                  <a:pt x="6033851" y="227791"/>
                  <a:pt x="6051266" y="228815"/>
                  <a:pt x="6067167" y="234778"/>
                </a:cubicBezTo>
                <a:cubicBezTo>
                  <a:pt x="6084415" y="241246"/>
                  <a:pt x="6098883" y="254430"/>
                  <a:pt x="6116595" y="259491"/>
                </a:cubicBezTo>
                <a:cubicBezTo>
                  <a:pt x="6156984" y="271031"/>
                  <a:pt x="6240162" y="284205"/>
                  <a:pt x="6240162" y="284205"/>
                </a:cubicBezTo>
                <a:cubicBezTo>
                  <a:pt x="6280761" y="311271"/>
                  <a:pt x="6331237" y="347134"/>
                  <a:pt x="6376086" y="358346"/>
                </a:cubicBezTo>
                <a:cubicBezTo>
                  <a:pt x="6438150" y="373861"/>
                  <a:pt x="6409402" y="365332"/>
                  <a:pt x="6462584" y="383059"/>
                </a:cubicBezTo>
                <a:cubicBezTo>
                  <a:pt x="6547562" y="439711"/>
                  <a:pt x="6508546" y="423093"/>
                  <a:pt x="6573795" y="444843"/>
                </a:cubicBezTo>
                <a:cubicBezTo>
                  <a:pt x="6582033" y="457200"/>
                  <a:pt x="6589001" y="470504"/>
                  <a:pt x="6598508" y="481913"/>
                </a:cubicBezTo>
                <a:cubicBezTo>
                  <a:pt x="6618028" y="505338"/>
                  <a:pt x="6644877" y="529811"/>
                  <a:pt x="6672649" y="543697"/>
                </a:cubicBezTo>
                <a:cubicBezTo>
                  <a:pt x="6684299" y="549522"/>
                  <a:pt x="6697362" y="551935"/>
                  <a:pt x="6709719" y="556054"/>
                </a:cubicBezTo>
                <a:cubicBezTo>
                  <a:pt x="6733776" y="628224"/>
                  <a:pt x="6703253" y="561943"/>
                  <a:pt x="6759146" y="617837"/>
                </a:cubicBezTo>
                <a:cubicBezTo>
                  <a:pt x="6815038" y="673730"/>
                  <a:pt x="6748761" y="643210"/>
                  <a:pt x="6820930" y="667264"/>
                </a:cubicBezTo>
                <a:cubicBezTo>
                  <a:pt x="6829168" y="679621"/>
                  <a:pt x="6834046" y="695058"/>
                  <a:pt x="6845643" y="704335"/>
                </a:cubicBezTo>
                <a:cubicBezTo>
                  <a:pt x="6855814" y="712472"/>
                  <a:pt x="6872542" y="708554"/>
                  <a:pt x="6882713" y="716691"/>
                </a:cubicBezTo>
                <a:cubicBezTo>
                  <a:pt x="6894310" y="725968"/>
                  <a:pt x="6907427" y="753762"/>
                  <a:pt x="6907427" y="753762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7278130" y="3571066"/>
            <a:ext cx="358346" cy="49464"/>
          </a:xfrm>
          <a:custGeom>
            <a:avLst/>
            <a:gdLst>
              <a:gd name="connsiteX0" fmla="*/ 358346 w 358346"/>
              <a:gd name="connsiteY0" fmla="*/ 49464 h 49464"/>
              <a:gd name="connsiteX1" fmla="*/ 284205 w 358346"/>
              <a:gd name="connsiteY1" fmla="*/ 37107 h 49464"/>
              <a:gd name="connsiteX2" fmla="*/ 234778 w 358346"/>
              <a:gd name="connsiteY2" fmla="*/ 24750 h 49464"/>
              <a:gd name="connsiteX3" fmla="*/ 148281 w 358346"/>
              <a:gd name="connsiteY3" fmla="*/ 12393 h 49464"/>
              <a:gd name="connsiteX4" fmla="*/ 0 w 358346"/>
              <a:gd name="connsiteY4" fmla="*/ 37 h 49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8346" h="49464">
                <a:moveTo>
                  <a:pt x="358346" y="49464"/>
                </a:moveTo>
                <a:cubicBezTo>
                  <a:pt x="333632" y="45345"/>
                  <a:pt x="308773" y="42021"/>
                  <a:pt x="284205" y="37107"/>
                </a:cubicBezTo>
                <a:cubicBezTo>
                  <a:pt x="267552" y="33776"/>
                  <a:pt x="251487" y="27788"/>
                  <a:pt x="234778" y="24750"/>
                </a:cubicBezTo>
                <a:cubicBezTo>
                  <a:pt x="206123" y="19540"/>
                  <a:pt x="177181" y="16005"/>
                  <a:pt x="148281" y="12393"/>
                </a:cubicBezTo>
                <a:cubicBezTo>
                  <a:pt x="38515" y="-1327"/>
                  <a:pt x="69821" y="37"/>
                  <a:pt x="0" y="37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7624119" y="3212757"/>
            <a:ext cx="99371" cy="432486"/>
          </a:xfrm>
          <a:custGeom>
            <a:avLst/>
            <a:gdLst>
              <a:gd name="connsiteX0" fmla="*/ 0 w 99371"/>
              <a:gd name="connsiteY0" fmla="*/ 432486 h 432486"/>
              <a:gd name="connsiteX1" fmla="*/ 24713 w 99371"/>
              <a:gd name="connsiteY1" fmla="*/ 321275 h 432486"/>
              <a:gd name="connsiteX2" fmla="*/ 37070 w 99371"/>
              <a:gd name="connsiteY2" fmla="*/ 259492 h 432486"/>
              <a:gd name="connsiteX3" fmla="*/ 49427 w 99371"/>
              <a:gd name="connsiteY3" fmla="*/ 222421 h 432486"/>
              <a:gd name="connsiteX4" fmla="*/ 61784 w 99371"/>
              <a:gd name="connsiteY4" fmla="*/ 172994 h 432486"/>
              <a:gd name="connsiteX5" fmla="*/ 74140 w 99371"/>
              <a:gd name="connsiteY5" fmla="*/ 135924 h 432486"/>
              <a:gd name="connsiteX6" fmla="*/ 98854 w 99371"/>
              <a:gd name="connsiteY6" fmla="*/ 24713 h 432486"/>
              <a:gd name="connsiteX7" fmla="*/ 98854 w 99371"/>
              <a:gd name="connsiteY7" fmla="*/ 0 h 432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371" h="432486">
                <a:moveTo>
                  <a:pt x="0" y="432486"/>
                </a:moveTo>
                <a:cubicBezTo>
                  <a:pt x="37266" y="246160"/>
                  <a:pt x="-10185" y="478317"/>
                  <a:pt x="24713" y="321275"/>
                </a:cubicBezTo>
                <a:cubicBezTo>
                  <a:pt x="29269" y="300773"/>
                  <a:pt x="31976" y="279867"/>
                  <a:pt x="37070" y="259492"/>
                </a:cubicBezTo>
                <a:cubicBezTo>
                  <a:pt x="40229" y="246855"/>
                  <a:pt x="45849" y="234945"/>
                  <a:pt x="49427" y="222421"/>
                </a:cubicBezTo>
                <a:cubicBezTo>
                  <a:pt x="54093" y="206092"/>
                  <a:pt x="57119" y="189323"/>
                  <a:pt x="61784" y="172994"/>
                </a:cubicBezTo>
                <a:cubicBezTo>
                  <a:pt x="65362" y="160470"/>
                  <a:pt x="70562" y="148448"/>
                  <a:pt x="74140" y="135924"/>
                </a:cubicBezTo>
                <a:cubicBezTo>
                  <a:pt x="81850" y="108940"/>
                  <a:pt x="95213" y="50197"/>
                  <a:pt x="98854" y="24713"/>
                </a:cubicBezTo>
                <a:cubicBezTo>
                  <a:pt x="100019" y="16558"/>
                  <a:pt x="98854" y="8238"/>
                  <a:pt x="98854" y="0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647318" y="2308653"/>
                <a:ext cx="447558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 b="0" i="1" smtClean="0">
                          <a:latin typeface="Cambria Math" charset="0"/>
                        </a:rPr>
                        <m:t>ϵ</m:t>
                      </m:r>
                    </m:oMath>
                  </m:oMathPara>
                </a14:m>
                <a:endParaRPr lang="en-US" sz="3000" b="0" dirty="0" smtClean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318" y="2308653"/>
                <a:ext cx="447558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/>
          <p:cNvSpPr/>
          <p:nvPr/>
        </p:nvSpPr>
        <p:spPr>
          <a:xfrm>
            <a:off x="23995" y="2553215"/>
            <a:ext cx="762000" cy="7197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151295" y="2127384"/>
            <a:ext cx="6880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INIT</a:t>
            </a:r>
            <a:endParaRPr lang="en-US" sz="2400" dirty="0"/>
          </a:p>
        </p:txBody>
      </p:sp>
      <p:sp>
        <p:nvSpPr>
          <p:cNvPr id="23" name="Oval 22"/>
          <p:cNvSpPr/>
          <p:nvPr/>
        </p:nvSpPr>
        <p:spPr>
          <a:xfrm>
            <a:off x="7435365" y="3620530"/>
            <a:ext cx="673225" cy="6359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2403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838200"/>
            <a:ext cx="78486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Convert the following RE to an equivalent NFA:</a:t>
            </a:r>
            <a:endParaRPr lang="en-US" sz="2800" dirty="0"/>
          </a:p>
          <a:p>
            <a:pPr algn="ctr"/>
            <a:r>
              <a:rPr lang="en-US" sz="3400" b="1" dirty="0" smtClean="0"/>
              <a:t>(a | b)*</a:t>
            </a:r>
          </a:p>
        </p:txBody>
      </p:sp>
      <p:sp>
        <p:nvSpPr>
          <p:cNvPr id="6" name="Oval 5"/>
          <p:cNvSpPr/>
          <p:nvPr/>
        </p:nvSpPr>
        <p:spPr>
          <a:xfrm>
            <a:off x="4600832" y="4724130"/>
            <a:ext cx="762000" cy="7197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4005915" y="4794148"/>
            <a:ext cx="38664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 smtClean="0"/>
              <a:t>b</a:t>
            </a:r>
            <a:endParaRPr lang="en-US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6307196" y="3328976"/>
                <a:ext cx="447558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 b="0" i="1" smtClean="0">
                          <a:latin typeface="Cambria Math" charset="0"/>
                        </a:rPr>
                        <m:t>ϵ</m:t>
                      </m:r>
                    </m:oMath>
                  </m:oMathPara>
                </a14:m>
                <a:endParaRPr lang="en-US" sz="3000" b="0" dirty="0" smtClean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196" y="3328976"/>
                <a:ext cx="447558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reeform 14"/>
          <p:cNvSpPr/>
          <p:nvPr/>
        </p:nvSpPr>
        <p:spPr>
          <a:xfrm>
            <a:off x="404995" y="4145418"/>
            <a:ext cx="7379762" cy="1791730"/>
          </a:xfrm>
          <a:custGeom>
            <a:avLst/>
            <a:gdLst>
              <a:gd name="connsiteX0" fmla="*/ 7379762 w 7379762"/>
              <a:gd name="connsiteY0" fmla="*/ 197708 h 1791730"/>
              <a:gd name="connsiteX1" fmla="*/ 7355048 w 7379762"/>
              <a:gd name="connsiteY1" fmla="*/ 308919 h 1791730"/>
              <a:gd name="connsiteX2" fmla="*/ 7330335 w 7379762"/>
              <a:gd name="connsiteY2" fmla="*/ 345989 h 1791730"/>
              <a:gd name="connsiteX3" fmla="*/ 7256194 w 7379762"/>
              <a:gd name="connsiteY3" fmla="*/ 444844 h 1791730"/>
              <a:gd name="connsiteX4" fmla="*/ 7194411 w 7379762"/>
              <a:gd name="connsiteY4" fmla="*/ 568411 h 1791730"/>
              <a:gd name="connsiteX5" fmla="*/ 7120270 w 7379762"/>
              <a:gd name="connsiteY5" fmla="*/ 667265 h 1791730"/>
              <a:gd name="connsiteX6" fmla="*/ 7083200 w 7379762"/>
              <a:gd name="connsiteY6" fmla="*/ 704335 h 1791730"/>
              <a:gd name="connsiteX7" fmla="*/ 6959632 w 7379762"/>
              <a:gd name="connsiteY7" fmla="*/ 902044 h 1791730"/>
              <a:gd name="connsiteX8" fmla="*/ 6910205 w 7379762"/>
              <a:gd name="connsiteY8" fmla="*/ 963827 h 1791730"/>
              <a:gd name="connsiteX9" fmla="*/ 6848421 w 7379762"/>
              <a:gd name="connsiteY9" fmla="*/ 1025611 h 1791730"/>
              <a:gd name="connsiteX10" fmla="*/ 6786638 w 7379762"/>
              <a:gd name="connsiteY10" fmla="*/ 1124465 h 1791730"/>
              <a:gd name="connsiteX11" fmla="*/ 6724854 w 7379762"/>
              <a:gd name="connsiteY11" fmla="*/ 1198606 h 1791730"/>
              <a:gd name="connsiteX12" fmla="*/ 6687784 w 7379762"/>
              <a:gd name="connsiteY12" fmla="*/ 1235676 h 1791730"/>
              <a:gd name="connsiteX13" fmla="*/ 6564216 w 7379762"/>
              <a:gd name="connsiteY13" fmla="*/ 1359244 h 1791730"/>
              <a:gd name="connsiteX14" fmla="*/ 6502432 w 7379762"/>
              <a:gd name="connsiteY14" fmla="*/ 1396314 h 1791730"/>
              <a:gd name="connsiteX15" fmla="*/ 6453005 w 7379762"/>
              <a:gd name="connsiteY15" fmla="*/ 1433384 h 1791730"/>
              <a:gd name="connsiteX16" fmla="*/ 6292367 w 7379762"/>
              <a:gd name="connsiteY16" fmla="*/ 1519881 h 1791730"/>
              <a:gd name="connsiteX17" fmla="*/ 6119373 w 7379762"/>
              <a:gd name="connsiteY17" fmla="*/ 1594022 h 1791730"/>
              <a:gd name="connsiteX18" fmla="*/ 5896951 w 7379762"/>
              <a:gd name="connsiteY18" fmla="*/ 1655806 h 1791730"/>
              <a:gd name="connsiteX19" fmla="*/ 5773384 w 7379762"/>
              <a:gd name="connsiteY19" fmla="*/ 1680519 h 1791730"/>
              <a:gd name="connsiteX20" fmla="*/ 5662173 w 7379762"/>
              <a:gd name="connsiteY20" fmla="*/ 1705233 h 1791730"/>
              <a:gd name="connsiteX21" fmla="*/ 5501535 w 7379762"/>
              <a:gd name="connsiteY21" fmla="*/ 1729946 h 1791730"/>
              <a:gd name="connsiteX22" fmla="*/ 5365611 w 7379762"/>
              <a:gd name="connsiteY22" fmla="*/ 1754660 h 1791730"/>
              <a:gd name="connsiteX23" fmla="*/ 4661276 w 7379762"/>
              <a:gd name="connsiteY23" fmla="*/ 1779373 h 1791730"/>
              <a:gd name="connsiteX24" fmla="*/ 4414140 w 7379762"/>
              <a:gd name="connsiteY24" fmla="*/ 1791730 h 1791730"/>
              <a:gd name="connsiteX25" fmla="*/ 3079611 w 7379762"/>
              <a:gd name="connsiteY25" fmla="*/ 1779373 h 1791730"/>
              <a:gd name="connsiteX26" fmla="*/ 2931330 w 7379762"/>
              <a:gd name="connsiteY26" fmla="*/ 1767016 h 1791730"/>
              <a:gd name="connsiteX27" fmla="*/ 2696551 w 7379762"/>
              <a:gd name="connsiteY27" fmla="*/ 1754660 h 1791730"/>
              <a:gd name="connsiteX28" fmla="*/ 2461773 w 7379762"/>
              <a:gd name="connsiteY28" fmla="*/ 1729946 h 1791730"/>
              <a:gd name="connsiteX29" fmla="*/ 2301135 w 7379762"/>
              <a:gd name="connsiteY29" fmla="*/ 1717589 h 1791730"/>
              <a:gd name="connsiteX30" fmla="*/ 2103427 w 7379762"/>
              <a:gd name="connsiteY30" fmla="*/ 1680519 h 1791730"/>
              <a:gd name="connsiteX31" fmla="*/ 2004573 w 7379762"/>
              <a:gd name="connsiteY31" fmla="*/ 1668162 h 1791730"/>
              <a:gd name="connsiteX32" fmla="*/ 1819221 w 7379762"/>
              <a:gd name="connsiteY32" fmla="*/ 1643449 h 1791730"/>
              <a:gd name="connsiteX33" fmla="*/ 1708011 w 7379762"/>
              <a:gd name="connsiteY33" fmla="*/ 1618735 h 1791730"/>
              <a:gd name="connsiteX34" fmla="*/ 1584443 w 7379762"/>
              <a:gd name="connsiteY34" fmla="*/ 1594022 h 1791730"/>
              <a:gd name="connsiteX35" fmla="*/ 1349665 w 7379762"/>
              <a:gd name="connsiteY35" fmla="*/ 1519881 h 1791730"/>
              <a:gd name="connsiteX36" fmla="*/ 1263167 w 7379762"/>
              <a:gd name="connsiteY36" fmla="*/ 1495168 h 1791730"/>
              <a:gd name="connsiteX37" fmla="*/ 1077816 w 7379762"/>
              <a:gd name="connsiteY37" fmla="*/ 1396314 h 1791730"/>
              <a:gd name="connsiteX38" fmla="*/ 1016032 w 7379762"/>
              <a:gd name="connsiteY38" fmla="*/ 1371600 h 1791730"/>
              <a:gd name="connsiteX39" fmla="*/ 892465 w 7379762"/>
              <a:gd name="connsiteY39" fmla="*/ 1297460 h 1791730"/>
              <a:gd name="connsiteX40" fmla="*/ 756540 w 7379762"/>
              <a:gd name="connsiteY40" fmla="*/ 1223319 h 1791730"/>
              <a:gd name="connsiteX41" fmla="*/ 707113 w 7379762"/>
              <a:gd name="connsiteY41" fmla="*/ 1186249 h 1791730"/>
              <a:gd name="connsiteX42" fmla="*/ 571189 w 7379762"/>
              <a:gd name="connsiteY42" fmla="*/ 1112108 h 1791730"/>
              <a:gd name="connsiteX43" fmla="*/ 521762 w 7379762"/>
              <a:gd name="connsiteY43" fmla="*/ 1075038 h 1791730"/>
              <a:gd name="connsiteX44" fmla="*/ 497048 w 7379762"/>
              <a:gd name="connsiteY44" fmla="*/ 1025611 h 1791730"/>
              <a:gd name="connsiteX45" fmla="*/ 422908 w 7379762"/>
              <a:gd name="connsiteY45" fmla="*/ 976184 h 1791730"/>
              <a:gd name="connsiteX46" fmla="*/ 373481 w 7379762"/>
              <a:gd name="connsiteY46" fmla="*/ 877330 h 1791730"/>
              <a:gd name="connsiteX47" fmla="*/ 336411 w 7379762"/>
              <a:gd name="connsiteY47" fmla="*/ 840260 h 1791730"/>
              <a:gd name="connsiteX48" fmla="*/ 311697 w 7379762"/>
              <a:gd name="connsiteY48" fmla="*/ 803189 h 1791730"/>
              <a:gd name="connsiteX49" fmla="*/ 175773 w 7379762"/>
              <a:gd name="connsiteY49" fmla="*/ 679622 h 1791730"/>
              <a:gd name="connsiteX50" fmla="*/ 163416 w 7379762"/>
              <a:gd name="connsiteY50" fmla="*/ 642552 h 1791730"/>
              <a:gd name="connsiteX51" fmla="*/ 138703 w 7379762"/>
              <a:gd name="connsiteY51" fmla="*/ 605481 h 1791730"/>
              <a:gd name="connsiteX52" fmla="*/ 101632 w 7379762"/>
              <a:gd name="connsiteY52" fmla="*/ 543698 h 1791730"/>
              <a:gd name="connsiteX53" fmla="*/ 64562 w 7379762"/>
              <a:gd name="connsiteY53" fmla="*/ 444844 h 1791730"/>
              <a:gd name="connsiteX54" fmla="*/ 15135 w 7379762"/>
              <a:gd name="connsiteY54" fmla="*/ 345989 h 1791730"/>
              <a:gd name="connsiteX55" fmla="*/ 15135 w 7379762"/>
              <a:gd name="connsiteY55" fmla="*/ 74141 h 1791730"/>
              <a:gd name="connsiteX56" fmla="*/ 52205 w 7379762"/>
              <a:gd name="connsiteY56" fmla="*/ 37071 h 1791730"/>
              <a:gd name="connsiteX57" fmla="*/ 126346 w 7379762"/>
              <a:gd name="connsiteY57" fmla="*/ 0 h 1791730"/>
              <a:gd name="connsiteX58" fmla="*/ 274627 w 7379762"/>
              <a:gd name="connsiteY58" fmla="*/ 37071 h 1791730"/>
              <a:gd name="connsiteX59" fmla="*/ 311697 w 7379762"/>
              <a:gd name="connsiteY59" fmla="*/ 49427 h 1791730"/>
              <a:gd name="connsiteX60" fmla="*/ 410551 w 7379762"/>
              <a:gd name="connsiteY60" fmla="*/ 74141 h 1791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7379762" h="1791730">
                <a:moveTo>
                  <a:pt x="7379762" y="197708"/>
                </a:moveTo>
                <a:cubicBezTo>
                  <a:pt x="7375016" y="226186"/>
                  <a:pt x="7370258" y="278498"/>
                  <a:pt x="7355048" y="308919"/>
                </a:cubicBezTo>
                <a:cubicBezTo>
                  <a:pt x="7348407" y="322202"/>
                  <a:pt x="7339245" y="334108"/>
                  <a:pt x="7330335" y="345989"/>
                </a:cubicBezTo>
                <a:cubicBezTo>
                  <a:pt x="7309930" y="373196"/>
                  <a:pt x="7273971" y="411829"/>
                  <a:pt x="7256194" y="444844"/>
                </a:cubicBezTo>
                <a:cubicBezTo>
                  <a:pt x="7234361" y="485390"/>
                  <a:pt x="7222041" y="531571"/>
                  <a:pt x="7194411" y="568411"/>
                </a:cubicBezTo>
                <a:cubicBezTo>
                  <a:pt x="7169697" y="601362"/>
                  <a:pt x="7149395" y="638140"/>
                  <a:pt x="7120270" y="667265"/>
                </a:cubicBezTo>
                <a:cubicBezTo>
                  <a:pt x="7107913" y="679622"/>
                  <a:pt x="7093147" y="689967"/>
                  <a:pt x="7083200" y="704335"/>
                </a:cubicBezTo>
                <a:cubicBezTo>
                  <a:pt x="7049768" y="752626"/>
                  <a:pt x="7001082" y="850232"/>
                  <a:pt x="6959632" y="902044"/>
                </a:cubicBezTo>
                <a:cubicBezTo>
                  <a:pt x="6943156" y="922638"/>
                  <a:pt x="6927848" y="944224"/>
                  <a:pt x="6910205" y="963827"/>
                </a:cubicBezTo>
                <a:cubicBezTo>
                  <a:pt x="6890721" y="985476"/>
                  <a:pt x="6866179" y="1002526"/>
                  <a:pt x="6848421" y="1025611"/>
                </a:cubicBezTo>
                <a:cubicBezTo>
                  <a:pt x="6824729" y="1056411"/>
                  <a:pt x="6811514" y="1094614"/>
                  <a:pt x="6786638" y="1124465"/>
                </a:cubicBezTo>
                <a:cubicBezTo>
                  <a:pt x="6766043" y="1149179"/>
                  <a:pt x="6746227" y="1174562"/>
                  <a:pt x="6724854" y="1198606"/>
                </a:cubicBezTo>
                <a:cubicBezTo>
                  <a:pt x="6713244" y="1211667"/>
                  <a:pt x="6699291" y="1222525"/>
                  <a:pt x="6687784" y="1235676"/>
                </a:cubicBezTo>
                <a:cubicBezTo>
                  <a:pt x="6620088" y="1313043"/>
                  <a:pt x="6656389" y="1292210"/>
                  <a:pt x="6564216" y="1359244"/>
                </a:cubicBezTo>
                <a:cubicBezTo>
                  <a:pt x="6544792" y="1373370"/>
                  <a:pt x="6522416" y="1382992"/>
                  <a:pt x="6502432" y="1396314"/>
                </a:cubicBezTo>
                <a:cubicBezTo>
                  <a:pt x="6485296" y="1407738"/>
                  <a:pt x="6470380" y="1422327"/>
                  <a:pt x="6453005" y="1433384"/>
                </a:cubicBezTo>
                <a:cubicBezTo>
                  <a:pt x="6414493" y="1457892"/>
                  <a:pt x="6336323" y="1500101"/>
                  <a:pt x="6292367" y="1519881"/>
                </a:cubicBezTo>
                <a:cubicBezTo>
                  <a:pt x="6235155" y="1545626"/>
                  <a:pt x="6179465" y="1575995"/>
                  <a:pt x="6119373" y="1594022"/>
                </a:cubicBezTo>
                <a:cubicBezTo>
                  <a:pt x="6026848" y="1621779"/>
                  <a:pt x="5987309" y="1635726"/>
                  <a:pt x="5896951" y="1655806"/>
                </a:cubicBezTo>
                <a:cubicBezTo>
                  <a:pt x="5855947" y="1664918"/>
                  <a:pt x="5814488" y="1671866"/>
                  <a:pt x="5773384" y="1680519"/>
                </a:cubicBezTo>
                <a:cubicBezTo>
                  <a:pt x="5736224" y="1688342"/>
                  <a:pt x="5699410" y="1697786"/>
                  <a:pt x="5662173" y="1705233"/>
                </a:cubicBezTo>
                <a:cubicBezTo>
                  <a:pt x="5593818" y="1718904"/>
                  <a:pt x="5572713" y="1718083"/>
                  <a:pt x="5501535" y="1729946"/>
                </a:cubicBezTo>
                <a:cubicBezTo>
                  <a:pt x="5470523" y="1735115"/>
                  <a:pt x="5394452" y="1753287"/>
                  <a:pt x="5365611" y="1754660"/>
                </a:cubicBezTo>
                <a:cubicBezTo>
                  <a:pt x="5130954" y="1765834"/>
                  <a:pt x="4895906" y="1767641"/>
                  <a:pt x="4661276" y="1779373"/>
                </a:cubicBezTo>
                <a:lnTo>
                  <a:pt x="4414140" y="1791730"/>
                </a:lnTo>
                <a:lnTo>
                  <a:pt x="3079611" y="1779373"/>
                </a:lnTo>
                <a:cubicBezTo>
                  <a:pt x="3030020" y="1778546"/>
                  <a:pt x="2980825" y="1770209"/>
                  <a:pt x="2931330" y="1767016"/>
                </a:cubicBezTo>
                <a:cubicBezTo>
                  <a:pt x="2853125" y="1761971"/>
                  <a:pt x="2774756" y="1759705"/>
                  <a:pt x="2696551" y="1754660"/>
                </a:cubicBezTo>
                <a:cubicBezTo>
                  <a:pt x="2334401" y="1731296"/>
                  <a:pt x="2705914" y="1754361"/>
                  <a:pt x="2461773" y="1729946"/>
                </a:cubicBezTo>
                <a:cubicBezTo>
                  <a:pt x="2408335" y="1724602"/>
                  <a:pt x="2354573" y="1722933"/>
                  <a:pt x="2301135" y="1717589"/>
                </a:cubicBezTo>
                <a:cubicBezTo>
                  <a:pt x="2182502" y="1705726"/>
                  <a:pt x="2235955" y="1703907"/>
                  <a:pt x="2103427" y="1680519"/>
                </a:cubicBezTo>
                <a:cubicBezTo>
                  <a:pt x="2070725" y="1674748"/>
                  <a:pt x="2037447" y="1672858"/>
                  <a:pt x="2004573" y="1668162"/>
                </a:cubicBezTo>
                <a:cubicBezTo>
                  <a:pt x="1810456" y="1640432"/>
                  <a:pt x="2079170" y="1672333"/>
                  <a:pt x="1819221" y="1643449"/>
                </a:cubicBezTo>
                <a:lnTo>
                  <a:pt x="1708011" y="1618735"/>
                </a:lnTo>
                <a:cubicBezTo>
                  <a:pt x="1666907" y="1610082"/>
                  <a:pt x="1625194" y="1604210"/>
                  <a:pt x="1584443" y="1594022"/>
                </a:cubicBezTo>
                <a:cubicBezTo>
                  <a:pt x="1219279" y="1502732"/>
                  <a:pt x="1530317" y="1580098"/>
                  <a:pt x="1349665" y="1519881"/>
                </a:cubicBezTo>
                <a:cubicBezTo>
                  <a:pt x="1321217" y="1510398"/>
                  <a:pt x="1291009" y="1506305"/>
                  <a:pt x="1263167" y="1495168"/>
                </a:cubicBezTo>
                <a:cubicBezTo>
                  <a:pt x="1169282" y="1457614"/>
                  <a:pt x="1165048" y="1439930"/>
                  <a:pt x="1077816" y="1396314"/>
                </a:cubicBezTo>
                <a:cubicBezTo>
                  <a:pt x="1057977" y="1386394"/>
                  <a:pt x="1035604" y="1382038"/>
                  <a:pt x="1016032" y="1371600"/>
                </a:cubicBezTo>
                <a:cubicBezTo>
                  <a:pt x="973649" y="1348996"/>
                  <a:pt x="935428" y="1318942"/>
                  <a:pt x="892465" y="1297460"/>
                </a:cubicBezTo>
                <a:cubicBezTo>
                  <a:pt x="836181" y="1269318"/>
                  <a:pt x="807824" y="1257508"/>
                  <a:pt x="756540" y="1223319"/>
                </a:cubicBezTo>
                <a:cubicBezTo>
                  <a:pt x="739404" y="1211895"/>
                  <a:pt x="724249" y="1197673"/>
                  <a:pt x="707113" y="1186249"/>
                </a:cubicBezTo>
                <a:cubicBezTo>
                  <a:pt x="582441" y="1103134"/>
                  <a:pt x="711906" y="1196538"/>
                  <a:pt x="571189" y="1112108"/>
                </a:cubicBezTo>
                <a:cubicBezTo>
                  <a:pt x="553529" y="1101512"/>
                  <a:pt x="538238" y="1087395"/>
                  <a:pt x="521762" y="1075038"/>
                </a:cubicBezTo>
                <a:cubicBezTo>
                  <a:pt x="513524" y="1058562"/>
                  <a:pt x="510073" y="1038636"/>
                  <a:pt x="497048" y="1025611"/>
                </a:cubicBezTo>
                <a:cubicBezTo>
                  <a:pt x="476046" y="1004609"/>
                  <a:pt x="422908" y="976184"/>
                  <a:pt x="422908" y="976184"/>
                </a:cubicBezTo>
                <a:cubicBezTo>
                  <a:pt x="405438" y="932511"/>
                  <a:pt x="401955" y="911499"/>
                  <a:pt x="373481" y="877330"/>
                </a:cubicBezTo>
                <a:cubicBezTo>
                  <a:pt x="362294" y="863905"/>
                  <a:pt x="347598" y="853685"/>
                  <a:pt x="336411" y="840260"/>
                </a:cubicBezTo>
                <a:cubicBezTo>
                  <a:pt x="326903" y="828851"/>
                  <a:pt x="321564" y="814289"/>
                  <a:pt x="311697" y="803189"/>
                </a:cubicBezTo>
                <a:cubicBezTo>
                  <a:pt x="254596" y="738950"/>
                  <a:pt x="237917" y="729337"/>
                  <a:pt x="175773" y="679622"/>
                </a:cubicBezTo>
                <a:cubicBezTo>
                  <a:pt x="171654" y="667265"/>
                  <a:pt x="169241" y="654202"/>
                  <a:pt x="163416" y="642552"/>
                </a:cubicBezTo>
                <a:cubicBezTo>
                  <a:pt x="156774" y="629269"/>
                  <a:pt x="146574" y="618075"/>
                  <a:pt x="138703" y="605481"/>
                </a:cubicBezTo>
                <a:cubicBezTo>
                  <a:pt x="125974" y="585115"/>
                  <a:pt x="113989" y="564292"/>
                  <a:pt x="101632" y="543698"/>
                </a:cubicBezTo>
                <a:cubicBezTo>
                  <a:pt x="80554" y="459381"/>
                  <a:pt x="101486" y="527921"/>
                  <a:pt x="64562" y="444844"/>
                </a:cubicBezTo>
                <a:cubicBezTo>
                  <a:pt x="24254" y="354154"/>
                  <a:pt x="58899" y="411638"/>
                  <a:pt x="15135" y="345989"/>
                </a:cubicBezTo>
                <a:cubicBezTo>
                  <a:pt x="2338" y="243617"/>
                  <a:pt x="-11306" y="186515"/>
                  <a:pt x="15135" y="74141"/>
                </a:cubicBezTo>
                <a:cubicBezTo>
                  <a:pt x="19137" y="57131"/>
                  <a:pt x="38780" y="48258"/>
                  <a:pt x="52205" y="37071"/>
                </a:cubicBezTo>
                <a:cubicBezTo>
                  <a:pt x="84144" y="10455"/>
                  <a:pt x="89193" y="12385"/>
                  <a:pt x="126346" y="0"/>
                </a:cubicBezTo>
                <a:cubicBezTo>
                  <a:pt x="226186" y="16640"/>
                  <a:pt x="176713" y="4433"/>
                  <a:pt x="274627" y="37071"/>
                </a:cubicBezTo>
                <a:lnTo>
                  <a:pt x="311697" y="49427"/>
                </a:lnTo>
                <a:cubicBezTo>
                  <a:pt x="365903" y="85565"/>
                  <a:pt x="333916" y="74141"/>
                  <a:pt x="410551" y="74141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4263081" y="5807676"/>
            <a:ext cx="345989" cy="259539"/>
          </a:xfrm>
          <a:custGeom>
            <a:avLst/>
            <a:gdLst>
              <a:gd name="connsiteX0" fmla="*/ 308919 w 345989"/>
              <a:gd name="connsiteY0" fmla="*/ 0 h 259539"/>
              <a:gd name="connsiteX1" fmla="*/ 259492 w 345989"/>
              <a:gd name="connsiteY1" fmla="*/ 37070 h 259539"/>
              <a:gd name="connsiteX2" fmla="*/ 111211 w 345989"/>
              <a:gd name="connsiteY2" fmla="*/ 74140 h 259539"/>
              <a:gd name="connsiteX3" fmla="*/ 74141 w 345989"/>
              <a:gd name="connsiteY3" fmla="*/ 98854 h 259539"/>
              <a:gd name="connsiteX4" fmla="*/ 0 w 345989"/>
              <a:gd name="connsiteY4" fmla="*/ 123567 h 259539"/>
              <a:gd name="connsiteX5" fmla="*/ 86497 w 345989"/>
              <a:gd name="connsiteY5" fmla="*/ 135924 h 259539"/>
              <a:gd name="connsiteX6" fmla="*/ 185351 w 345989"/>
              <a:gd name="connsiteY6" fmla="*/ 160638 h 259539"/>
              <a:gd name="connsiteX7" fmla="*/ 296562 w 345989"/>
              <a:gd name="connsiteY7" fmla="*/ 234778 h 259539"/>
              <a:gd name="connsiteX8" fmla="*/ 345989 w 345989"/>
              <a:gd name="connsiteY8" fmla="*/ 259492 h 259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5989" h="259539">
                <a:moveTo>
                  <a:pt x="308919" y="0"/>
                </a:moveTo>
                <a:cubicBezTo>
                  <a:pt x="292443" y="12357"/>
                  <a:pt x="278614" y="29421"/>
                  <a:pt x="259492" y="37070"/>
                </a:cubicBezTo>
                <a:cubicBezTo>
                  <a:pt x="190014" y="64861"/>
                  <a:pt x="177555" y="29910"/>
                  <a:pt x="111211" y="74140"/>
                </a:cubicBezTo>
                <a:cubicBezTo>
                  <a:pt x="98854" y="82378"/>
                  <a:pt x="87712" y="92822"/>
                  <a:pt x="74141" y="98854"/>
                </a:cubicBezTo>
                <a:cubicBezTo>
                  <a:pt x="50336" y="109434"/>
                  <a:pt x="0" y="123567"/>
                  <a:pt x="0" y="123567"/>
                </a:cubicBezTo>
                <a:cubicBezTo>
                  <a:pt x="28832" y="127686"/>
                  <a:pt x="57938" y="130212"/>
                  <a:pt x="86497" y="135924"/>
                </a:cubicBezTo>
                <a:cubicBezTo>
                  <a:pt x="119803" y="142585"/>
                  <a:pt x="185351" y="160638"/>
                  <a:pt x="185351" y="160638"/>
                </a:cubicBezTo>
                <a:lnTo>
                  <a:pt x="296562" y="234778"/>
                </a:lnTo>
                <a:cubicBezTo>
                  <a:pt x="337060" y="261777"/>
                  <a:pt x="318782" y="259492"/>
                  <a:pt x="345989" y="259492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766119" y="2866768"/>
            <a:ext cx="6907427" cy="753762"/>
          </a:xfrm>
          <a:custGeom>
            <a:avLst/>
            <a:gdLst>
              <a:gd name="connsiteX0" fmla="*/ 0 w 6907427"/>
              <a:gd name="connsiteY0" fmla="*/ 37070 h 753762"/>
              <a:gd name="connsiteX1" fmla="*/ 222422 w 6907427"/>
              <a:gd name="connsiteY1" fmla="*/ 37070 h 753762"/>
              <a:gd name="connsiteX2" fmla="*/ 963827 w 6907427"/>
              <a:gd name="connsiteY2" fmla="*/ 24713 h 753762"/>
              <a:gd name="connsiteX3" fmla="*/ 4843849 w 6907427"/>
              <a:gd name="connsiteY3" fmla="*/ 0 h 753762"/>
              <a:gd name="connsiteX4" fmla="*/ 5251622 w 6907427"/>
              <a:gd name="connsiteY4" fmla="*/ 12356 h 753762"/>
              <a:gd name="connsiteX5" fmla="*/ 5375189 w 6907427"/>
              <a:gd name="connsiteY5" fmla="*/ 37070 h 753762"/>
              <a:gd name="connsiteX6" fmla="*/ 5474043 w 6907427"/>
              <a:gd name="connsiteY6" fmla="*/ 61783 h 753762"/>
              <a:gd name="connsiteX7" fmla="*/ 5548184 w 6907427"/>
              <a:gd name="connsiteY7" fmla="*/ 86497 h 753762"/>
              <a:gd name="connsiteX8" fmla="*/ 5671751 w 6907427"/>
              <a:gd name="connsiteY8" fmla="*/ 111210 h 753762"/>
              <a:gd name="connsiteX9" fmla="*/ 5758249 w 6907427"/>
              <a:gd name="connsiteY9" fmla="*/ 135924 h 753762"/>
              <a:gd name="connsiteX10" fmla="*/ 5857103 w 6907427"/>
              <a:gd name="connsiteY10" fmla="*/ 160637 h 753762"/>
              <a:gd name="connsiteX11" fmla="*/ 5955957 w 6907427"/>
              <a:gd name="connsiteY11" fmla="*/ 197708 h 753762"/>
              <a:gd name="connsiteX12" fmla="*/ 6017740 w 6907427"/>
              <a:gd name="connsiteY12" fmla="*/ 222421 h 753762"/>
              <a:gd name="connsiteX13" fmla="*/ 6067167 w 6907427"/>
              <a:gd name="connsiteY13" fmla="*/ 234778 h 753762"/>
              <a:gd name="connsiteX14" fmla="*/ 6116595 w 6907427"/>
              <a:gd name="connsiteY14" fmla="*/ 259491 h 753762"/>
              <a:gd name="connsiteX15" fmla="*/ 6240162 w 6907427"/>
              <a:gd name="connsiteY15" fmla="*/ 284205 h 753762"/>
              <a:gd name="connsiteX16" fmla="*/ 6376086 w 6907427"/>
              <a:gd name="connsiteY16" fmla="*/ 358346 h 753762"/>
              <a:gd name="connsiteX17" fmla="*/ 6462584 w 6907427"/>
              <a:gd name="connsiteY17" fmla="*/ 383059 h 753762"/>
              <a:gd name="connsiteX18" fmla="*/ 6573795 w 6907427"/>
              <a:gd name="connsiteY18" fmla="*/ 444843 h 753762"/>
              <a:gd name="connsiteX19" fmla="*/ 6598508 w 6907427"/>
              <a:gd name="connsiteY19" fmla="*/ 481913 h 753762"/>
              <a:gd name="connsiteX20" fmla="*/ 6672649 w 6907427"/>
              <a:gd name="connsiteY20" fmla="*/ 543697 h 753762"/>
              <a:gd name="connsiteX21" fmla="*/ 6709719 w 6907427"/>
              <a:gd name="connsiteY21" fmla="*/ 556054 h 753762"/>
              <a:gd name="connsiteX22" fmla="*/ 6759146 w 6907427"/>
              <a:gd name="connsiteY22" fmla="*/ 617837 h 753762"/>
              <a:gd name="connsiteX23" fmla="*/ 6820930 w 6907427"/>
              <a:gd name="connsiteY23" fmla="*/ 667264 h 753762"/>
              <a:gd name="connsiteX24" fmla="*/ 6845643 w 6907427"/>
              <a:gd name="connsiteY24" fmla="*/ 704335 h 753762"/>
              <a:gd name="connsiteX25" fmla="*/ 6882713 w 6907427"/>
              <a:gd name="connsiteY25" fmla="*/ 716691 h 753762"/>
              <a:gd name="connsiteX26" fmla="*/ 6907427 w 6907427"/>
              <a:gd name="connsiteY26" fmla="*/ 753762 h 75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907427" h="753762">
                <a:moveTo>
                  <a:pt x="0" y="37070"/>
                </a:moveTo>
                <a:cubicBezTo>
                  <a:pt x="114455" y="65684"/>
                  <a:pt x="2045" y="43026"/>
                  <a:pt x="222422" y="37070"/>
                </a:cubicBezTo>
                <a:cubicBezTo>
                  <a:pt x="469501" y="30392"/>
                  <a:pt x="716679" y="27987"/>
                  <a:pt x="963827" y="24713"/>
                </a:cubicBezTo>
                <a:lnTo>
                  <a:pt x="4843849" y="0"/>
                </a:lnTo>
                <a:lnTo>
                  <a:pt x="5251622" y="12356"/>
                </a:lnTo>
                <a:cubicBezTo>
                  <a:pt x="5348948" y="17222"/>
                  <a:pt x="5311412" y="19676"/>
                  <a:pt x="5375189" y="37070"/>
                </a:cubicBezTo>
                <a:cubicBezTo>
                  <a:pt x="5407958" y="46007"/>
                  <a:pt x="5441821" y="51042"/>
                  <a:pt x="5474043" y="61783"/>
                </a:cubicBezTo>
                <a:cubicBezTo>
                  <a:pt x="5498757" y="70021"/>
                  <a:pt x="5522911" y="80179"/>
                  <a:pt x="5548184" y="86497"/>
                </a:cubicBezTo>
                <a:cubicBezTo>
                  <a:pt x="5662991" y="115199"/>
                  <a:pt x="5520264" y="80913"/>
                  <a:pt x="5671751" y="111210"/>
                </a:cubicBezTo>
                <a:cubicBezTo>
                  <a:pt x="5748925" y="126645"/>
                  <a:pt x="5693477" y="118259"/>
                  <a:pt x="5758249" y="135924"/>
                </a:cubicBezTo>
                <a:cubicBezTo>
                  <a:pt x="5791018" y="144861"/>
                  <a:pt x="5857103" y="160637"/>
                  <a:pt x="5857103" y="160637"/>
                </a:cubicBezTo>
                <a:cubicBezTo>
                  <a:pt x="5926370" y="206816"/>
                  <a:pt x="5858791" y="168558"/>
                  <a:pt x="5955957" y="197708"/>
                </a:cubicBezTo>
                <a:cubicBezTo>
                  <a:pt x="5977202" y="204082"/>
                  <a:pt x="5996697" y="215407"/>
                  <a:pt x="6017740" y="222421"/>
                </a:cubicBezTo>
                <a:cubicBezTo>
                  <a:pt x="6033851" y="227791"/>
                  <a:pt x="6051266" y="228815"/>
                  <a:pt x="6067167" y="234778"/>
                </a:cubicBezTo>
                <a:cubicBezTo>
                  <a:pt x="6084415" y="241246"/>
                  <a:pt x="6098883" y="254430"/>
                  <a:pt x="6116595" y="259491"/>
                </a:cubicBezTo>
                <a:cubicBezTo>
                  <a:pt x="6156984" y="271031"/>
                  <a:pt x="6240162" y="284205"/>
                  <a:pt x="6240162" y="284205"/>
                </a:cubicBezTo>
                <a:cubicBezTo>
                  <a:pt x="6280761" y="311271"/>
                  <a:pt x="6331237" y="347134"/>
                  <a:pt x="6376086" y="358346"/>
                </a:cubicBezTo>
                <a:cubicBezTo>
                  <a:pt x="6438150" y="373861"/>
                  <a:pt x="6409402" y="365332"/>
                  <a:pt x="6462584" y="383059"/>
                </a:cubicBezTo>
                <a:cubicBezTo>
                  <a:pt x="6547562" y="439711"/>
                  <a:pt x="6508546" y="423093"/>
                  <a:pt x="6573795" y="444843"/>
                </a:cubicBezTo>
                <a:cubicBezTo>
                  <a:pt x="6582033" y="457200"/>
                  <a:pt x="6589001" y="470504"/>
                  <a:pt x="6598508" y="481913"/>
                </a:cubicBezTo>
                <a:cubicBezTo>
                  <a:pt x="6618028" y="505338"/>
                  <a:pt x="6644877" y="529811"/>
                  <a:pt x="6672649" y="543697"/>
                </a:cubicBezTo>
                <a:cubicBezTo>
                  <a:pt x="6684299" y="549522"/>
                  <a:pt x="6697362" y="551935"/>
                  <a:pt x="6709719" y="556054"/>
                </a:cubicBezTo>
                <a:cubicBezTo>
                  <a:pt x="6733776" y="628224"/>
                  <a:pt x="6703253" y="561943"/>
                  <a:pt x="6759146" y="617837"/>
                </a:cubicBezTo>
                <a:cubicBezTo>
                  <a:pt x="6815038" y="673730"/>
                  <a:pt x="6748761" y="643210"/>
                  <a:pt x="6820930" y="667264"/>
                </a:cubicBezTo>
                <a:cubicBezTo>
                  <a:pt x="6829168" y="679621"/>
                  <a:pt x="6834046" y="695058"/>
                  <a:pt x="6845643" y="704335"/>
                </a:cubicBezTo>
                <a:cubicBezTo>
                  <a:pt x="6855814" y="712472"/>
                  <a:pt x="6872542" y="708554"/>
                  <a:pt x="6882713" y="716691"/>
                </a:cubicBezTo>
                <a:cubicBezTo>
                  <a:pt x="6894310" y="725968"/>
                  <a:pt x="6907427" y="753762"/>
                  <a:pt x="6907427" y="753762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7278130" y="3571066"/>
            <a:ext cx="358346" cy="49464"/>
          </a:xfrm>
          <a:custGeom>
            <a:avLst/>
            <a:gdLst>
              <a:gd name="connsiteX0" fmla="*/ 358346 w 358346"/>
              <a:gd name="connsiteY0" fmla="*/ 49464 h 49464"/>
              <a:gd name="connsiteX1" fmla="*/ 284205 w 358346"/>
              <a:gd name="connsiteY1" fmla="*/ 37107 h 49464"/>
              <a:gd name="connsiteX2" fmla="*/ 234778 w 358346"/>
              <a:gd name="connsiteY2" fmla="*/ 24750 h 49464"/>
              <a:gd name="connsiteX3" fmla="*/ 148281 w 358346"/>
              <a:gd name="connsiteY3" fmla="*/ 12393 h 49464"/>
              <a:gd name="connsiteX4" fmla="*/ 0 w 358346"/>
              <a:gd name="connsiteY4" fmla="*/ 37 h 49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8346" h="49464">
                <a:moveTo>
                  <a:pt x="358346" y="49464"/>
                </a:moveTo>
                <a:cubicBezTo>
                  <a:pt x="333632" y="45345"/>
                  <a:pt x="308773" y="42021"/>
                  <a:pt x="284205" y="37107"/>
                </a:cubicBezTo>
                <a:cubicBezTo>
                  <a:pt x="267552" y="33776"/>
                  <a:pt x="251487" y="27788"/>
                  <a:pt x="234778" y="24750"/>
                </a:cubicBezTo>
                <a:cubicBezTo>
                  <a:pt x="206123" y="19540"/>
                  <a:pt x="177181" y="16005"/>
                  <a:pt x="148281" y="12393"/>
                </a:cubicBezTo>
                <a:cubicBezTo>
                  <a:pt x="38515" y="-1327"/>
                  <a:pt x="69821" y="37"/>
                  <a:pt x="0" y="37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7624119" y="3212757"/>
            <a:ext cx="99371" cy="432486"/>
          </a:xfrm>
          <a:custGeom>
            <a:avLst/>
            <a:gdLst>
              <a:gd name="connsiteX0" fmla="*/ 0 w 99371"/>
              <a:gd name="connsiteY0" fmla="*/ 432486 h 432486"/>
              <a:gd name="connsiteX1" fmla="*/ 24713 w 99371"/>
              <a:gd name="connsiteY1" fmla="*/ 321275 h 432486"/>
              <a:gd name="connsiteX2" fmla="*/ 37070 w 99371"/>
              <a:gd name="connsiteY2" fmla="*/ 259492 h 432486"/>
              <a:gd name="connsiteX3" fmla="*/ 49427 w 99371"/>
              <a:gd name="connsiteY3" fmla="*/ 222421 h 432486"/>
              <a:gd name="connsiteX4" fmla="*/ 61784 w 99371"/>
              <a:gd name="connsiteY4" fmla="*/ 172994 h 432486"/>
              <a:gd name="connsiteX5" fmla="*/ 74140 w 99371"/>
              <a:gd name="connsiteY5" fmla="*/ 135924 h 432486"/>
              <a:gd name="connsiteX6" fmla="*/ 98854 w 99371"/>
              <a:gd name="connsiteY6" fmla="*/ 24713 h 432486"/>
              <a:gd name="connsiteX7" fmla="*/ 98854 w 99371"/>
              <a:gd name="connsiteY7" fmla="*/ 0 h 432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371" h="432486">
                <a:moveTo>
                  <a:pt x="0" y="432486"/>
                </a:moveTo>
                <a:cubicBezTo>
                  <a:pt x="37266" y="246160"/>
                  <a:pt x="-10185" y="478317"/>
                  <a:pt x="24713" y="321275"/>
                </a:cubicBezTo>
                <a:cubicBezTo>
                  <a:pt x="29269" y="300773"/>
                  <a:pt x="31976" y="279867"/>
                  <a:pt x="37070" y="259492"/>
                </a:cubicBezTo>
                <a:cubicBezTo>
                  <a:pt x="40229" y="246855"/>
                  <a:pt x="45849" y="234945"/>
                  <a:pt x="49427" y="222421"/>
                </a:cubicBezTo>
                <a:cubicBezTo>
                  <a:pt x="54093" y="206092"/>
                  <a:pt x="57119" y="189323"/>
                  <a:pt x="61784" y="172994"/>
                </a:cubicBezTo>
                <a:cubicBezTo>
                  <a:pt x="65362" y="160470"/>
                  <a:pt x="70562" y="148448"/>
                  <a:pt x="74140" y="135924"/>
                </a:cubicBezTo>
                <a:cubicBezTo>
                  <a:pt x="81850" y="108940"/>
                  <a:pt x="95213" y="50197"/>
                  <a:pt x="98854" y="24713"/>
                </a:cubicBezTo>
                <a:cubicBezTo>
                  <a:pt x="100019" y="16558"/>
                  <a:pt x="98854" y="8238"/>
                  <a:pt x="98854" y="0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647318" y="2308653"/>
                <a:ext cx="447558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 b="0" i="1" smtClean="0">
                          <a:latin typeface="Cambria Math" charset="0"/>
                        </a:rPr>
                        <m:t>ϵ</m:t>
                      </m:r>
                    </m:oMath>
                  </m:oMathPara>
                </a14:m>
                <a:endParaRPr lang="en-US" sz="3000" b="0" dirty="0" smtClean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318" y="2308653"/>
                <a:ext cx="447558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/>
          <p:cNvSpPr/>
          <p:nvPr/>
        </p:nvSpPr>
        <p:spPr>
          <a:xfrm>
            <a:off x="4587291" y="3325762"/>
            <a:ext cx="762000" cy="7197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3" name="Freeform 2"/>
          <p:cNvSpPr/>
          <p:nvPr/>
        </p:nvSpPr>
        <p:spPr>
          <a:xfrm>
            <a:off x="2119872" y="3189837"/>
            <a:ext cx="3550679" cy="1186249"/>
          </a:xfrm>
          <a:custGeom>
            <a:avLst/>
            <a:gdLst>
              <a:gd name="connsiteX0" fmla="*/ 16647 w 3550679"/>
              <a:gd name="connsiteY0" fmla="*/ 753763 h 1186249"/>
              <a:gd name="connsiteX1" fmla="*/ 313209 w 3550679"/>
              <a:gd name="connsiteY1" fmla="*/ 741406 h 1186249"/>
              <a:gd name="connsiteX2" fmla="*/ 362636 w 3550679"/>
              <a:gd name="connsiteY2" fmla="*/ 716692 h 1186249"/>
              <a:gd name="connsiteX3" fmla="*/ 412063 w 3550679"/>
              <a:gd name="connsiteY3" fmla="*/ 704336 h 1186249"/>
              <a:gd name="connsiteX4" fmla="*/ 510917 w 3550679"/>
              <a:gd name="connsiteY4" fmla="*/ 642552 h 1186249"/>
              <a:gd name="connsiteX5" fmla="*/ 1264679 w 3550679"/>
              <a:gd name="connsiteY5" fmla="*/ 420130 h 1186249"/>
              <a:gd name="connsiteX6" fmla="*/ 1314106 w 3550679"/>
              <a:gd name="connsiteY6" fmla="*/ 358346 h 1186249"/>
              <a:gd name="connsiteX7" fmla="*/ 1363533 w 3550679"/>
              <a:gd name="connsiteY7" fmla="*/ 259492 h 1186249"/>
              <a:gd name="connsiteX8" fmla="*/ 1412960 w 3550679"/>
              <a:gd name="connsiteY8" fmla="*/ 284206 h 1186249"/>
              <a:gd name="connsiteX9" fmla="*/ 1450031 w 3550679"/>
              <a:gd name="connsiteY9" fmla="*/ 308919 h 1186249"/>
              <a:gd name="connsiteX10" fmla="*/ 1487101 w 3550679"/>
              <a:gd name="connsiteY10" fmla="*/ 321276 h 1186249"/>
              <a:gd name="connsiteX11" fmla="*/ 1623025 w 3550679"/>
              <a:gd name="connsiteY11" fmla="*/ 296563 h 1186249"/>
              <a:gd name="connsiteX12" fmla="*/ 1660096 w 3550679"/>
              <a:gd name="connsiteY12" fmla="*/ 259492 h 1186249"/>
              <a:gd name="connsiteX13" fmla="*/ 1721879 w 3550679"/>
              <a:gd name="connsiteY13" fmla="*/ 222422 h 1186249"/>
              <a:gd name="connsiteX14" fmla="*/ 1734236 w 3550679"/>
              <a:gd name="connsiteY14" fmla="*/ 185352 h 1186249"/>
              <a:gd name="connsiteX15" fmla="*/ 1845447 w 3550679"/>
              <a:gd name="connsiteY15" fmla="*/ 247136 h 1186249"/>
              <a:gd name="connsiteX16" fmla="*/ 1969015 w 3550679"/>
              <a:gd name="connsiteY16" fmla="*/ 210065 h 1186249"/>
              <a:gd name="connsiteX17" fmla="*/ 2006085 w 3550679"/>
              <a:gd name="connsiteY17" fmla="*/ 172995 h 1186249"/>
              <a:gd name="connsiteX18" fmla="*/ 2067869 w 3550679"/>
              <a:gd name="connsiteY18" fmla="*/ 148281 h 1186249"/>
              <a:gd name="connsiteX19" fmla="*/ 2117296 w 3550679"/>
              <a:gd name="connsiteY19" fmla="*/ 111211 h 1186249"/>
              <a:gd name="connsiteX20" fmla="*/ 2154366 w 3550679"/>
              <a:gd name="connsiteY20" fmla="*/ 86498 h 1186249"/>
              <a:gd name="connsiteX21" fmla="*/ 2216150 w 3550679"/>
              <a:gd name="connsiteY21" fmla="*/ 98854 h 1186249"/>
              <a:gd name="connsiteX22" fmla="*/ 2389144 w 3550679"/>
              <a:gd name="connsiteY22" fmla="*/ 61784 h 1186249"/>
              <a:gd name="connsiteX23" fmla="*/ 2426215 w 3550679"/>
              <a:gd name="connsiteY23" fmla="*/ 37071 h 1186249"/>
              <a:gd name="connsiteX24" fmla="*/ 2599209 w 3550679"/>
              <a:gd name="connsiteY24" fmla="*/ 37071 h 1186249"/>
              <a:gd name="connsiteX25" fmla="*/ 2636279 w 3550679"/>
              <a:gd name="connsiteY25" fmla="*/ 24714 h 1186249"/>
              <a:gd name="connsiteX26" fmla="*/ 2735133 w 3550679"/>
              <a:gd name="connsiteY26" fmla="*/ 0 h 1186249"/>
              <a:gd name="connsiteX27" fmla="*/ 2957555 w 3550679"/>
              <a:gd name="connsiteY27" fmla="*/ 12357 h 1186249"/>
              <a:gd name="connsiteX28" fmla="*/ 3081123 w 3550679"/>
              <a:gd name="connsiteY28" fmla="*/ 37071 h 1186249"/>
              <a:gd name="connsiteX29" fmla="*/ 3118193 w 3550679"/>
              <a:gd name="connsiteY29" fmla="*/ 49427 h 1186249"/>
              <a:gd name="connsiteX30" fmla="*/ 3179977 w 3550679"/>
              <a:gd name="connsiteY30" fmla="*/ 61784 h 1186249"/>
              <a:gd name="connsiteX31" fmla="*/ 3229404 w 3550679"/>
              <a:gd name="connsiteY31" fmla="*/ 74141 h 1186249"/>
              <a:gd name="connsiteX32" fmla="*/ 3315901 w 3550679"/>
              <a:gd name="connsiteY32" fmla="*/ 135925 h 1186249"/>
              <a:gd name="connsiteX33" fmla="*/ 3390042 w 3550679"/>
              <a:gd name="connsiteY33" fmla="*/ 185352 h 1186249"/>
              <a:gd name="connsiteX34" fmla="*/ 3464182 w 3550679"/>
              <a:gd name="connsiteY34" fmla="*/ 321276 h 1186249"/>
              <a:gd name="connsiteX35" fmla="*/ 3488896 w 3550679"/>
              <a:gd name="connsiteY35" fmla="*/ 407773 h 1186249"/>
              <a:gd name="connsiteX36" fmla="*/ 3513609 w 3550679"/>
              <a:gd name="connsiteY36" fmla="*/ 481914 h 1186249"/>
              <a:gd name="connsiteX37" fmla="*/ 3525966 w 3550679"/>
              <a:gd name="connsiteY37" fmla="*/ 518984 h 1186249"/>
              <a:gd name="connsiteX38" fmla="*/ 3550679 w 3550679"/>
              <a:gd name="connsiteY38" fmla="*/ 556054 h 1186249"/>
              <a:gd name="connsiteX39" fmla="*/ 3538323 w 3550679"/>
              <a:gd name="connsiteY39" fmla="*/ 753763 h 1186249"/>
              <a:gd name="connsiteX40" fmla="*/ 3513609 w 3550679"/>
              <a:gd name="connsiteY40" fmla="*/ 827903 h 1186249"/>
              <a:gd name="connsiteX41" fmla="*/ 3476539 w 3550679"/>
              <a:gd name="connsiteY41" fmla="*/ 864973 h 1186249"/>
              <a:gd name="connsiteX42" fmla="*/ 3427112 w 3550679"/>
              <a:gd name="connsiteY42" fmla="*/ 939114 h 1186249"/>
              <a:gd name="connsiteX43" fmla="*/ 3352971 w 3550679"/>
              <a:gd name="connsiteY43" fmla="*/ 1025611 h 1186249"/>
              <a:gd name="connsiteX44" fmla="*/ 3254117 w 3550679"/>
              <a:gd name="connsiteY44" fmla="*/ 1087395 h 1186249"/>
              <a:gd name="connsiteX45" fmla="*/ 3217047 w 3550679"/>
              <a:gd name="connsiteY45" fmla="*/ 1124465 h 1186249"/>
              <a:gd name="connsiteX46" fmla="*/ 3167620 w 3550679"/>
              <a:gd name="connsiteY46" fmla="*/ 1136822 h 1186249"/>
              <a:gd name="connsiteX47" fmla="*/ 3118193 w 3550679"/>
              <a:gd name="connsiteY47" fmla="*/ 1161536 h 1186249"/>
              <a:gd name="connsiteX48" fmla="*/ 3044052 w 3550679"/>
              <a:gd name="connsiteY48" fmla="*/ 1173892 h 1186249"/>
              <a:gd name="connsiteX49" fmla="*/ 2982269 w 3550679"/>
              <a:gd name="connsiteY49" fmla="*/ 1186249 h 1186249"/>
              <a:gd name="connsiteX50" fmla="*/ 2574496 w 3550679"/>
              <a:gd name="connsiteY50" fmla="*/ 1173892 h 1186249"/>
              <a:gd name="connsiteX51" fmla="*/ 2463285 w 3550679"/>
              <a:gd name="connsiteY51" fmla="*/ 1124465 h 1186249"/>
              <a:gd name="connsiteX52" fmla="*/ 2426215 w 3550679"/>
              <a:gd name="connsiteY52" fmla="*/ 1087395 h 1186249"/>
              <a:gd name="connsiteX53" fmla="*/ 2352074 w 3550679"/>
              <a:gd name="connsiteY53" fmla="*/ 1037968 h 1186249"/>
              <a:gd name="connsiteX54" fmla="*/ 2290290 w 3550679"/>
              <a:gd name="connsiteY54" fmla="*/ 951471 h 1186249"/>
              <a:gd name="connsiteX55" fmla="*/ 2253220 w 3550679"/>
              <a:gd name="connsiteY55" fmla="*/ 877330 h 1186249"/>
              <a:gd name="connsiteX56" fmla="*/ 2166723 w 3550679"/>
              <a:gd name="connsiteY56" fmla="*/ 914400 h 1186249"/>
              <a:gd name="connsiteX57" fmla="*/ 2080225 w 3550679"/>
              <a:gd name="connsiteY57" fmla="*/ 877330 h 1186249"/>
              <a:gd name="connsiteX58" fmla="*/ 2043155 w 3550679"/>
              <a:gd name="connsiteY58" fmla="*/ 840260 h 1186249"/>
              <a:gd name="connsiteX59" fmla="*/ 1993728 w 3550679"/>
              <a:gd name="connsiteY59" fmla="*/ 827903 h 1186249"/>
              <a:gd name="connsiteX60" fmla="*/ 1956658 w 3550679"/>
              <a:gd name="connsiteY60" fmla="*/ 815546 h 1186249"/>
              <a:gd name="connsiteX61" fmla="*/ 1882517 w 3550679"/>
              <a:gd name="connsiteY61" fmla="*/ 902044 h 1186249"/>
              <a:gd name="connsiteX62" fmla="*/ 1771306 w 3550679"/>
              <a:gd name="connsiteY62" fmla="*/ 877330 h 1186249"/>
              <a:gd name="connsiteX63" fmla="*/ 1697166 w 3550679"/>
              <a:gd name="connsiteY63" fmla="*/ 840260 h 1186249"/>
              <a:gd name="connsiteX64" fmla="*/ 1623025 w 3550679"/>
              <a:gd name="connsiteY64" fmla="*/ 803190 h 1186249"/>
              <a:gd name="connsiteX65" fmla="*/ 1573598 w 3550679"/>
              <a:gd name="connsiteY65" fmla="*/ 827903 h 1186249"/>
              <a:gd name="connsiteX66" fmla="*/ 1511815 w 3550679"/>
              <a:gd name="connsiteY66" fmla="*/ 864973 h 1186249"/>
              <a:gd name="connsiteX67" fmla="*/ 1474744 w 3550679"/>
              <a:gd name="connsiteY67" fmla="*/ 877330 h 1186249"/>
              <a:gd name="connsiteX68" fmla="*/ 1437674 w 3550679"/>
              <a:gd name="connsiteY68" fmla="*/ 864973 h 1186249"/>
              <a:gd name="connsiteX69" fmla="*/ 1351177 w 3550679"/>
              <a:gd name="connsiteY69" fmla="*/ 815546 h 1186249"/>
              <a:gd name="connsiteX70" fmla="*/ 1252323 w 3550679"/>
              <a:gd name="connsiteY70" fmla="*/ 852617 h 1186249"/>
              <a:gd name="connsiteX71" fmla="*/ 1190539 w 3550679"/>
              <a:gd name="connsiteY71" fmla="*/ 864973 h 1186249"/>
              <a:gd name="connsiteX72" fmla="*/ 1116398 w 3550679"/>
              <a:gd name="connsiteY72" fmla="*/ 840260 h 1186249"/>
              <a:gd name="connsiteX73" fmla="*/ 1066971 w 3550679"/>
              <a:gd name="connsiteY73" fmla="*/ 803190 h 1186249"/>
              <a:gd name="connsiteX74" fmla="*/ 968117 w 3550679"/>
              <a:gd name="connsiteY74" fmla="*/ 815546 h 1186249"/>
              <a:gd name="connsiteX75" fmla="*/ 931047 w 3550679"/>
              <a:gd name="connsiteY75" fmla="*/ 840260 h 1186249"/>
              <a:gd name="connsiteX76" fmla="*/ 733339 w 3550679"/>
              <a:gd name="connsiteY76" fmla="*/ 827903 h 1186249"/>
              <a:gd name="connsiteX77" fmla="*/ 560344 w 3550679"/>
              <a:gd name="connsiteY77" fmla="*/ 815546 h 1186249"/>
              <a:gd name="connsiteX78" fmla="*/ 461490 w 3550679"/>
              <a:gd name="connsiteY78" fmla="*/ 803190 h 1186249"/>
              <a:gd name="connsiteX79" fmla="*/ 152571 w 3550679"/>
              <a:gd name="connsiteY79" fmla="*/ 778476 h 1186249"/>
              <a:gd name="connsiteX80" fmla="*/ 78431 w 3550679"/>
              <a:gd name="connsiteY80" fmla="*/ 766119 h 1186249"/>
              <a:gd name="connsiteX81" fmla="*/ 16647 w 3550679"/>
              <a:gd name="connsiteY81" fmla="*/ 753763 h 118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3550679" h="1186249">
                <a:moveTo>
                  <a:pt x="16647" y="753763"/>
                </a:moveTo>
                <a:cubicBezTo>
                  <a:pt x="55777" y="749644"/>
                  <a:pt x="126438" y="776981"/>
                  <a:pt x="313209" y="741406"/>
                </a:cubicBezTo>
                <a:cubicBezTo>
                  <a:pt x="331304" y="737959"/>
                  <a:pt x="345388" y="723160"/>
                  <a:pt x="362636" y="716692"/>
                </a:cubicBezTo>
                <a:cubicBezTo>
                  <a:pt x="378537" y="710729"/>
                  <a:pt x="395587" y="708455"/>
                  <a:pt x="412063" y="704336"/>
                </a:cubicBezTo>
                <a:cubicBezTo>
                  <a:pt x="445267" y="679432"/>
                  <a:pt x="470760" y="655707"/>
                  <a:pt x="510917" y="642552"/>
                </a:cubicBezTo>
                <a:cubicBezTo>
                  <a:pt x="1157912" y="430606"/>
                  <a:pt x="953344" y="464607"/>
                  <a:pt x="1264679" y="420130"/>
                </a:cubicBezTo>
                <a:cubicBezTo>
                  <a:pt x="1302105" y="307854"/>
                  <a:pt x="1242970" y="459970"/>
                  <a:pt x="1314106" y="358346"/>
                </a:cubicBezTo>
                <a:cubicBezTo>
                  <a:pt x="1335233" y="328165"/>
                  <a:pt x="1363533" y="259492"/>
                  <a:pt x="1363533" y="259492"/>
                </a:cubicBezTo>
                <a:cubicBezTo>
                  <a:pt x="1380009" y="267730"/>
                  <a:pt x="1396967" y="275067"/>
                  <a:pt x="1412960" y="284206"/>
                </a:cubicBezTo>
                <a:cubicBezTo>
                  <a:pt x="1425854" y="291574"/>
                  <a:pt x="1436748" y="302277"/>
                  <a:pt x="1450031" y="308919"/>
                </a:cubicBezTo>
                <a:cubicBezTo>
                  <a:pt x="1461681" y="314744"/>
                  <a:pt x="1474744" y="317157"/>
                  <a:pt x="1487101" y="321276"/>
                </a:cubicBezTo>
                <a:cubicBezTo>
                  <a:pt x="1532409" y="313038"/>
                  <a:pt x="1579657" y="312052"/>
                  <a:pt x="1623025" y="296563"/>
                </a:cubicBezTo>
                <a:cubicBezTo>
                  <a:pt x="1639482" y="290685"/>
                  <a:pt x="1646116" y="269977"/>
                  <a:pt x="1660096" y="259492"/>
                </a:cubicBezTo>
                <a:cubicBezTo>
                  <a:pt x="1679310" y="245082"/>
                  <a:pt x="1701285" y="234779"/>
                  <a:pt x="1721879" y="222422"/>
                </a:cubicBezTo>
                <a:cubicBezTo>
                  <a:pt x="1725998" y="210065"/>
                  <a:pt x="1721879" y="189471"/>
                  <a:pt x="1734236" y="185352"/>
                </a:cubicBezTo>
                <a:cubicBezTo>
                  <a:pt x="1785015" y="168426"/>
                  <a:pt x="1818725" y="220414"/>
                  <a:pt x="1845447" y="247136"/>
                </a:cubicBezTo>
                <a:cubicBezTo>
                  <a:pt x="1899524" y="238123"/>
                  <a:pt x="1925288" y="241298"/>
                  <a:pt x="1969015" y="210065"/>
                </a:cubicBezTo>
                <a:cubicBezTo>
                  <a:pt x="1983235" y="199908"/>
                  <a:pt x="1991266" y="182257"/>
                  <a:pt x="2006085" y="172995"/>
                </a:cubicBezTo>
                <a:cubicBezTo>
                  <a:pt x="2024895" y="161239"/>
                  <a:pt x="2048479" y="159053"/>
                  <a:pt x="2067869" y="148281"/>
                </a:cubicBezTo>
                <a:cubicBezTo>
                  <a:pt x="2085872" y="138279"/>
                  <a:pt x="2100537" y="123181"/>
                  <a:pt x="2117296" y="111211"/>
                </a:cubicBezTo>
                <a:cubicBezTo>
                  <a:pt x="2129381" y="102579"/>
                  <a:pt x="2142009" y="94736"/>
                  <a:pt x="2154366" y="86498"/>
                </a:cubicBezTo>
                <a:cubicBezTo>
                  <a:pt x="2174961" y="90617"/>
                  <a:pt x="2195194" y="100251"/>
                  <a:pt x="2216150" y="98854"/>
                </a:cubicBezTo>
                <a:cubicBezTo>
                  <a:pt x="2254397" y="96304"/>
                  <a:pt x="2340195" y="74022"/>
                  <a:pt x="2389144" y="61784"/>
                </a:cubicBezTo>
                <a:cubicBezTo>
                  <a:pt x="2401501" y="53546"/>
                  <a:pt x="2411415" y="38304"/>
                  <a:pt x="2426215" y="37071"/>
                </a:cubicBezTo>
                <a:cubicBezTo>
                  <a:pt x="2659988" y="17590"/>
                  <a:pt x="2443591" y="75975"/>
                  <a:pt x="2599209" y="37071"/>
                </a:cubicBezTo>
                <a:cubicBezTo>
                  <a:pt x="2611845" y="33912"/>
                  <a:pt x="2623713" y="28141"/>
                  <a:pt x="2636279" y="24714"/>
                </a:cubicBezTo>
                <a:cubicBezTo>
                  <a:pt x="2669048" y="15777"/>
                  <a:pt x="2735133" y="0"/>
                  <a:pt x="2735133" y="0"/>
                </a:cubicBezTo>
                <a:cubicBezTo>
                  <a:pt x="2809274" y="4119"/>
                  <a:pt x="2883557" y="6190"/>
                  <a:pt x="2957555" y="12357"/>
                </a:cubicBezTo>
                <a:cubicBezTo>
                  <a:pt x="2991828" y="15213"/>
                  <a:pt x="3045768" y="26970"/>
                  <a:pt x="3081123" y="37071"/>
                </a:cubicBezTo>
                <a:cubicBezTo>
                  <a:pt x="3093647" y="40649"/>
                  <a:pt x="3105557" y="46268"/>
                  <a:pt x="3118193" y="49427"/>
                </a:cubicBezTo>
                <a:cubicBezTo>
                  <a:pt x="3138568" y="54521"/>
                  <a:pt x="3159475" y="57228"/>
                  <a:pt x="3179977" y="61784"/>
                </a:cubicBezTo>
                <a:cubicBezTo>
                  <a:pt x="3196555" y="65468"/>
                  <a:pt x="3212928" y="70022"/>
                  <a:pt x="3229404" y="74141"/>
                </a:cubicBezTo>
                <a:cubicBezTo>
                  <a:pt x="3349914" y="154480"/>
                  <a:pt x="3162644" y="28645"/>
                  <a:pt x="3315901" y="135925"/>
                </a:cubicBezTo>
                <a:cubicBezTo>
                  <a:pt x="3340234" y="152958"/>
                  <a:pt x="3390042" y="185352"/>
                  <a:pt x="3390042" y="185352"/>
                </a:cubicBezTo>
                <a:cubicBezTo>
                  <a:pt x="3420123" y="230474"/>
                  <a:pt x="3445492" y="265208"/>
                  <a:pt x="3464182" y="321276"/>
                </a:cubicBezTo>
                <a:cubicBezTo>
                  <a:pt x="3505698" y="445819"/>
                  <a:pt x="3442364" y="252665"/>
                  <a:pt x="3488896" y="407773"/>
                </a:cubicBezTo>
                <a:cubicBezTo>
                  <a:pt x="3496381" y="432725"/>
                  <a:pt x="3505371" y="457200"/>
                  <a:pt x="3513609" y="481914"/>
                </a:cubicBezTo>
                <a:cubicBezTo>
                  <a:pt x="3517728" y="494271"/>
                  <a:pt x="3518741" y="508146"/>
                  <a:pt x="3525966" y="518984"/>
                </a:cubicBezTo>
                <a:lnTo>
                  <a:pt x="3550679" y="556054"/>
                </a:lnTo>
                <a:cubicBezTo>
                  <a:pt x="3546560" y="621957"/>
                  <a:pt x="3547245" y="688337"/>
                  <a:pt x="3538323" y="753763"/>
                </a:cubicBezTo>
                <a:cubicBezTo>
                  <a:pt x="3534803" y="779574"/>
                  <a:pt x="3532029" y="809483"/>
                  <a:pt x="3513609" y="827903"/>
                </a:cubicBezTo>
                <a:lnTo>
                  <a:pt x="3476539" y="864973"/>
                </a:lnTo>
                <a:cubicBezTo>
                  <a:pt x="3455520" y="928031"/>
                  <a:pt x="3477600" y="880211"/>
                  <a:pt x="3427112" y="939114"/>
                </a:cubicBezTo>
                <a:cubicBezTo>
                  <a:pt x="3382032" y="991708"/>
                  <a:pt x="3402505" y="983154"/>
                  <a:pt x="3352971" y="1025611"/>
                </a:cubicBezTo>
                <a:cubicBezTo>
                  <a:pt x="3223138" y="1136894"/>
                  <a:pt x="3380701" y="996977"/>
                  <a:pt x="3254117" y="1087395"/>
                </a:cubicBezTo>
                <a:cubicBezTo>
                  <a:pt x="3239897" y="1097552"/>
                  <a:pt x="3232220" y="1115795"/>
                  <a:pt x="3217047" y="1124465"/>
                </a:cubicBezTo>
                <a:cubicBezTo>
                  <a:pt x="3202302" y="1132891"/>
                  <a:pt x="3183521" y="1130859"/>
                  <a:pt x="3167620" y="1136822"/>
                </a:cubicBezTo>
                <a:cubicBezTo>
                  <a:pt x="3150372" y="1143290"/>
                  <a:pt x="3135837" y="1156243"/>
                  <a:pt x="3118193" y="1161536"/>
                </a:cubicBezTo>
                <a:cubicBezTo>
                  <a:pt x="3094195" y="1168735"/>
                  <a:pt x="3068702" y="1169410"/>
                  <a:pt x="3044052" y="1173892"/>
                </a:cubicBezTo>
                <a:cubicBezTo>
                  <a:pt x="3023389" y="1177649"/>
                  <a:pt x="3002863" y="1182130"/>
                  <a:pt x="2982269" y="1186249"/>
                </a:cubicBezTo>
                <a:cubicBezTo>
                  <a:pt x="2846345" y="1182130"/>
                  <a:pt x="2710061" y="1184594"/>
                  <a:pt x="2574496" y="1173892"/>
                </a:cubicBezTo>
                <a:cubicBezTo>
                  <a:pt x="2563602" y="1173032"/>
                  <a:pt x="2476086" y="1133609"/>
                  <a:pt x="2463285" y="1124465"/>
                </a:cubicBezTo>
                <a:cubicBezTo>
                  <a:pt x="2449065" y="1114308"/>
                  <a:pt x="2440009" y="1098124"/>
                  <a:pt x="2426215" y="1087395"/>
                </a:cubicBezTo>
                <a:cubicBezTo>
                  <a:pt x="2402770" y="1069160"/>
                  <a:pt x="2352074" y="1037968"/>
                  <a:pt x="2352074" y="1037968"/>
                </a:cubicBezTo>
                <a:cubicBezTo>
                  <a:pt x="2343682" y="1026779"/>
                  <a:pt x="2299322" y="969535"/>
                  <a:pt x="2290290" y="951471"/>
                </a:cubicBezTo>
                <a:cubicBezTo>
                  <a:pt x="2239126" y="849145"/>
                  <a:pt x="2324049" y="983575"/>
                  <a:pt x="2253220" y="877330"/>
                </a:cubicBezTo>
                <a:cubicBezTo>
                  <a:pt x="2250914" y="878483"/>
                  <a:pt x="2179712" y="916998"/>
                  <a:pt x="2166723" y="914400"/>
                </a:cubicBezTo>
                <a:cubicBezTo>
                  <a:pt x="2135963" y="908248"/>
                  <a:pt x="2109058" y="889687"/>
                  <a:pt x="2080225" y="877330"/>
                </a:cubicBezTo>
                <a:cubicBezTo>
                  <a:pt x="2067868" y="864973"/>
                  <a:pt x="2058328" y="848930"/>
                  <a:pt x="2043155" y="840260"/>
                </a:cubicBezTo>
                <a:cubicBezTo>
                  <a:pt x="2028410" y="831834"/>
                  <a:pt x="2010057" y="832569"/>
                  <a:pt x="1993728" y="827903"/>
                </a:cubicBezTo>
                <a:cubicBezTo>
                  <a:pt x="1981204" y="824325"/>
                  <a:pt x="1969015" y="819665"/>
                  <a:pt x="1956658" y="815546"/>
                </a:cubicBezTo>
                <a:cubicBezTo>
                  <a:pt x="1953727" y="819454"/>
                  <a:pt x="1896284" y="900897"/>
                  <a:pt x="1882517" y="902044"/>
                </a:cubicBezTo>
                <a:cubicBezTo>
                  <a:pt x="1844674" y="905198"/>
                  <a:pt x="1808376" y="885568"/>
                  <a:pt x="1771306" y="877330"/>
                </a:cubicBezTo>
                <a:cubicBezTo>
                  <a:pt x="1746593" y="864973"/>
                  <a:pt x="1721319" y="853679"/>
                  <a:pt x="1697166" y="840260"/>
                </a:cubicBezTo>
                <a:cubicBezTo>
                  <a:pt x="1625306" y="800337"/>
                  <a:pt x="1695193" y="827244"/>
                  <a:pt x="1623025" y="803190"/>
                </a:cubicBezTo>
                <a:cubicBezTo>
                  <a:pt x="1606549" y="811428"/>
                  <a:pt x="1589700" y="818957"/>
                  <a:pt x="1573598" y="827903"/>
                </a:cubicBezTo>
                <a:cubicBezTo>
                  <a:pt x="1552603" y="839567"/>
                  <a:pt x="1533296" y="854232"/>
                  <a:pt x="1511815" y="864973"/>
                </a:cubicBezTo>
                <a:cubicBezTo>
                  <a:pt x="1500165" y="870798"/>
                  <a:pt x="1487101" y="873211"/>
                  <a:pt x="1474744" y="877330"/>
                </a:cubicBezTo>
                <a:cubicBezTo>
                  <a:pt x="1462387" y="873211"/>
                  <a:pt x="1449646" y="870104"/>
                  <a:pt x="1437674" y="864973"/>
                </a:cubicBezTo>
                <a:cubicBezTo>
                  <a:pt x="1393773" y="846158"/>
                  <a:pt x="1388409" y="840368"/>
                  <a:pt x="1351177" y="815546"/>
                </a:cubicBezTo>
                <a:cubicBezTo>
                  <a:pt x="1332284" y="823103"/>
                  <a:pt x="1278148" y="846161"/>
                  <a:pt x="1252323" y="852617"/>
                </a:cubicBezTo>
                <a:cubicBezTo>
                  <a:pt x="1231948" y="857711"/>
                  <a:pt x="1211134" y="860854"/>
                  <a:pt x="1190539" y="864973"/>
                </a:cubicBezTo>
                <a:cubicBezTo>
                  <a:pt x="1165825" y="856735"/>
                  <a:pt x="1139698" y="851910"/>
                  <a:pt x="1116398" y="840260"/>
                </a:cubicBezTo>
                <a:cubicBezTo>
                  <a:pt x="1097978" y="831050"/>
                  <a:pt x="1087285" y="806576"/>
                  <a:pt x="1066971" y="803190"/>
                </a:cubicBezTo>
                <a:cubicBezTo>
                  <a:pt x="1034215" y="797731"/>
                  <a:pt x="1001068" y="811427"/>
                  <a:pt x="968117" y="815546"/>
                </a:cubicBezTo>
                <a:cubicBezTo>
                  <a:pt x="955760" y="823784"/>
                  <a:pt x="944330" y="833618"/>
                  <a:pt x="931047" y="840260"/>
                </a:cubicBezTo>
                <a:cubicBezTo>
                  <a:pt x="865131" y="873219"/>
                  <a:pt x="813057" y="840167"/>
                  <a:pt x="733339" y="827903"/>
                </a:cubicBezTo>
                <a:cubicBezTo>
                  <a:pt x="634259" y="778364"/>
                  <a:pt x="730619" y="815546"/>
                  <a:pt x="560344" y="815546"/>
                </a:cubicBezTo>
                <a:cubicBezTo>
                  <a:pt x="527136" y="815546"/>
                  <a:pt x="494441" y="807309"/>
                  <a:pt x="461490" y="803190"/>
                </a:cubicBezTo>
                <a:cubicBezTo>
                  <a:pt x="334309" y="760795"/>
                  <a:pt x="465682" y="800842"/>
                  <a:pt x="152571" y="778476"/>
                </a:cubicBezTo>
                <a:cubicBezTo>
                  <a:pt x="127580" y="776691"/>
                  <a:pt x="102889" y="771554"/>
                  <a:pt x="78431" y="766119"/>
                </a:cubicBezTo>
                <a:cubicBezTo>
                  <a:pt x="11106" y="751158"/>
                  <a:pt x="-22483" y="757882"/>
                  <a:pt x="16647" y="753763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5" name="Freeform 4"/>
          <p:cNvSpPr/>
          <p:nvPr/>
        </p:nvSpPr>
        <p:spPr>
          <a:xfrm>
            <a:off x="3021227" y="4594384"/>
            <a:ext cx="2483708" cy="1075038"/>
          </a:xfrm>
          <a:custGeom>
            <a:avLst/>
            <a:gdLst>
              <a:gd name="connsiteX0" fmla="*/ 0 w 2483708"/>
              <a:gd name="connsiteY0" fmla="*/ 568411 h 1075038"/>
              <a:gd name="connsiteX1" fmla="*/ 296562 w 2483708"/>
              <a:gd name="connsiteY1" fmla="*/ 556054 h 1075038"/>
              <a:gd name="connsiteX2" fmla="*/ 395416 w 2483708"/>
              <a:gd name="connsiteY2" fmla="*/ 518984 h 1075038"/>
              <a:gd name="connsiteX3" fmla="*/ 444843 w 2483708"/>
              <a:gd name="connsiteY3" fmla="*/ 506627 h 1075038"/>
              <a:gd name="connsiteX4" fmla="*/ 531340 w 2483708"/>
              <a:gd name="connsiteY4" fmla="*/ 457200 h 1075038"/>
              <a:gd name="connsiteX5" fmla="*/ 617838 w 2483708"/>
              <a:gd name="connsiteY5" fmla="*/ 407773 h 1075038"/>
              <a:gd name="connsiteX6" fmla="*/ 729048 w 2483708"/>
              <a:gd name="connsiteY6" fmla="*/ 284205 h 1075038"/>
              <a:gd name="connsiteX7" fmla="*/ 778475 w 2483708"/>
              <a:gd name="connsiteY7" fmla="*/ 296562 h 1075038"/>
              <a:gd name="connsiteX8" fmla="*/ 852616 w 2483708"/>
              <a:gd name="connsiteY8" fmla="*/ 345989 h 1075038"/>
              <a:gd name="connsiteX9" fmla="*/ 951470 w 2483708"/>
              <a:gd name="connsiteY9" fmla="*/ 321276 h 1075038"/>
              <a:gd name="connsiteX10" fmla="*/ 988540 w 2483708"/>
              <a:gd name="connsiteY10" fmla="*/ 296562 h 1075038"/>
              <a:gd name="connsiteX11" fmla="*/ 1099751 w 2483708"/>
              <a:gd name="connsiteY11" fmla="*/ 135924 h 1075038"/>
              <a:gd name="connsiteX12" fmla="*/ 1309816 w 2483708"/>
              <a:gd name="connsiteY12" fmla="*/ 135924 h 1075038"/>
              <a:gd name="connsiteX13" fmla="*/ 1359243 w 2483708"/>
              <a:gd name="connsiteY13" fmla="*/ 111211 h 1075038"/>
              <a:gd name="connsiteX14" fmla="*/ 1507524 w 2483708"/>
              <a:gd name="connsiteY14" fmla="*/ 86497 h 1075038"/>
              <a:gd name="connsiteX15" fmla="*/ 1606378 w 2483708"/>
              <a:gd name="connsiteY15" fmla="*/ 49427 h 1075038"/>
              <a:gd name="connsiteX16" fmla="*/ 1643448 w 2483708"/>
              <a:gd name="connsiteY16" fmla="*/ 61784 h 1075038"/>
              <a:gd name="connsiteX17" fmla="*/ 1742302 w 2483708"/>
              <a:gd name="connsiteY17" fmla="*/ 37070 h 1075038"/>
              <a:gd name="connsiteX18" fmla="*/ 1791729 w 2483708"/>
              <a:gd name="connsiteY18" fmla="*/ 12357 h 1075038"/>
              <a:gd name="connsiteX19" fmla="*/ 1841156 w 2483708"/>
              <a:gd name="connsiteY19" fmla="*/ 0 h 1075038"/>
              <a:gd name="connsiteX20" fmla="*/ 1865870 w 2483708"/>
              <a:gd name="connsiteY20" fmla="*/ 37070 h 1075038"/>
              <a:gd name="connsiteX21" fmla="*/ 1964724 w 2483708"/>
              <a:gd name="connsiteY21" fmla="*/ 24713 h 1075038"/>
              <a:gd name="connsiteX22" fmla="*/ 2014151 w 2483708"/>
              <a:gd name="connsiteY22" fmla="*/ 12357 h 1075038"/>
              <a:gd name="connsiteX23" fmla="*/ 2224216 w 2483708"/>
              <a:gd name="connsiteY23" fmla="*/ 37070 h 1075038"/>
              <a:gd name="connsiteX24" fmla="*/ 2273643 w 2483708"/>
              <a:gd name="connsiteY24" fmla="*/ 61784 h 1075038"/>
              <a:gd name="connsiteX25" fmla="*/ 2347783 w 2483708"/>
              <a:gd name="connsiteY25" fmla="*/ 111211 h 1075038"/>
              <a:gd name="connsiteX26" fmla="*/ 2421924 w 2483708"/>
              <a:gd name="connsiteY26" fmla="*/ 259492 h 1075038"/>
              <a:gd name="connsiteX27" fmla="*/ 2434281 w 2483708"/>
              <a:gd name="connsiteY27" fmla="*/ 296562 h 1075038"/>
              <a:gd name="connsiteX28" fmla="*/ 2458994 w 2483708"/>
              <a:gd name="connsiteY28" fmla="*/ 432486 h 1075038"/>
              <a:gd name="connsiteX29" fmla="*/ 2483708 w 2483708"/>
              <a:gd name="connsiteY29" fmla="*/ 543697 h 1075038"/>
              <a:gd name="connsiteX30" fmla="*/ 2458994 w 2483708"/>
              <a:gd name="connsiteY30" fmla="*/ 840259 h 1075038"/>
              <a:gd name="connsiteX31" fmla="*/ 2434281 w 2483708"/>
              <a:gd name="connsiteY31" fmla="*/ 889686 h 1075038"/>
              <a:gd name="connsiteX32" fmla="*/ 2421924 w 2483708"/>
              <a:gd name="connsiteY32" fmla="*/ 926757 h 1075038"/>
              <a:gd name="connsiteX33" fmla="*/ 2347783 w 2483708"/>
              <a:gd name="connsiteY33" fmla="*/ 988540 h 1075038"/>
              <a:gd name="connsiteX34" fmla="*/ 2298356 w 2483708"/>
              <a:gd name="connsiteY34" fmla="*/ 1013254 h 1075038"/>
              <a:gd name="connsiteX35" fmla="*/ 2211859 w 2483708"/>
              <a:gd name="connsiteY35" fmla="*/ 1025611 h 1075038"/>
              <a:gd name="connsiteX36" fmla="*/ 2125362 w 2483708"/>
              <a:gd name="connsiteY36" fmla="*/ 1050324 h 1075038"/>
              <a:gd name="connsiteX37" fmla="*/ 2026508 w 2483708"/>
              <a:gd name="connsiteY37" fmla="*/ 1062681 h 1075038"/>
              <a:gd name="connsiteX38" fmla="*/ 1940011 w 2483708"/>
              <a:gd name="connsiteY38" fmla="*/ 1075038 h 1075038"/>
              <a:gd name="connsiteX39" fmla="*/ 1692875 w 2483708"/>
              <a:gd name="connsiteY39" fmla="*/ 1037967 h 1075038"/>
              <a:gd name="connsiteX40" fmla="*/ 1631092 w 2483708"/>
              <a:gd name="connsiteY40" fmla="*/ 988540 h 1075038"/>
              <a:gd name="connsiteX41" fmla="*/ 1581665 w 2483708"/>
              <a:gd name="connsiteY41" fmla="*/ 902043 h 1075038"/>
              <a:gd name="connsiteX42" fmla="*/ 1532238 w 2483708"/>
              <a:gd name="connsiteY42" fmla="*/ 914400 h 1075038"/>
              <a:gd name="connsiteX43" fmla="*/ 1458097 w 2483708"/>
              <a:gd name="connsiteY43" fmla="*/ 963827 h 1075038"/>
              <a:gd name="connsiteX44" fmla="*/ 1396313 w 2483708"/>
              <a:gd name="connsiteY44" fmla="*/ 926757 h 1075038"/>
              <a:gd name="connsiteX45" fmla="*/ 1309816 w 2483708"/>
              <a:gd name="connsiteY45" fmla="*/ 840259 h 1075038"/>
              <a:gd name="connsiteX46" fmla="*/ 1235675 w 2483708"/>
              <a:gd name="connsiteY46" fmla="*/ 778476 h 1075038"/>
              <a:gd name="connsiteX47" fmla="*/ 1087394 w 2483708"/>
              <a:gd name="connsiteY47" fmla="*/ 778476 h 1075038"/>
              <a:gd name="connsiteX48" fmla="*/ 1050324 w 2483708"/>
              <a:gd name="connsiteY48" fmla="*/ 753762 h 1075038"/>
              <a:gd name="connsiteX49" fmla="*/ 914400 w 2483708"/>
              <a:gd name="connsiteY49" fmla="*/ 803189 h 1075038"/>
              <a:gd name="connsiteX50" fmla="*/ 790832 w 2483708"/>
              <a:gd name="connsiteY50" fmla="*/ 778476 h 1075038"/>
              <a:gd name="connsiteX51" fmla="*/ 766119 w 2483708"/>
              <a:gd name="connsiteY51" fmla="*/ 741405 h 1075038"/>
              <a:gd name="connsiteX52" fmla="*/ 691978 w 2483708"/>
              <a:gd name="connsiteY52" fmla="*/ 679622 h 1075038"/>
              <a:gd name="connsiteX53" fmla="*/ 654908 w 2483708"/>
              <a:gd name="connsiteY53" fmla="*/ 691978 h 1075038"/>
              <a:gd name="connsiteX54" fmla="*/ 605481 w 2483708"/>
              <a:gd name="connsiteY54" fmla="*/ 704335 h 1075038"/>
              <a:gd name="connsiteX55" fmla="*/ 568411 w 2483708"/>
              <a:gd name="connsiteY55" fmla="*/ 729049 h 1075038"/>
              <a:gd name="connsiteX56" fmla="*/ 506627 w 2483708"/>
              <a:gd name="connsiteY56" fmla="*/ 679622 h 1075038"/>
              <a:gd name="connsiteX57" fmla="*/ 432486 w 2483708"/>
              <a:gd name="connsiteY57" fmla="*/ 704335 h 1075038"/>
              <a:gd name="connsiteX58" fmla="*/ 383059 w 2483708"/>
              <a:gd name="connsiteY58" fmla="*/ 679622 h 1075038"/>
              <a:gd name="connsiteX59" fmla="*/ 345989 w 2483708"/>
              <a:gd name="connsiteY59" fmla="*/ 654908 h 1075038"/>
              <a:gd name="connsiteX60" fmla="*/ 271848 w 2483708"/>
              <a:gd name="connsiteY60" fmla="*/ 630194 h 1075038"/>
              <a:gd name="connsiteX61" fmla="*/ 185351 w 2483708"/>
              <a:gd name="connsiteY61" fmla="*/ 593124 h 1075038"/>
              <a:gd name="connsiteX62" fmla="*/ 111211 w 2483708"/>
              <a:gd name="connsiteY62" fmla="*/ 568411 h 1075038"/>
              <a:gd name="connsiteX63" fmla="*/ 74140 w 2483708"/>
              <a:gd name="connsiteY63" fmla="*/ 556054 h 1075038"/>
              <a:gd name="connsiteX64" fmla="*/ 0 w 2483708"/>
              <a:gd name="connsiteY64" fmla="*/ 568411 h 107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483708" h="1075038">
                <a:moveTo>
                  <a:pt x="0" y="568411"/>
                </a:moveTo>
                <a:cubicBezTo>
                  <a:pt x="98854" y="564292"/>
                  <a:pt x="197874" y="563103"/>
                  <a:pt x="296562" y="556054"/>
                </a:cubicBezTo>
                <a:cubicBezTo>
                  <a:pt x="348801" y="552323"/>
                  <a:pt x="347132" y="537090"/>
                  <a:pt x="395416" y="518984"/>
                </a:cubicBezTo>
                <a:cubicBezTo>
                  <a:pt x="411317" y="513021"/>
                  <a:pt x="428942" y="512590"/>
                  <a:pt x="444843" y="506627"/>
                </a:cubicBezTo>
                <a:cubicBezTo>
                  <a:pt x="499153" y="486260"/>
                  <a:pt x="485715" y="483271"/>
                  <a:pt x="531340" y="457200"/>
                </a:cubicBezTo>
                <a:cubicBezTo>
                  <a:pt x="641091" y="394485"/>
                  <a:pt x="527514" y="467986"/>
                  <a:pt x="617838" y="407773"/>
                </a:cubicBezTo>
                <a:cubicBezTo>
                  <a:pt x="700889" y="297038"/>
                  <a:pt x="657707" y="331767"/>
                  <a:pt x="729048" y="284205"/>
                </a:cubicBezTo>
                <a:cubicBezTo>
                  <a:pt x="745524" y="288324"/>
                  <a:pt x="763730" y="288136"/>
                  <a:pt x="778475" y="296562"/>
                </a:cubicBezTo>
                <a:cubicBezTo>
                  <a:pt x="908063" y="370612"/>
                  <a:pt x="736875" y="307408"/>
                  <a:pt x="852616" y="345989"/>
                </a:cubicBezTo>
                <a:cubicBezTo>
                  <a:pt x="885567" y="337751"/>
                  <a:pt x="919550" y="332883"/>
                  <a:pt x="951470" y="321276"/>
                </a:cubicBezTo>
                <a:cubicBezTo>
                  <a:pt x="965427" y="316201"/>
                  <a:pt x="978550" y="307551"/>
                  <a:pt x="988540" y="296562"/>
                </a:cubicBezTo>
                <a:cubicBezTo>
                  <a:pt x="1066167" y="211173"/>
                  <a:pt x="1061951" y="211525"/>
                  <a:pt x="1099751" y="135924"/>
                </a:cubicBezTo>
                <a:cubicBezTo>
                  <a:pt x="1192409" y="151367"/>
                  <a:pt x="1196803" y="158527"/>
                  <a:pt x="1309816" y="135924"/>
                </a:cubicBezTo>
                <a:cubicBezTo>
                  <a:pt x="1327879" y="132312"/>
                  <a:pt x="1342767" y="119449"/>
                  <a:pt x="1359243" y="111211"/>
                </a:cubicBezTo>
                <a:cubicBezTo>
                  <a:pt x="1435031" y="136472"/>
                  <a:pt x="1379014" y="126038"/>
                  <a:pt x="1507524" y="86497"/>
                </a:cubicBezTo>
                <a:cubicBezTo>
                  <a:pt x="1595010" y="59578"/>
                  <a:pt x="1519864" y="92683"/>
                  <a:pt x="1606378" y="49427"/>
                </a:cubicBezTo>
                <a:cubicBezTo>
                  <a:pt x="1618735" y="53546"/>
                  <a:pt x="1630423" y="61784"/>
                  <a:pt x="1643448" y="61784"/>
                </a:cubicBezTo>
                <a:cubicBezTo>
                  <a:pt x="1662790" y="61784"/>
                  <a:pt x="1719549" y="46821"/>
                  <a:pt x="1742302" y="37070"/>
                </a:cubicBezTo>
                <a:cubicBezTo>
                  <a:pt x="1759233" y="29814"/>
                  <a:pt x="1774482" y="18825"/>
                  <a:pt x="1791729" y="12357"/>
                </a:cubicBezTo>
                <a:cubicBezTo>
                  <a:pt x="1807630" y="6394"/>
                  <a:pt x="1824680" y="4119"/>
                  <a:pt x="1841156" y="0"/>
                </a:cubicBezTo>
                <a:cubicBezTo>
                  <a:pt x="1849394" y="12357"/>
                  <a:pt x="1853513" y="28832"/>
                  <a:pt x="1865870" y="37070"/>
                </a:cubicBezTo>
                <a:cubicBezTo>
                  <a:pt x="1913398" y="68755"/>
                  <a:pt x="1921550" y="40903"/>
                  <a:pt x="1964724" y="24713"/>
                </a:cubicBezTo>
                <a:cubicBezTo>
                  <a:pt x="1980625" y="18750"/>
                  <a:pt x="1997675" y="16476"/>
                  <a:pt x="2014151" y="12357"/>
                </a:cubicBezTo>
                <a:cubicBezTo>
                  <a:pt x="2030482" y="13990"/>
                  <a:pt x="2192582" y="28442"/>
                  <a:pt x="2224216" y="37070"/>
                </a:cubicBezTo>
                <a:cubicBezTo>
                  <a:pt x="2241987" y="41917"/>
                  <a:pt x="2257848" y="52307"/>
                  <a:pt x="2273643" y="61784"/>
                </a:cubicBezTo>
                <a:cubicBezTo>
                  <a:pt x="2299112" y="77066"/>
                  <a:pt x="2347783" y="111211"/>
                  <a:pt x="2347783" y="111211"/>
                </a:cubicBezTo>
                <a:cubicBezTo>
                  <a:pt x="2411663" y="207028"/>
                  <a:pt x="2387817" y="157171"/>
                  <a:pt x="2421924" y="259492"/>
                </a:cubicBezTo>
                <a:lnTo>
                  <a:pt x="2434281" y="296562"/>
                </a:lnTo>
                <a:cubicBezTo>
                  <a:pt x="2439787" y="329601"/>
                  <a:pt x="2450361" y="397955"/>
                  <a:pt x="2458994" y="432486"/>
                </a:cubicBezTo>
                <a:cubicBezTo>
                  <a:pt x="2489416" y="554176"/>
                  <a:pt x="2449702" y="339664"/>
                  <a:pt x="2483708" y="543697"/>
                </a:cubicBezTo>
                <a:cubicBezTo>
                  <a:pt x="2483179" y="553751"/>
                  <a:pt x="2483255" y="767476"/>
                  <a:pt x="2458994" y="840259"/>
                </a:cubicBezTo>
                <a:cubicBezTo>
                  <a:pt x="2453169" y="857734"/>
                  <a:pt x="2441537" y="872755"/>
                  <a:pt x="2434281" y="889686"/>
                </a:cubicBezTo>
                <a:cubicBezTo>
                  <a:pt x="2429150" y="901658"/>
                  <a:pt x="2429149" y="915919"/>
                  <a:pt x="2421924" y="926757"/>
                </a:cubicBezTo>
                <a:cubicBezTo>
                  <a:pt x="2406195" y="950350"/>
                  <a:pt x="2372333" y="974512"/>
                  <a:pt x="2347783" y="988540"/>
                </a:cubicBezTo>
                <a:cubicBezTo>
                  <a:pt x="2331790" y="997679"/>
                  <a:pt x="2316127" y="1008407"/>
                  <a:pt x="2298356" y="1013254"/>
                </a:cubicBezTo>
                <a:cubicBezTo>
                  <a:pt x="2270257" y="1020917"/>
                  <a:pt x="2240691" y="1021492"/>
                  <a:pt x="2211859" y="1025611"/>
                </a:cubicBezTo>
                <a:cubicBezTo>
                  <a:pt x="2182481" y="1035403"/>
                  <a:pt x="2156389" y="1045153"/>
                  <a:pt x="2125362" y="1050324"/>
                </a:cubicBezTo>
                <a:cubicBezTo>
                  <a:pt x="2092606" y="1055783"/>
                  <a:pt x="2059424" y="1058292"/>
                  <a:pt x="2026508" y="1062681"/>
                </a:cubicBezTo>
                <a:lnTo>
                  <a:pt x="1940011" y="1075038"/>
                </a:lnTo>
                <a:cubicBezTo>
                  <a:pt x="1831196" y="1068237"/>
                  <a:pt x="1771435" y="1090341"/>
                  <a:pt x="1692875" y="1037967"/>
                </a:cubicBezTo>
                <a:cubicBezTo>
                  <a:pt x="1670931" y="1023337"/>
                  <a:pt x="1651686" y="1005016"/>
                  <a:pt x="1631092" y="988540"/>
                </a:cubicBezTo>
                <a:cubicBezTo>
                  <a:pt x="1622211" y="961898"/>
                  <a:pt x="1610756" y="914511"/>
                  <a:pt x="1581665" y="902043"/>
                </a:cubicBezTo>
                <a:cubicBezTo>
                  <a:pt x="1566055" y="895353"/>
                  <a:pt x="1548714" y="910281"/>
                  <a:pt x="1532238" y="914400"/>
                </a:cubicBezTo>
                <a:cubicBezTo>
                  <a:pt x="1519547" y="927090"/>
                  <a:pt x="1486709" y="970980"/>
                  <a:pt x="1458097" y="963827"/>
                </a:cubicBezTo>
                <a:cubicBezTo>
                  <a:pt x="1434797" y="958002"/>
                  <a:pt x="1416908" y="939114"/>
                  <a:pt x="1396313" y="926757"/>
                </a:cubicBezTo>
                <a:cubicBezTo>
                  <a:pt x="1297460" y="794952"/>
                  <a:pt x="1425145" y="955589"/>
                  <a:pt x="1309816" y="840259"/>
                </a:cubicBezTo>
                <a:cubicBezTo>
                  <a:pt x="1242490" y="772932"/>
                  <a:pt x="1306477" y="802075"/>
                  <a:pt x="1235675" y="778476"/>
                </a:cubicBezTo>
                <a:cubicBezTo>
                  <a:pt x="1136821" y="811427"/>
                  <a:pt x="1186248" y="811427"/>
                  <a:pt x="1087394" y="778476"/>
                </a:cubicBezTo>
                <a:cubicBezTo>
                  <a:pt x="1075037" y="770238"/>
                  <a:pt x="1065175" y="753762"/>
                  <a:pt x="1050324" y="753762"/>
                </a:cubicBezTo>
                <a:cubicBezTo>
                  <a:pt x="1034462" y="753762"/>
                  <a:pt x="932832" y="795816"/>
                  <a:pt x="914400" y="803189"/>
                </a:cubicBezTo>
                <a:cubicBezTo>
                  <a:pt x="873211" y="794951"/>
                  <a:pt x="829606" y="794632"/>
                  <a:pt x="790832" y="778476"/>
                </a:cubicBezTo>
                <a:cubicBezTo>
                  <a:pt x="777123" y="772764"/>
                  <a:pt x="775626" y="752814"/>
                  <a:pt x="766119" y="741405"/>
                </a:cubicBezTo>
                <a:cubicBezTo>
                  <a:pt x="736389" y="705728"/>
                  <a:pt x="728426" y="703920"/>
                  <a:pt x="691978" y="679622"/>
                </a:cubicBezTo>
                <a:cubicBezTo>
                  <a:pt x="679621" y="683741"/>
                  <a:pt x="667432" y="688400"/>
                  <a:pt x="654908" y="691978"/>
                </a:cubicBezTo>
                <a:cubicBezTo>
                  <a:pt x="638579" y="696643"/>
                  <a:pt x="621091" y="697645"/>
                  <a:pt x="605481" y="704335"/>
                </a:cubicBezTo>
                <a:cubicBezTo>
                  <a:pt x="591831" y="710185"/>
                  <a:pt x="580768" y="720811"/>
                  <a:pt x="568411" y="729049"/>
                </a:cubicBezTo>
                <a:cubicBezTo>
                  <a:pt x="552563" y="705277"/>
                  <a:pt x="543674" y="675506"/>
                  <a:pt x="506627" y="679622"/>
                </a:cubicBezTo>
                <a:cubicBezTo>
                  <a:pt x="480736" y="682499"/>
                  <a:pt x="432486" y="704335"/>
                  <a:pt x="432486" y="704335"/>
                </a:cubicBezTo>
                <a:cubicBezTo>
                  <a:pt x="416010" y="696097"/>
                  <a:pt x="399052" y="688761"/>
                  <a:pt x="383059" y="679622"/>
                </a:cubicBezTo>
                <a:cubicBezTo>
                  <a:pt x="370165" y="672254"/>
                  <a:pt x="359560" y="660940"/>
                  <a:pt x="345989" y="654908"/>
                </a:cubicBezTo>
                <a:cubicBezTo>
                  <a:pt x="322184" y="644328"/>
                  <a:pt x="293523" y="644644"/>
                  <a:pt x="271848" y="630194"/>
                </a:cubicBezTo>
                <a:cubicBezTo>
                  <a:pt x="213036" y="590987"/>
                  <a:pt x="257889" y="614885"/>
                  <a:pt x="185351" y="593124"/>
                </a:cubicBezTo>
                <a:cubicBezTo>
                  <a:pt x="160400" y="585639"/>
                  <a:pt x="135924" y="576649"/>
                  <a:pt x="111211" y="568411"/>
                </a:cubicBezTo>
                <a:cubicBezTo>
                  <a:pt x="98854" y="564292"/>
                  <a:pt x="87165" y="556054"/>
                  <a:pt x="74140" y="556054"/>
                </a:cubicBezTo>
                <a:lnTo>
                  <a:pt x="0" y="568411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4100875" y="3389601"/>
            <a:ext cx="36901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 smtClean="0"/>
              <a:t>a</a:t>
            </a:r>
            <a:endParaRPr lang="en-US" sz="3000" dirty="0"/>
          </a:p>
        </p:txBody>
      </p:sp>
      <p:sp>
        <p:nvSpPr>
          <p:cNvPr id="23" name="Oval 22"/>
          <p:cNvSpPr/>
          <p:nvPr/>
        </p:nvSpPr>
        <p:spPr>
          <a:xfrm>
            <a:off x="1364050" y="3625139"/>
            <a:ext cx="762000" cy="7197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10" name="Freeform 9"/>
          <p:cNvSpPr/>
          <p:nvPr/>
        </p:nvSpPr>
        <p:spPr>
          <a:xfrm>
            <a:off x="1989438" y="4238368"/>
            <a:ext cx="1037967" cy="951470"/>
          </a:xfrm>
          <a:custGeom>
            <a:avLst/>
            <a:gdLst>
              <a:gd name="connsiteX0" fmla="*/ 1037967 w 1037967"/>
              <a:gd name="connsiteY0" fmla="*/ 951470 h 951470"/>
              <a:gd name="connsiteX1" fmla="*/ 889686 w 1037967"/>
              <a:gd name="connsiteY1" fmla="*/ 889686 h 951470"/>
              <a:gd name="connsiteX2" fmla="*/ 840259 w 1037967"/>
              <a:gd name="connsiteY2" fmla="*/ 864973 h 951470"/>
              <a:gd name="connsiteX3" fmla="*/ 753762 w 1037967"/>
              <a:gd name="connsiteY3" fmla="*/ 790832 h 951470"/>
              <a:gd name="connsiteX4" fmla="*/ 716692 w 1037967"/>
              <a:gd name="connsiteY4" fmla="*/ 766118 h 951470"/>
              <a:gd name="connsiteX5" fmla="*/ 630194 w 1037967"/>
              <a:gd name="connsiteY5" fmla="*/ 679621 h 951470"/>
              <a:gd name="connsiteX6" fmla="*/ 580767 w 1037967"/>
              <a:gd name="connsiteY6" fmla="*/ 630194 h 951470"/>
              <a:gd name="connsiteX7" fmla="*/ 556054 w 1037967"/>
              <a:gd name="connsiteY7" fmla="*/ 593124 h 951470"/>
              <a:gd name="connsiteX8" fmla="*/ 494270 w 1037967"/>
              <a:gd name="connsiteY8" fmla="*/ 543697 h 951470"/>
              <a:gd name="connsiteX9" fmla="*/ 469557 w 1037967"/>
              <a:gd name="connsiteY9" fmla="*/ 494270 h 951470"/>
              <a:gd name="connsiteX10" fmla="*/ 457200 w 1037967"/>
              <a:gd name="connsiteY10" fmla="*/ 457200 h 951470"/>
              <a:gd name="connsiteX11" fmla="*/ 420130 w 1037967"/>
              <a:gd name="connsiteY11" fmla="*/ 420129 h 951470"/>
              <a:gd name="connsiteX12" fmla="*/ 86497 w 1037967"/>
              <a:gd name="connsiteY12" fmla="*/ 86497 h 951470"/>
              <a:gd name="connsiteX13" fmla="*/ 74140 w 1037967"/>
              <a:gd name="connsiteY13" fmla="*/ 49427 h 951470"/>
              <a:gd name="connsiteX14" fmla="*/ 0 w 1037967"/>
              <a:gd name="connsiteY14" fmla="*/ 0 h 951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37967" h="951470">
                <a:moveTo>
                  <a:pt x="1037967" y="951470"/>
                </a:moveTo>
                <a:cubicBezTo>
                  <a:pt x="952799" y="930177"/>
                  <a:pt x="1003731" y="946708"/>
                  <a:pt x="889686" y="889686"/>
                </a:cubicBezTo>
                <a:lnTo>
                  <a:pt x="840259" y="864973"/>
                </a:lnTo>
                <a:cubicBezTo>
                  <a:pt x="795350" y="820062"/>
                  <a:pt x="809246" y="830464"/>
                  <a:pt x="753762" y="790832"/>
                </a:cubicBezTo>
                <a:cubicBezTo>
                  <a:pt x="741677" y="782200"/>
                  <a:pt x="727731" y="776053"/>
                  <a:pt x="716692" y="766118"/>
                </a:cubicBezTo>
                <a:cubicBezTo>
                  <a:pt x="686384" y="738841"/>
                  <a:pt x="659027" y="708453"/>
                  <a:pt x="630194" y="679621"/>
                </a:cubicBezTo>
                <a:cubicBezTo>
                  <a:pt x="613718" y="663145"/>
                  <a:pt x="593691" y="649581"/>
                  <a:pt x="580767" y="630194"/>
                </a:cubicBezTo>
                <a:cubicBezTo>
                  <a:pt x="572529" y="617837"/>
                  <a:pt x="566555" y="603625"/>
                  <a:pt x="556054" y="593124"/>
                </a:cubicBezTo>
                <a:cubicBezTo>
                  <a:pt x="537405" y="574475"/>
                  <a:pt x="514865" y="560173"/>
                  <a:pt x="494270" y="543697"/>
                </a:cubicBezTo>
                <a:cubicBezTo>
                  <a:pt x="486032" y="527221"/>
                  <a:pt x="476813" y="511201"/>
                  <a:pt x="469557" y="494270"/>
                </a:cubicBezTo>
                <a:cubicBezTo>
                  <a:pt x="464426" y="482298"/>
                  <a:pt x="464425" y="468038"/>
                  <a:pt x="457200" y="457200"/>
                </a:cubicBezTo>
                <a:cubicBezTo>
                  <a:pt x="447507" y="442660"/>
                  <a:pt x="432487" y="432486"/>
                  <a:pt x="420130" y="420129"/>
                </a:cubicBezTo>
                <a:cubicBezTo>
                  <a:pt x="360547" y="241384"/>
                  <a:pt x="430069" y="430068"/>
                  <a:pt x="86497" y="86497"/>
                </a:cubicBezTo>
                <a:cubicBezTo>
                  <a:pt x="77287" y="77287"/>
                  <a:pt x="83350" y="58637"/>
                  <a:pt x="74140" y="49427"/>
                </a:cubicBezTo>
                <a:cubicBezTo>
                  <a:pt x="53138" y="28425"/>
                  <a:pt x="0" y="0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03189" y="4028294"/>
            <a:ext cx="543697" cy="222523"/>
          </a:xfrm>
          <a:custGeom>
            <a:avLst/>
            <a:gdLst>
              <a:gd name="connsiteX0" fmla="*/ 0 w 543697"/>
              <a:gd name="connsiteY0" fmla="*/ 210074 h 222523"/>
              <a:gd name="connsiteX1" fmla="*/ 49427 w 543697"/>
              <a:gd name="connsiteY1" fmla="*/ 222430 h 222523"/>
              <a:gd name="connsiteX2" fmla="*/ 185352 w 543697"/>
              <a:gd name="connsiteY2" fmla="*/ 197717 h 222523"/>
              <a:gd name="connsiteX3" fmla="*/ 271849 w 543697"/>
              <a:gd name="connsiteY3" fmla="*/ 185360 h 222523"/>
              <a:gd name="connsiteX4" fmla="*/ 308919 w 543697"/>
              <a:gd name="connsiteY4" fmla="*/ 173003 h 222523"/>
              <a:gd name="connsiteX5" fmla="*/ 383060 w 543697"/>
              <a:gd name="connsiteY5" fmla="*/ 111220 h 222523"/>
              <a:gd name="connsiteX6" fmla="*/ 469557 w 543697"/>
              <a:gd name="connsiteY6" fmla="*/ 12365 h 222523"/>
              <a:gd name="connsiteX7" fmla="*/ 543697 w 543697"/>
              <a:gd name="connsiteY7" fmla="*/ 9 h 222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3697" h="222523">
                <a:moveTo>
                  <a:pt x="0" y="210074"/>
                </a:moveTo>
                <a:cubicBezTo>
                  <a:pt x="16476" y="214193"/>
                  <a:pt x="32482" y="223560"/>
                  <a:pt x="49427" y="222430"/>
                </a:cubicBezTo>
                <a:cubicBezTo>
                  <a:pt x="95376" y="219367"/>
                  <a:pt x="139927" y="205288"/>
                  <a:pt x="185352" y="197717"/>
                </a:cubicBezTo>
                <a:cubicBezTo>
                  <a:pt x="214081" y="192929"/>
                  <a:pt x="243017" y="189479"/>
                  <a:pt x="271849" y="185360"/>
                </a:cubicBezTo>
                <a:cubicBezTo>
                  <a:pt x="284206" y="181241"/>
                  <a:pt x="297269" y="178828"/>
                  <a:pt x="308919" y="173003"/>
                </a:cubicBezTo>
                <a:cubicBezTo>
                  <a:pt x="334880" y="160023"/>
                  <a:pt x="365670" y="133579"/>
                  <a:pt x="383060" y="111220"/>
                </a:cubicBezTo>
                <a:cubicBezTo>
                  <a:pt x="414717" y="70518"/>
                  <a:pt x="420777" y="30657"/>
                  <a:pt x="469557" y="12365"/>
                </a:cubicBezTo>
                <a:cubicBezTo>
                  <a:pt x="504660" y="-799"/>
                  <a:pt x="516363" y="9"/>
                  <a:pt x="543697" y="9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718823" y="3733528"/>
                <a:ext cx="447558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 b="0" i="1" smtClean="0">
                          <a:latin typeface="Cambria Math" charset="0"/>
                        </a:rPr>
                        <m:t>ϵ</m:t>
                      </m:r>
                    </m:oMath>
                  </m:oMathPara>
                </a14:m>
                <a:endParaRPr lang="en-US" sz="3000" b="0" dirty="0" smtClean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23" y="3733528"/>
                <a:ext cx="447558" cy="5539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>
            <a:stCxn id="3" idx="37"/>
          </p:cNvCxnSpPr>
          <p:nvPr/>
        </p:nvCxnSpPr>
        <p:spPr>
          <a:xfrm>
            <a:off x="5645838" y="3708821"/>
            <a:ext cx="1745562" cy="24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5" idx="29"/>
          </p:cNvCxnSpPr>
          <p:nvPr/>
        </p:nvCxnSpPr>
        <p:spPr>
          <a:xfrm flipV="1">
            <a:off x="5504935" y="4204010"/>
            <a:ext cx="1998057" cy="934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6280184" y="4594384"/>
                <a:ext cx="447558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 b="0" i="1" smtClean="0">
                          <a:latin typeface="Cambria Math" charset="0"/>
                        </a:rPr>
                        <m:t>ϵ</m:t>
                      </m:r>
                    </m:oMath>
                  </m:oMathPara>
                </a14:m>
                <a:endParaRPr lang="en-US" sz="3000" b="0" dirty="0" smtClean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184" y="4594384"/>
                <a:ext cx="447558" cy="55399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/>
          <p:cNvSpPr/>
          <p:nvPr/>
        </p:nvSpPr>
        <p:spPr>
          <a:xfrm>
            <a:off x="23995" y="2553215"/>
            <a:ext cx="762000" cy="7197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28" name="Rectangle 27"/>
          <p:cNvSpPr/>
          <p:nvPr/>
        </p:nvSpPr>
        <p:spPr>
          <a:xfrm>
            <a:off x="151295" y="2127384"/>
            <a:ext cx="6880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INIT</a:t>
            </a:r>
            <a:endParaRPr lang="en-US" sz="2400" dirty="0"/>
          </a:p>
        </p:txBody>
      </p:sp>
      <p:sp>
        <p:nvSpPr>
          <p:cNvPr id="30" name="Oval 29"/>
          <p:cNvSpPr/>
          <p:nvPr/>
        </p:nvSpPr>
        <p:spPr>
          <a:xfrm>
            <a:off x="7391400" y="3589638"/>
            <a:ext cx="762000" cy="7197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31" name="Freeform 30"/>
          <p:cNvSpPr/>
          <p:nvPr/>
        </p:nvSpPr>
        <p:spPr>
          <a:xfrm>
            <a:off x="7624119" y="3212757"/>
            <a:ext cx="99371" cy="432486"/>
          </a:xfrm>
          <a:custGeom>
            <a:avLst/>
            <a:gdLst>
              <a:gd name="connsiteX0" fmla="*/ 0 w 99371"/>
              <a:gd name="connsiteY0" fmla="*/ 432486 h 432486"/>
              <a:gd name="connsiteX1" fmla="*/ 24713 w 99371"/>
              <a:gd name="connsiteY1" fmla="*/ 321275 h 432486"/>
              <a:gd name="connsiteX2" fmla="*/ 37070 w 99371"/>
              <a:gd name="connsiteY2" fmla="*/ 259492 h 432486"/>
              <a:gd name="connsiteX3" fmla="*/ 49427 w 99371"/>
              <a:gd name="connsiteY3" fmla="*/ 222421 h 432486"/>
              <a:gd name="connsiteX4" fmla="*/ 61784 w 99371"/>
              <a:gd name="connsiteY4" fmla="*/ 172994 h 432486"/>
              <a:gd name="connsiteX5" fmla="*/ 74140 w 99371"/>
              <a:gd name="connsiteY5" fmla="*/ 135924 h 432486"/>
              <a:gd name="connsiteX6" fmla="*/ 98854 w 99371"/>
              <a:gd name="connsiteY6" fmla="*/ 24713 h 432486"/>
              <a:gd name="connsiteX7" fmla="*/ 98854 w 99371"/>
              <a:gd name="connsiteY7" fmla="*/ 0 h 432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371" h="432486">
                <a:moveTo>
                  <a:pt x="0" y="432486"/>
                </a:moveTo>
                <a:cubicBezTo>
                  <a:pt x="37266" y="246160"/>
                  <a:pt x="-10185" y="478317"/>
                  <a:pt x="24713" y="321275"/>
                </a:cubicBezTo>
                <a:cubicBezTo>
                  <a:pt x="29269" y="300773"/>
                  <a:pt x="31976" y="279867"/>
                  <a:pt x="37070" y="259492"/>
                </a:cubicBezTo>
                <a:cubicBezTo>
                  <a:pt x="40229" y="246855"/>
                  <a:pt x="45849" y="234945"/>
                  <a:pt x="49427" y="222421"/>
                </a:cubicBezTo>
                <a:cubicBezTo>
                  <a:pt x="54093" y="206092"/>
                  <a:pt x="57119" y="189323"/>
                  <a:pt x="61784" y="172994"/>
                </a:cubicBezTo>
                <a:cubicBezTo>
                  <a:pt x="65362" y="160470"/>
                  <a:pt x="70562" y="148448"/>
                  <a:pt x="74140" y="135924"/>
                </a:cubicBezTo>
                <a:cubicBezTo>
                  <a:pt x="81850" y="108940"/>
                  <a:pt x="95213" y="50197"/>
                  <a:pt x="98854" y="24713"/>
                </a:cubicBezTo>
                <a:cubicBezTo>
                  <a:pt x="100019" y="16558"/>
                  <a:pt x="98854" y="8238"/>
                  <a:pt x="98854" y="0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435365" y="3620530"/>
            <a:ext cx="673225" cy="6359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4994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838200"/>
            <a:ext cx="78486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Convert the following RE to an equivalent NFA:</a:t>
            </a:r>
            <a:endParaRPr lang="en-US" sz="2800" dirty="0"/>
          </a:p>
          <a:p>
            <a:pPr algn="ctr"/>
            <a:r>
              <a:rPr lang="en-US" sz="3400" b="1" dirty="0" smtClean="0"/>
              <a:t>(a | b)*</a:t>
            </a:r>
          </a:p>
        </p:txBody>
      </p:sp>
      <p:sp>
        <p:nvSpPr>
          <p:cNvPr id="6" name="Oval 5"/>
          <p:cNvSpPr/>
          <p:nvPr/>
        </p:nvSpPr>
        <p:spPr>
          <a:xfrm>
            <a:off x="4600832" y="4724130"/>
            <a:ext cx="762000" cy="7197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3614550" y="4732589"/>
            <a:ext cx="38664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 smtClean="0"/>
              <a:t>b</a:t>
            </a:r>
            <a:endParaRPr lang="en-US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6307196" y="3328976"/>
                <a:ext cx="447558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 b="0" i="1" smtClean="0">
                          <a:latin typeface="Cambria Math" charset="0"/>
                        </a:rPr>
                        <m:t>ϵ</m:t>
                      </m:r>
                    </m:oMath>
                  </m:oMathPara>
                </a14:m>
                <a:endParaRPr lang="en-US" sz="3000" b="0" dirty="0" smtClean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196" y="3328976"/>
                <a:ext cx="447558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reeform 14"/>
          <p:cNvSpPr/>
          <p:nvPr/>
        </p:nvSpPr>
        <p:spPr>
          <a:xfrm>
            <a:off x="404995" y="4145418"/>
            <a:ext cx="7379762" cy="1791730"/>
          </a:xfrm>
          <a:custGeom>
            <a:avLst/>
            <a:gdLst>
              <a:gd name="connsiteX0" fmla="*/ 7379762 w 7379762"/>
              <a:gd name="connsiteY0" fmla="*/ 197708 h 1791730"/>
              <a:gd name="connsiteX1" fmla="*/ 7355048 w 7379762"/>
              <a:gd name="connsiteY1" fmla="*/ 308919 h 1791730"/>
              <a:gd name="connsiteX2" fmla="*/ 7330335 w 7379762"/>
              <a:gd name="connsiteY2" fmla="*/ 345989 h 1791730"/>
              <a:gd name="connsiteX3" fmla="*/ 7256194 w 7379762"/>
              <a:gd name="connsiteY3" fmla="*/ 444844 h 1791730"/>
              <a:gd name="connsiteX4" fmla="*/ 7194411 w 7379762"/>
              <a:gd name="connsiteY4" fmla="*/ 568411 h 1791730"/>
              <a:gd name="connsiteX5" fmla="*/ 7120270 w 7379762"/>
              <a:gd name="connsiteY5" fmla="*/ 667265 h 1791730"/>
              <a:gd name="connsiteX6" fmla="*/ 7083200 w 7379762"/>
              <a:gd name="connsiteY6" fmla="*/ 704335 h 1791730"/>
              <a:gd name="connsiteX7" fmla="*/ 6959632 w 7379762"/>
              <a:gd name="connsiteY7" fmla="*/ 902044 h 1791730"/>
              <a:gd name="connsiteX8" fmla="*/ 6910205 w 7379762"/>
              <a:gd name="connsiteY8" fmla="*/ 963827 h 1791730"/>
              <a:gd name="connsiteX9" fmla="*/ 6848421 w 7379762"/>
              <a:gd name="connsiteY9" fmla="*/ 1025611 h 1791730"/>
              <a:gd name="connsiteX10" fmla="*/ 6786638 w 7379762"/>
              <a:gd name="connsiteY10" fmla="*/ 1124465 h 1791730"/>
              <a:gd name="connsiteX11" fmla="*/ 6724854 w 7379762"/>
              <a:gd name="connsiteY11" fmla="*/ 1198606 h 1791730"/>
              <a:gd name="connsiteX12" fmla="*/ 6687784 w 7379762"/>
              <a:gd name="connsiteY12" fmla="*/ 1235676 h 1791730"/>
              <a:gd name="connsiteX13" fmla="*/ 6564216 w 7379762"/>
              <a:gd name="connsiteY13" fmla="*/ 1359244 h 1791730"/>
              <a:gd name="connsiteX14" fmla="*/ 6502432 w 7379762"/>
              <a:gd name="connsiteY14" fmla="*/ 1396314 h 1791730"/>
              <a:gd name="connsiteX15" fmla="*/ 6453005 w 7379762"/>
              <a:gd name="connsiteY15" fmla="*/ 1433384 h 1791730"/>
              <a:gd name="connsiteX16" fmla="*/ 6292367 w 7379762"/>
              <a:gd name="connsiteY16" fmla="*/ 1519881 h 1791730"/>
              <a:gd name="connsiteX17" fmla="*/ 6119373 w 7379762"/>
              <a:gd name="connsiteY17" fmla="*/ 1594022 h 1791730"/>
              <a:gd name="connsiteX18" fmla="*/ 5896951 w 7379762"/>
              <a:gd name="connsiteY18" fmla="*/ 1655806 h 1791730"/>
              <a:gd name="connsiteX19" fmla="*/ 5773384 w 7379762"/>
              <a:gd name="connsiteY19" fmla="*/ 1680519 h 1791730"/>
              <a:gd name="connsiteX20" fmla="*/ 5662173 w 7379762"/>
              <a:gd name="connsiteY20" fmla="*/ 1705233 h 1791730"/>
              <a:gd name="connsiteX21" fmla="*/ 5501535 w 7379762"/>
              <a:gd name="connsiteY21" fmla="*/ 1729946 h 1791730"/>
              <a:gd name="connsiteX22" fmla="*/ 5365611 w 7379762"/>
              <a:gd name="connsiteY22" fmla="*/ 1754660 h 1791730"/>
              <a:gd name="connsiteX23" fmla="*/ 4661276 w 7379762"/>
              <a:gd name="connsiteY23" fmla="*/ 1779373 h 1791730"/>
              <a:gd name="connsiteX24" fmla="*/ 4414140 w 7379762"/>
              <a:gd name="connsiteY24" fmla="*/ 1791730 h 1791730"/>
              <a:gd name="connsiteX25" fmla="*/ 3079611 w 7379762"/>
              <a:gd name="connsiteY25" fmla="*/ 1779373 h 1791730"/>
              <a:gd name="connsiteX26" fmla="*/ 2931330 w 7379762"/>
              <a:gd name="connsiteY26" fmla="*/ 1767016 h 1791730"/>
              <a:gd name="connsiteX27" fmla="*/ 2696551 w 7379762"/>
              <a:gd name="connsiteY27" fmla="*/ 1754660 h 1791730"/>
              <a:gd name="connsiteX28" fmla="*/ 2461773 w 7379762"/>
              <a:gd name="connsiteY28" fmla="*/ 1729946 h 1791730"/>
              <a:gd name="connsiteX29" fmla="*/ 2301135 w 7379762"/>
              <a:gd name="connsiteY29" fmla="*/ 1717589 h 1791730"/>
              <a:gd name="connsiteX30" fmla="*/ 2103427 w 7379762"/>
              <a:gd name="connsiteY30" fmla="*/ 1680519 h 1791730"/>
              <a:gd name="connsiteX31" fmla="*/ 2004573 w 7379762"/>
              <a:gd name="connsiteY31" fmla="*/ 1668162 h 1791730"/>
              <a:gd name="connsiteX32" fmla="*/ 1819221 w 7379762"/>
              <a:gd name="connsiteY32" fmla="*/ 1643449 h 1791730"/>
              <a:gd name="connsiteX33" fmla="*/ 1708011 w 7379762"/>
              <a:gd name="connsiteY33" fmla="*/ 1618735 h 1791730"/>
              <a:gd name="connsiteX34" fmla="*/ 1584443 w 7379762"/>
              <a:gd name="connsiteY34" fmla="*/ 1594022 h 1791730"/>
              <a:gd name="connsiteX35" fmla="*/ 1349665 w 7379762"/>
              <a:gd name="connsiteY35" fmla="*/ 1519881 h 1791730"/>
              <a:gd name="connsiteX36" fmla="*/ 1263167 w 7379762"/>
              <a:gd name="connsiteY36" fmla="*/ 1495168 h 1791730"/>
              <a:gd name="connsiteX37" fmla="*/ 1077816 w 7379762"/>
              <a:gd name="connsiteY37" fmla="*/ 1396314 h 1791730"/>
              <a:gd name="connsiteX38" fmla="*/ 1016032 w 7379762"/>
              <a:gd name="connsiteY38" fmla="*/ 1371600 h 1791730"/>
              <a:gd name="connsiteX39" fmla="*/ 892465 w 7379762"/>
              <a:gd name="connsiteY39" fmla="*/ 1297460 h 1791730"/>
              <a:gd name="connsiteX40" fmla="*/ 756540 w 7379762"/>
              <a:gd name="connsiteY40" fmla="*/ 1223319 h 1791730"/>
              <a:gd name="connsiteX41" fmla="*/ 707113 w 7379762"/>
              <a:gd name="connsiteY41" fmla="*/ 1186249 h 1791730"/>
              <a:gd name="connsiteX42" fmla="*/ 571189 w 7379762"/>
              <a:gd name="connsiteY42" fmla="*/ 1112108 h 1791730"/>
              <a:gd name="connsiteX43" fmla="*/ 521762 w 7379762"/>
              <a:gd name="connsiteY43" fmla="*/ 1075038 h 1791730"/>
              <a:gd name="connsiteX44" fmla="*/ 497048 w 7379762"/>
              <a:gd name="connsiteY44" fmla="*/ 1025611 h 1791730"/>
              <a:gd name="connsiteX45" fmla="*/ 422908 w 7379762"/>
              <a:gd name="connsiteY45" fmla="*/ 976184 h 1791730"/>
              <a:gd name="connsiteX46" fmla="*/ 373481 w 7379762"/>
              <a:gd name="connsiteY46" fmla="*/ 877330 h 1791730"/>
              <a:gd name="connsiteX47" fmla="*/ 336411 w 7379762"/>
              <a:gd name="connsiteY47" fmla="*/ 840260 h 1791730"/>
              <a:gd name="connsiteX48" fmla="*/ 311697 w 7379762"/>
              <a:gd name="connsiteY48" fmla="*/ 803189 h 1791730"/>
              <a:gd name="connsiteX49" fmla="*/ 175773 w 7379762"/>
              <a:gd name="connsiteY49" fmla="*/ 679622 h 1791730"/>
              <a:gd name="connsiteX50" fmla="*/ 163416 w 7379762"/>
              <a:gd name="connsiteY50" fmla="*/ 642552 h 1791730"/>
              <a:gd name="connsiteX51" fmla="*/ 138703 w 7379762"/>
              <a:gd name="connsiteY51" fmla="*/ 605481 h 1791730"/>
              <a:gd name="connsiteX52" fmla="*/ 101632 w 7379762"/>
              <a:gd name="connsiteY52" fmla="*/ 543698 h 1791730"/>
              <a:gd name="connsiteX53" fmla="*/ 64562 w 7379762"/>
              <a:gd name="connsiteY53" fmla="*/ 444844 h 1791730"/>
              <a:gd name="connsiteX54" fmla="*/ 15135 w 7379762"/>
              <a:gd name="connsiteY54" fmla="*/ 345989 h 1791730"/>
              <a:gd name="connsiteX55" fmla="*/ 15135 w 7379762"/>
              <a:gd name="connsiteY55" fmla="*/ 74141 h 1791730"/>
              <a:gd name="connsiteX56" fmla="*/ 52205 w 7379762"/>
              <a:gd name="connsiteY56" fmla="*/ 37071 h 1791730"/>
              <a:gd name="connsiteX57" fmla="*/ 126346 w 7379762"/>
              <a:gd name="connsiteY57" fmla="*/ 0 h 1791730"/>
              <a:gd name="connsiteX58" fmla="*/ 274627 w 7379762"/>
              <a:gd name="connsiteY58" fmla="*/ 37071 h 1791730"/>
              <a:gd name="connsiteX59" fmla="*/ 311697 w 7379762"/>
              <a:gd name="connsiteY59" fmla="*/ 49427 h 1791730"/>
              <a:gd name="connsiteX60" fmla="*/ 410551 w 7379762"/>
              <a:gd name="connsiteY60" fmla="*/ 74141 h 1791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7379762" h="1791730">
                <a:moveTo>
                  <a:pt x="7379762" y="197708"/>
                </a:moveTo>
                <a:cubicBezTo>
                  <a:pt x="7375016" y="226186"/>
                  <a:pt x="7370258" y="278498"/>
                  <a:pt x="7355048" y="308919"/>
                </a:cubicBezTo>
                <a:cubicBezTo>
                  <a:pt x="7348407" y="322202"/>
                  <a:pt x="7339245" y="334108"/>
                  <a:pt x="7330335" y="345989"/>
                </a:cubicBezTo>
                <a:cubicBezTo>
                  <a:pt x="7309930" y="373196"/>
                  <a:pt x="7273971" y="411829"/>
                  <a:pt x="7256194" y="444844"/>
                </a:cubicBezTo>
                <a:cubicBezTo>
                  <a:pt x="7234361" y="485390"/>
                  <a:pt x="7222041" y="531571"/>
                  <a:pt x="7194411" y="568411"/>
                </a:cubicBezTo>
                <a:cubicBezTo>
                  <a:pt x="7169697" y="601362"/>
                  <a:pt x="7149395" y="638140"/>
                  <a:pt x="7120270" y="667265"/>
                </a:cubicBezTo>
                <a:cubicBezTo>
                  <a:pt x="7107913" y="679622"/>
                  <a:pt x="7093147" y="689967"/>
                  <a:pt x="7083200" y="704335"/>
                </a:cubicBezTo>
                <a:cubicBezTo>
                  <a:pt x="7049768" y="752626"/>
                  <a:pt x="7001082" y="850232"/>
                  <a:pt x="6959632" y="902044"/>
                </a:cubicBezTo>
                <a:cubicBezTo>
                  <a:pt x="6943156" y="922638"/>
                  <a:pt x="6927848" y="944224"/>
                  <a:pt x="6910205" y="963827"/>
                </a:cubicBezTo>
                <a:cubicBezTo>
                  <a:pt x="6890721" y="985476"/>
                  <a:pt x="6866179" y="1002526"/>
                  <a:pt x="6848421" y="1025611"/>
                </a:cubicBezTo>
                <a:cubicBezTo>
                  <a:pt x="6824729" y="1056411"/>
                  <a:pt x="6811514" y="1094614"/>
                  <a:pt x="6786638" y="1124465"/>
                </a:cubicBezTo>
                <a:cubicBezTo>
                  <a:pt x="6766043" y="1149179"/>
                  <a:pt x="6746227" y="1174562"/>
                  <a:pt x="6724854" y="1198606"/>
                </a:cubicBezTo>
                <a:cubicBezTo>
                  <a:pt x="6713244" y="1211667"/>
                  <a:pt x="6699291" y="1222525"/>
                  <a:pt x="6687784" y="1235676"/>
                </a:cubicBezTo>
                <a:cubicBezTo>
                  <a:pt x="6620088" y="1313043"/>
                  <a:pt x="6656389" y="1292210"/>
                  <a:pt x="6564216" y="1359244"/>
                </a:cubicBezTo>
                <a:cubicBezTo>
                  <a:pt x="6544792" y="1373370"/>
                  <a:pt x="6522416" y="1382992"/>
                  <a:pt x="6502432" y="1396314"/>
                </a:cubicBezTo>
                <a:cubicBezTo>
                  <a:pt x="6485296" y="1407738"/>
                  <a:pt x="6470380" y="1422327"/>
                  <a:pt x="6453005" y="1433384"/>
                </a:cubicBezTo>
                <a:cubicBezTo>
                  <a:pt x="6414493" y="1457892"/>
                  <a:pt x="6336323" y="1500101"/>
                  <a:pt x="6292367" y="1519881"/>
                </a:cubicBezTo>
                <a:cubicBezTo>
                  <a:pt x="6235155" y="1545626"/>
                  <a:pt x="6179465" y="1575995"/>
                  <a:pt x="6119373" y="1594022"/>
                </a:cubicBezTo>
                <a:cubicBezTo>
                  <a:pt x="6026848" y="1621779"/>
                  <a:pt x="5987309" y="1635726"/>
                  <a:pt x="5896951" y="1655806"/>
                </a:cubicBezTo>
                <a:cubicBezTo>
                  <a:pt x="5855947" y="1664918"/>
                  <a:pt x="5814488" y="1671866"/>
                  <a:pt x="5773384" y="1680519"/>
                </a:cubicBezTo>
                <a:cubicBezTo>
                  <a:pt x="5736224" y="1688342"/>
                  <a:pt x="5699410" y="1697786"/>
                  <a:pt x="5662173" y="1705233"/>
                </a:cubicBezTo>
                <a:cubicBezTo>
                  <a:pt x="5593818" y="1718904"/>
                  <a:pt x="5572713" y="1718083"/>
                  <a:pt x="5501535" y="1729946"/>
                </a:cubicBezTo>
                <a:cubicBezTo>
                  <a:pt x="5470523" y="1735115"/>
                  <a:pt x="5394452" y="1753287"/>
                  <a:pt x="5365611" y="1754660"/>
                </a:cubicBezTo>
                <a:cubicBezTo>
                  <a:pt x="5130954" y="1765834"/>
                  <a:pt x="4895906" y="1767641"/>
                  <a:pt x="4661276" y="1779373"/>
                </a:cubicBezTo>
                <a:lnTo>
                  <a:pt x="4414140" y="1791730"/>
                </a:lnTo>
                <a:lnTo>
                  <a:pt x="3079611" y="1779373"/>
                </a:lnTo>
                <a:cubicBezTo>
                  <a:pt x="3030020" y="1778546"/>
                  <a:pt x="2980825" y="1770209"/>
                  <a:pt x="2931330" y="1767016"/>
                </a:cubicBezTo>
                <a:cubicBezTo>
                  <a:pt x="2853125" y="1761971"/>
                  <a:pt x="2774756" y="1759705"/>
                  <a:pt x="2696551" y="1754660"/>
                </a:cubicBezTo>
                <a:cubicBezTo>
                  <a:pt x="2334401" y="1731296"/>
                  <a:pt x="2705914" y="1754361"/>
                  <a:pt x="2461773" y="1729946"/>
                </a:cubicBezTo>
                <a:cubicBezTo>
                  <a:pt x="2408335" y="1724602"/>
                  <a:pt x="2354573" y="1722933"/>
                  <a:pt x="2301135" y="1717589"/>
                </a:cubicBezTo>
                <a:cubicBezTo>
                  <a:pt x="2182502" y="1705726"/>
                  <a:pt x="2235955" y="1703907"/>
                  <a:pt x="2103427" y="1680519"/>
                </a:cubicBezTo>
                <a:cubicBezTo>
                  <a:pt x="2070725" y="1674748"/>
                  <a:pt x="2037447" y="1672858"/>
                  <a:pt x="2004573" y="1668162"/>
                </a:cubicBezTo>
                <a:cubicBezTo>
                  <a:pt x="1810456" y="1640432"/>
                  <a:pt x="2079170" y="1672333"/>
                  <a:pt x="1819221" y="1643449"/>
                </a:cubicBezTo>
                <a:lnTo>
                  <a:pt x="1708011" y="1618735"/>
                </a:lnTo>
                <a:cubicBezTo>
                  <a:pt x="1666907" y="1610082"/>
                  <a:pt x="1625194" y="1604210"/>
                  <a:pt x="1584443" y="1594022"/>
                </a:cubicBezTo>
                <a:cubicBezTo>
                  <a:pt x="1219279" y="1502732"/>
                  <a:pt x="1530317" y="1580098"/>
                  <a:pt x="1349665" y="1519881"/>
                </a:cubicBezTo>
                <a:cubicBezTo>
                  <a:pt x="1321217" y="1510398"/>
                  <a:pt x="1291009" y="1506305"/>
                  <a:pt x="1263167" y="1495168"/>
                </a:cubicBezTo>
                <a:cubicBezTo>
                  <a:pt x="1169282" y="1457614"/>
                  <a:pt x="1165048" y="1439930"/>
                  <a:pt x="1077816" y="1396314"/>
                </a:cubicBezTo>
                <a:cubicBezTo>
                  <a:pt x="1057977" y="1386394"/>
                  <a:pt x="1035604" y="1382038"/>
                  <a:pt x="1016032" y="1371600"/>
                </a:cubicBezTo>
                <a:cubicBezTo>
                  <a:pt x="973649" y="1348996"/>
                  <a:pt x="935428" y="1318942"/>
                  <a:pt x="892465" y="1297460"/>
                </a:cubicBezTo>
                <a:cubicBezTo>
                  <a:pt x="836181" y="1269318"/>
                  <a:pt x="807824" y="1257508"/>
                  <a:pt x="756540" y="1223319"/>
                </a:cubicBezTo>
                <a:cubicBezTo>
                  <a:pt x="739404" y="1211895"/>
                  <a:pt x="724249" y="1197673"/>
                  <a:pt x="707113" y="1186249"/>
                </a:cubicBezTo>
                <a:cubicBezTo>
                  <a:pt x="582441" y="1103134"/>
                  <a:pt x="711906" y="1196538"/>
                  <a:pt x="571189" y="1112108"/>
                </a:cubicBezTo>
                <a:cubicBezTo>
                  <a:pt x="553529" y="1101512"/>
                  <a:pt x="538238" y="1087395"/>
                  <a:pt x="521762" y="1075038"/>
                </a:cubicBezTo>
                <a:cubicBezTo>
                  <a:pt x="513524" y="1058562"/>
                  <a:pt x="510073" y="1038636"/>
                  <a:pt x="497048" y="1025611"/>
                </a:cubicBezTo>
                <a:cubicBezTo>
                  <a:pt x="476046" y="1004609"/>
                  <a:pt x="422908" y="976184"/>
                  <a:pt x="422908" y="976184"/>
                </a:cubicBezTo>
                <a:cubicBezTo>
                  <a:pt x="405438" y="932511"/>
                  <a:pt x="401955" y="911499"/>
                  <a:pt x="373481" y="877330"/>
                </a:cubicBezTo>
                <a:cubicBezTo>
                  <a:pt x="362294" y="863905"/>
                  <a:pt x="347598" y="853685"/>
                  <a:pt x="336411" y="840260"/>
                </a:cubicBezTo>
                <a:cubicBezTo>
                  <a:pt x="326903" y="828851"/>
                  <a:pt x="321564" y="814289"/>
                  <a:pt x="311697" y="803189"/>
                </a:cubicBezTo>
                <a:cubicBezTo>
                  <a:pt x="254596" y="738950"/>
                  <a:pt x="237917" y="729337"/>
                  <a:pt x="175773" y="679622"/>
                </a:cubicBezTo>
                <a:cubicBezTo>
                  <a:pt x="171654" y="667265"/>
                  <a:pt x="169241" y="654202"/>
                  <a:pt x="163416" y="642552"/>
                </a:cubicBezTo>
                <a:cubicBezTo>
                  <a:pt x="156774" y="629269"/>
                  <a:pt x="146574" y="618075"/>
                  <a:pt x="138703" y="605481"/>
                </a:cubicBezTo>
                <a:cubicBezTo>
                  <a:pt x="125974" y="585115"/>
                  <a:pt x="113989" y="564292"/>
                  <a:pt x="101632" y="543698"/>
                </a:cubicBezTo>
                <a:cubicBezTo>
                  <a:pt x="80554" y="459381"/>
                  <a:pt x="101486" y="527921"/>
                  <a:pt x="64562" y="444844"/>
                </a:cubicBezTo>
                <a:cubicBezTo>
                  <a:pt x="24254" y="354154"/>
                  <a:pt x="58899" y="411638"/>
                  <a:pt x="15135" y="345989"/>
                </a:cubicBezTo>
                <a:cubicBezTo>
                  <a:pt x="2338" y="243617"/>
                  <a:pt x="-11306" y="186515"/>
                  <a:pt x="15135" y="74141"/>
                </a:cubicBezTo>
                <a:cubicBezTo>
                  <a:pt x="19137" y="57131"/>
                  <a:pt x="38780" y="48258"/>
                  <a:pt x="52205" y="37071"/>
                </a:cubicBezTo>
                <a:cubicBezTo>
                  <a:pt x="84144" y="10455"/>
                  <a:pt x="89193" y="12385"/>
                  <a:pt x="126346" y="0"/>
                </a:cubicBezTo>
                <a:cubicBezTo>
                  <a:pt x="226186" y="16640"/>
                  <a:pt x="176713" y="4433"/>
                  <a:pt x="274627" y="37071"/>
                </a:cubicBezTo>
                <a:lnTo>
                  <a:pt x="311697" y="49427"/>
                </a:lnTo>
                <a:cubicBezTo>
                  <a:pt x="365903" y="85565"/>
                  <a:pt x="333916" y="74141"/>
                  <a:pt x="410551" y="74141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4263081" y="5807676"/>
            <a:ext cx="345989" cy="259539"/>
          </a:xfrm>
          <a:custGeom>
            <a:avLst/>
            <a:gdLst>
              <a:gd name="connsiteX0" fmla="*/ 308919 w 345989"/>
              <a:gd name="connsiteY0" fmla="*/ 0 h 259539"/>
              <a:gd name="connsiteX1" fmla="*/ 259492 w 345989"/>
              <a:gd name="connsiteY1" fmla="*/ 37070 h 259539"/>
              <a:gd name="connsiteX2" fmla="*/ 111211 w 345989"/>
              <a:gd name="connsiteY2" fmla="*/ 74140 h 259539"/>
              <a:gd name="connsiteX3" fmla="*/ 74141 w 345989"/>
              <a:gd name="connsiteY3" fmla="*/ 98854 h 259539"/>
              <a:gd name="connsiteX4" fmla="*/ 0 w 345989"/>
              <a:gd name="connsiteY4" fmla="*/ 123567 h 259539"/>
              <a:gd name="connsiteX5" fmla="*/ 86497 w 345989"/>
              <a:gd name="connsiteY5" fmla="*/ 135924 h 259539"/>
              <a:gd name="connsiteX6" fmla="*/ 185351 w 345989"/>
              <a:gd name="connsiteY6" fmla="*/ 160638 h 259539"/>
              <a:gd name="connsiteX7" fmla="*/ 296562 w 345989"/>
              <a:gd name="connsiteY7" fmla="*/ 234778 h 259539"/>
              <a:gd name="connsiteX8" fmla="*/ 345989 w 345989"/>
              <a:gd name="connsiteY8" fmla="*/ 259492 h 259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5989" h="259539">
                <a:moveTo>
                  <a:pt x="308919" y="0"/>
                </a:moveTo>
                <a:cubicBezTo>
                  <a:pt x="292443" y="12357"/>
                  <a:pt x="278614" y="29421"/>
                  <a:pt x="259492" y="37070"/>
                </a:cubicBezTo>
                <a:cubicBezTo>
                  <a:pt x="190014" y="64861"/>
                  <a:pt x="177555" y="29910"/>
                  <a:pt x="111211" y="74140"/>
                </a:cubicBezTo>
                <a:cubicBezTo>
                  <a:pt x="98854" y="82378"/>
                  <a:pt x="87712" y="92822"/>
                  <a:pt x="74141" y="98854"/>
                </a:cubicBezTo>
                <a:cubicBezTo>
                  <a:pt x="50336" y="109434"/>
                  <a:pt x="0" y="123567"/>
                  <a:pt x="0" y="123567"/>
                </a:cubicBezTo>
                <a:cubicBezTo>
                  <a:pt x="28832" y="127686"/>
                  <a:pt x="57938" y="130212"/>
                  <a:pt x="86497" y="135924"/>
                </a:cubicBezTo>
                <a:cubicBezTo>
                  <a:pt x="119803" y="142585"/>
                  <a:pt x="185351" y="160638"/>
                  <a:pt x="185351" y="160638"/>
                </a:cubicBezTo>
                <a:lnTo>
                  <a:pt x="296562" y="234778"/>
                </a:lnTo>
                <a:cubicBezTo>
                  <a:pt x="337060" y="261777"/>
                  <a:pt x="318782" y="259492"/>
                  <a:pt x="345989" y="259492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766119" y="2866768"/>
            <a:ext cx="6907427" cy="753762"/>
          </a:xfrm>
          <a:custGeom>
            <a:avLst/>
            <a:gdLst>
              <a:gd name="connsiteX0" fmla="*/ 0 w 6907427"/>
              <a:gd name="connsiteY0" fmla="*/ 37070 h 753762"/>
              <a:gd name="connsiteX1" fmla="*/ 222422 w 6907427"/>
              <a:gd name="connsiteY1" fmla="*/ 37070 h 753762"/>
              <a:gd name="connsiteX2" fmla="*/ 963827 w 6907427"/>
              <a:gd name="connsiteY2" fmla="*/ 24713 h 753762"/>
              <a:gd name="connsiteX3" fmla="*/ 4843849 w 6907427"/>
              <a:gd name="connsiteY3" fmla="*/ 0 h 753762"/>
              <a:gd name="connsiteX4" fmla="*/ 5251622 w 6907427"/>
              <a:gd name="connsiteY4" fmla="*/ 12356 h 753762"/>
              <a:gd name="connsiteX5" fmla="*/ 5375189 w 6907427"/>
              <a:gd name="connsiteY5" fmla="*/ 37070 h 753762"/>
              <a:gd name="connsiteX6" fmla="*/ 5474043 w 6907427"/>
              <a:gd name="connsiteY6" fmla="*/ 61783 h 753762"/>
              <a:gd name="connsiteX7" fmla="*/ 5548184 w 6907427"/>
              <a:gd name="connsiteY7" fmla="*/ 86497 h 753762"/>
              <a:gd name="connsiteX8" fmla="*/ 5671751 w 6907427"/>
              <a:gd name="connsiteY8" fmla="*/ 111210 h 753762"/>
              <a:gd name="connsiteX9" fmla="*/ 5758249 w 6907427"/>
              <a:gd name="connsiteY9" fmla="*/ 135924 h 753762"/>
              <a:gd name="connsiteX10" fmla="*/ 5857103 w 6907427"/>
              <a:gd name="connsiteY10" fmla="*/ 160637 h 753762"/>
              <a:gd name="connsiteX11" fmla="*/ 5955957 w 6907427"/>
              <a:gd name="connsiteY11" fmla="*/ 197708 h 753762"/>
              <a:gd name="connsiteX12" fmla="*/ 6017740 w 6907427"/>
              <a:gd name="connsiteY12" fmla="*/ 222421 h 753762"/>
              <a:gd name="connsiteX13" fmla="*/ 6067167 w 6907427"/>
              <a:gd name="connsiteY13" fmla="*/ 234778 h 753762"/>
              <a:gd name="connsiteX14" fmla="*/ 6116595 w 6907427"/>
              <a:gd name="connsiteY14" fmla="*/ 259491 h 753762"/>
              <a:gd name="connsiteX15" fmla="*/ 6240162 w 6907427"/>
              <a:gd name="connsiteY15" fmla="*/ 284205 h 753762"/>
              <a:gd name="connsiteX16" fmla="*/ 6376086 w 6907427"/>
              <a:gd name="connsiteY16" fmla="*/ 358346 h 753762"/>
              <a:gd name="connsiteX17" fmla="*/ 6462584 w 6907427"/>
              <a:gd name="connsiteY17" fmla="*/ 383059 h 753762"/>
              <a:gd name="connsiteX18" fmla="*/ 6573795 w 6907427"/>
              <a:gd name="connsiteY18" fmla="*/ 444843 h 753762"/>
              <a:gd name="connsiteX19" fmla="*/ 6598508 w 6907427"/>
              <a:gd name="connsiteY19" fmla="*/ 481913 h 753762"/>
              <a:gd name="connsiteX20" fmla="*/ 6672649 w 6907427"/>
              <a:gd name="connsiteY20" fmla="*/ 543697 h 753762"/>
              <a:gd name="connsiteX21" fmla="*/ 6709719 w 6907427"/>
              <a:gd name="connsiteY21" fmla="*/ 556054 h 753762"/>
              <a:gd name="connsiteX22" fmla="*/ 6759146 w 6907427"/>
              <a:gd name="connsiteY22" fmla="*/ 617837 h 753762"/>
              <a:gd name="connsiteX23" fmla="*/ 6820930 w 6907427"/>
              <a:gd name="connsiteY23" fmla="*/ 667264 h 753762"/>
              <a:gd name="connsiteX24" fmla="*/ 6845643 w 6907427"/>
              <a:gd name="connsiteY24" fmla="*/ 704335 h 753762"/>
              <a:gd name="connsiteX25" fmla="*/ 6882713 w 6907427"/>
              <a:gd name="connsiteY25" fmla="*/ 716691 h 753762"/>
              <a:gd name="connsiteX26" fmla="*/ 6907427 w 6907427"/>
              <a:gd name="connsiteY26" fmla="*/ 753762 h 75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907427" h="753762">
                <a:moveTo>
                  <a:pt x="0" y="37070"/>
                </a:moveTo>
                <a:cubicBezTo>
                  <a:pt x="114455" y="65684"/>
                  <a:pt x="2045" y="43026"/>
                  <a:pt x="222422" y="37070"/>
                </a:cubicBezTo>
                <a:cubicBezTo>
                  <a:pt x="469501" y="30392"/>
                  <a:pt x="716679" y="27987"/>
                  <a:pt x="963827" y="24713"/>
                </a:cubicBezTo>
                <a:lnTo>
                  <a:pt x="4843849" y="0"/>
                </a:lnTo>
                <a:lnTo>
                  <a:pt x="5251622" y="12356"/>
                </a:lnTo>
                <a:cubicBezTo>
                  <a:pt x="5348948" y="17222"/>
                  <a:pt x="5311412" y="19676"/>
                  <a:pt x="5375189" y="37070"/>
                </a:cubicBezTo>
                <a:cubicBezTo>
                  <a:pt x="5407958" y="46007"/>
                  <a:pt x="5441821" y="51042"/>
                  <a:pt x="5474043" y="61783"/>
                </a:cubicBezTo>
                <a:cubicBezTo>
                  <a:pt x="5498757" y="70021"/>
                  <a:pt x="5522911" y="80179"/>
                  <a:pt x="5548184" y="86497"/>
                </a:cubicBezTo>
                <a:cubicBezTo>
                  <a:pt x="5662991" y="115199"/>
                  <a:pt x="5520264" y="80913"/>
                  <a:pt x="5671751" y="111210"/>
                </a:cubicBezTo>
                <a:cubicBezTo>
                  <a:pt x="5748925" y="126645"/>
                  <a:pt x="5693477" y="118259"/>
                  <a:pt x="5758249" y="135924"/>
                </a:cubicBezTo>
                <a:cubicBezTo>
                  <a:pt x="5791018" y="144861"/>
                  <a:pt x="5857103" y="160637"/>
                  <a:pt x="5857103" y="160637"/>
                </a:cubicBezTo>
                <a:cubicBezTo>
                  <a:pt x="5926370" y="206816"/>
                  <a:pt x="5858791" y="168558"/>
                  <a:pt x="5955957" y="197708"/>
                </a:cubicBezTo>
                <a:cubicBezTo>
                  <a:pt x="5977202" y="204082"/>
                  <a:pt x="5996697" y="215407"/>
                  <a:pt x="6017740" y="222421"/>
                </a:cubicBezTo>
                <a:cubicBezTo>
                  <a:pt x="6033851" y="227791"/>
                  <a:pt x="6051266" y="228815"/>
                  <a:pt x="6067167" y="234778"/>
                </a:cubicBezTo>
                <a:cubicBezTo>
                  <a:pt x="6084415" y="241246"/>
                  <a:pt x="6098883" y="254430"/>
                  <a:pt x="6116595" y="259491"/>
                </a:cubicBezTo>
                <a:cubicBezTo>
                  <a:pt x="6156984" y="271031"/>
                  <a:pt x="6240162" y="284205"/>
                  <a:pt x="6240162" y="284205"/>
                </a:cubicBezTo>
                <a:cubicBezTo>
                  <a:pt x="6280761" y="311271"/>
                  <a:pt x="6331237" y="347134"/>
                  <a:pt x="6376086" y="358346"/>
                </a:cubicBezTo>
                <a:cubicBezTo>
                  <a:pt x="6438150" y="373861"/>
                  <a:pt x="6409402" y="365332"/>
                  <a:pt x="6462584" y="383059"/>
                </a:cubicBezTo>
                <a:cubicBezTo>
                  <a:pt x="6547562" y="439711"/>
                  <a:pt x="6508546" y="423093"/>
                  <a:pt x="6573795" y="444843"/>
                </a:cubicBezTo>
                <a:cubicBezTo>
                  <a:pt x="6582033" y="457200"/>
                  <a:pt x="6589001" y="470504"/>
                  <a:pt x="6598508" y="481913"/>
                </a:cubicBezTo>
                <a:cubicBezTo>
                  <a:pt x="6618028" y="505338"/>
                  <a:pt x="6644877" y="529811"/>
                  <a:pt x="6672649" y="543697"/>
                </a:cubicBezTo>
                <a:cubicBezTo>
                  <a:pt x="6684299" y="549522"/>
                  <a:pt x="6697362" y="551935"/>
                  <a:pt x="6709719" y="556054"/>
                </a:cubicBezTo>
                <a:cubicBezTo>
                  <a:pt x="6733776" y="628224"/>
                  <a:pt x="6703253" y="561943"/>
                  <a:pt x="6759146" y="617837"/>
                </a:cubicBezTo>
                <a:cubicBezTo>
                  <a:pt x="6815038" y="673730"/>
                  <a:pt x="6748761" y="643210"/>
                  <a:pt x="6820930" y="667264"/>
                </a:cubicBezTo>
                <a:cubicBezTo>
                  <a:pt x="6829168" y="679621"/>
                  <a:pt x="6834046" y="695058"/>
                  <a:pt x="6845643" y="704335"/>
                </a:cubicBezTo>
                <a:cubicBezTo>
                  <a:pt x="6855814" y="712472"/>
                  <a:pt x="6872542" y="708554"/>
                  <a:pt x="6882713" y="716691"/>
                </a:cubicBezTo>
                <a:cubicBezTo>
                  <a:pt x="6894310" y="725968"/>
                  <a:pt x="6907427" y="753762"/>
                  <a:pt x="6907427" y="753762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7278130" y="3571066"/>
            <a:ext cx="358346" cy="49464"/>
          </a:xfrm>
          <a:custGeom>
            <a:avLst/>
            <a:gdLst>
              <a:gd name="connsiteX0" fmla="*/ 358346 w 358346"/>
              <a:gd name="connsiteY0" fmla="*/ 49464 h 49464"/>
              <a:gd name="connsiteX1" fmla="*/ 284205 w 358346"/>
              <a:gd name="connsiteY1" fmla="*/ 37107 h 49464"/>
              <a:gd name="connsiteX2" fmla="*/ 234778 w 358346"/>
              <a:gd name="connsiteY2" fmla="*/ 24750 h 49464"/>
              <a:gd name="connsiteX3" fmla="*/ 148281 w 358346"/>
              <a:gd name="connsiteY3" fmla="*/ 12393 h 49464"/>
              <a:gd name="connsiteX4" fmla="*/ 0 w 358346"/>
              <a:gd name="connsiteY4" fmla="*/ 37 h 49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8346" h="49464">
                <a:moveTo>
                  <a:pt x="358346" y="49464"/>
                </a:moveTo>
                <a:cubicBezTo>
                  <a:pt x="333632" y="45345"/>
                  <a:pt x="308773" y="42021"/>
                  <a:pt x="284205" y="37107"/>
                </a:cubicBezTo>
                <a:cubicBezTo>
                  <a:pt x="267552" y="33776"/>
                  <a:pt x="251487" y="27788"/>
                  <a:pt x="234778" y="24750"/>
                </a:cubicBezTo>
                <a:cubicBezTo>
                  <a:pt x="206123" y="19540"/>
                  <a:pt x="177181" y="16005"/>
                  <a:pt x="148281" y="12393"/>
                </a:cubicBezTo>
                <a:cubicBezTo>
                  <a:pt x="38515" y="-1327"/>
                  <a:pt x="69821" y="37"/>
                  <a:pt x="0" y="37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7624119" y="3212757"/>
            <a:ext cx="99371" cy="432486"/>
          </a:xfrm>
          <a:custGeom>
            <a:avLst/>
            <a:gdLst>
              <a:gd name="connsiteX0" fmla="*/ 0 w 99371"/>
              <a:gd name="connsiteY0" fmla="*/ 432486 h 432486"/>
              <a:gd name="connsiteX1" fmla="*/ 24713 w 99371"/>
              <a:gd name="connsiteY1" fmla="*/ 321275 h 432486"/>
              <a:gd name="connsiteX2" fmla="*/ 37070 w 99371"/>
              <a:gd name="connsiteY2" fmla="*/ 259492 h 432486"/>
              <a:gd name="connsiteX3" fmla="*/ 49427 w 99371"/>
              <a:gd name="connsiteY3" fmla="*/ 222421 h 432486"/>
              <a:gd name="connsiteX4" fmla="*/ 61784 w 99371"/>
              <a:gd name="connsiteY4" fmla="*/ 172994 h 432486"/>
              <a:gd name="connsiteX5" fmla="*/ 74140 w 99371"/>
              <a:gd name="connsiteY5" fmla="*/ 135924 h 432486"/>
              <a:gd name="connsiteX6" fmla="*/ 98854 w 99371"/>
              <a:gd name="connsiteY6" fmla="*/ 24713 h 432486"/>
              <a:gd name="connsiteX7" fmla="*/ 98854 w 99371"/>
              <a:gd name="connsiteY7" fmla="*/ 0 h 432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371" h="432486">
                <a:moveTo>
                  <a:pt x="0" y="432486"/>
                </a:moveTo>
                <a:cubicBezTo>
                  <a:pt x="37266" y="246160"/>
                  <a:pt x="-10185" y="478317"/>
                  <a:pt x="24713" y="321275"/>
                </a:cubicBezTo>
                <a:cubicBezTo>
                  <a:pt x="29269" y="300773"/>
                  <a:pt x="31976" y="279867"/>
                  <a:pt x="37070" y="259492"/>
                </a:cubicBezTo>
                <a:cubicBezTo>
                  <a:pt x="40229" y="246855"/>
                  <a:pt x="45849" y="234945"/>
                  <a:pt x="49427" y="222421"/>
                </a:cubicBezTo>
                <a:cubicBezTo>
                  <a:pt x="54093" y="206092"/>
                  <a:pt x="57119" y="189323"/>
                  <a:pt x="61784" y="172994"/>
                </a:cubicBezTo>
                <a:cubicBezTo>
                  <a:pt x="65362" y="160470"/>
                  <a:pt x="70562" y="148448"/>
                  <a:pt x="74140" y="135924"/>
                </a:cubicBezTo>
                <a:cubicBezTo>
                  <a:pt x="81850" y="108940"/>
                  <a:pt x="95213" y="50197"/>
                  <a:pt x="98854" y="24713"/>
                </a:cubicBezTo>
                <a:cubicBezTo>
                  <a:pt x="100019" y="16558"/>
                  <a:pt x="98854" y="8238"/>
                  <a:pt x="98854" y="0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647318" y="2308653"/>
                <a:ext cx="447558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 b="0" i="1" smtClean="0">
                          <a:latin typeface="Cambria Math" charset="0"/>
                        </a:rPr>
                        <m:t>ϵ</m:t>
                      </m:r>
                    </m:oMath>
                  </m:oMathPara>
                </a14:m>
                <a:endParaRPr lang="en-US" sz="3000" b="0" dirty="0" smtClean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318" y="2308653"/>
                <a:ext cx="447558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/>
          <p:cNvSpPr/>
          <p:nvPr/>
        </p:nvSpPr>
        <p:spPr>
          <a:xfrm>
            <a:off x="4587291" y="3325762"/>
            <a:ext cx="762000" cy="7197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3614550" y="3255859"/>
            <a:ext cx="36901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 smtClean="0"/>
              <a:t>a</a:t>
            </a:r>
            <a:endParaRPr lang="en-US" sz="3000" dirty="0"/>
          </a:p>
        </p:txBody>
      </p:sp>
      <p:sp>
        <p:nvSpPr>
          <p:cNvPr id="23" name="Oval 22"/>
          <p:cNvSpPr/>
          <p:nvPr/>
        </p:nvSpPr>
        <p:spPr>
          <a:xfrm>
            <a:off x="1364050" y="3625139"/>
            <a:ext cx="762000" cy="7197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24" name="Freeform 23"/>
          <p:cNvSpPr/>
          <p:nvPr/>
        </p:nvSpPr>
        <p:spPr>
          <a:xfrm>
            <a:off x="803189" y="4028294"/>
            <a:ext cx="543697" cy="222523"/>
          </a:xfrm>
          <a:custGeom>
            <a:avLst/>
            <a:gdLst>
              <a:gd name="connsiteX0" fmla="*/ 0 w 543697"/>
              <a:gd name="connsiteY0" fmla="*/ 210074 h 222523"/>
              <a:gd name="connsiteX1" fmla="*/ 49427 w 543697"/>
              <a:gd name="connsiteY1" fmla="*/ 222430 h 222523"/>
              <a:gd name="connsiteX2" fmla="*/ 185352 w 543697"/>
              <a:gd name="connsiteY2" fmla="*/ 197717 h 222523"/>
              <a:gd name="connsiteX3" fmla="*/ 271849 w 543697"/>
              <a:gd name="connsiteY3" fmla="*/ 185360 h 222523"/>
              <a:gd name="connsiteX4" fmla="*/ 308919 w 543697"/>
              <a:gd name="connsiteY4" fmla="*/ 173003 h 222523"/>
              <a:gd name="connsiteX5" fmla="*/ 383060 w 543697"/>
              <a:gd name="connsiteY5" fmla="*/ 111220 h 222523"/>
              <a:gd name="connsiteX6" fmla="*/ 469557 w 543697"/>
              <a:gd name="connsiteY6" fmla="*/ 12365 h 222523"/>
              <a:gd name="connsiteX7" fmla="*/ 543697 w 543697"/>
              <a:gd name="connsiteY7" fmla="*/ 9 h 222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3697" h="222523">
                <a:moveTo>
                  <a:pt x="0" y="210074"/>
                </a:moveTo>
                <a:cubicBezTo>
                  <a:pt x="16476" y="214193"/>
                  <a:pt x="32482" y="223560"/>
                  <a:pt x="49427" y="222430"/>
                </a:cubicBezTo>
                <a:cubicBezTo>
                  <a:pt x="95376" y="219367"/>
                  <a:pt x="139927" y="205288"/>
                  <a:pt x="185352" y="197717"/>
                </a:cubicBezTo>
                <a:cubicBezTo>
                  <a:pt x="214081" y="192929"/>
                  <a:pt x="243017" y="189479"/>
                  <a:pt x="271849" y="185360"/>
                </a:cubicBezTo>
                <a:cubicBezTo>
                  <a:pt x="284206" y="181241"/>
                  <a:pt x="297269" y="178828"/>
                  <a:pt x="308919" y="173003"/>
                </a:cubicBezTo>
                <a:cubicBezTo>
                  <a:pt x="334880" y="160023"/>
                  <a:pt x="365670" y="133579"/>
                  <a:pt x="383060" y="111220"/>
                </a:cubicBezTo>
                <a:cubicBezTo>
                  <a:pt x="414717" y="70518"/>
                  <a:pt x="420777" y="30657"/>
                  <a:pt x="469557" y="12365"/>
                </a:cubicBezTo>
                <a:cubicBezTo>
                  <a:pt x="504660" y="-799"/>
                  <a:pt x="516363" y="9"/>
                  <a:pt x="543697" y="9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718823" y="3733528"/>
                <a:ext cx="447558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 b="0" i="1" smtClean="0">
                          <a:latin typeface="Cambria Math" charset="0"/>
                        </a:rPr>
                        <m:t>ϵ</m:t>
                      </m:r>
                    </m:oMath>
                  </m:oMathPara>
                </a14:m>
                <a:endParaRPr lang="en-US" sz="3000" b="0" dirty="0" smtClean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23" y="3733528"/>
                <a:ext cx="447558" cy="5539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>
            <a:stCxn id="17" idx="6"/>
          </p:cNvCxnSpPr>
          <p:nvPr/>
        </p:nvCxnSpPr>
        <p:spPr>
          <a:xfrm>
            <a:off x="5349291" y="3685653"/>
            <a:ext cx="2042109" cy="263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6" idx="6"/>
          </p:cNvCxnSpPr>
          <p:nvPr/>
        </p:nvCxnSpPr>
        <p:spPr>
          <a:xfrm flipV="1">
            <a:off x="5362832" y="4204010"/>
            <a:ext cx="2140160" cy="8800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6280184" y="4594384"/>
                <a:ext cx="447558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 b="0" i="1" smtClean="0">
                          <a:latin typeface="Cambria Math" charset="0"/>
                        </a:rPr>
                        <m:t>ϵ</m:t>
                      </m:r>
                    </m:oMath>
                  </m:oMathPara>
                </a14:m>
                <a:endParaRPr lang="en-US" sz="3000" b="0" dirty="0" smtClean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184" y="4594384"/>
                <a:ext cx="447558" cy="55399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>
            <a:stCxn id="23" idx="6"/>
            <a:endCxn id="17" idx="2"/>
          </p:cNvCxnSpPr>
          <p:nvPr/>
        </p:nvCxnSpPr>
        <p:spPr>
          <a:xfrm flipV="1">
            <a:off x="2126050" y="3685653"/>
            <a:ext cx="2461241" cy="2993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3" idx="5"/>
            <a:endCxn id="6" idx="2"/>
          </p:cNvCxnSpPr>
          <p:nvPr/>
        </p:nvCxnSpPr>
        <p:spPr>
          <a:xfrm>
            <a:off x="2014458" y="4239511"/>
            <a:ext cx="2586374" cy="844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23995" y="2553215"/>
            <a:ext cx="762000" cy="7197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31" name="Rectangle 30"/>
          <p:cNvSpPr/>
          <p:nvPr/>
        </p:nvSpPr>
        <p:spPr>
          <a:xfrm>
            <a:off x="151295" y="2127384"/>
            <a:ext cx="6880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INIT</a:t>
            </a:r>
            <a:endParaRPr lang="en-US" sz="2400" dirty="0"/>
          </a:p>
        </p:txBody>
      </p:sp>
      <p:sp>
        <p:nvSpPr>
          <p:cNvPr id="33" name="Oval 32"/>
          <p:cNvSpPr/>
          <p:nvPr/>
        </p:nvSpPr>
        <p:spPr>
          <a:xfrm>
            <a:off x="7391400" y="3589638"/>
            <a:ext cx="762000" cy="7197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34" name="Freeform 33"/>
          <p:cNvSpPr/>
          <p:nvPr/>
        </p:nvSpPr>
        <p:spPr>
          <a:xfrm>
            <a:off x="7624119" y="3212757"/>
            <a:ext cx="99371" cy="432486"/>
          </a:xfrm>
          <a:custGeom>
            <a:avLst/>
            <a:gdLst>
              <a:gd name="connsiteX0" fmla="*/ 0 w 99371"/>
              <a:gd name="connsiteY0" fmla="*/ 432486 h 432486"/>
              <a:gd name="connsiteX1" fmla="*/ 24713 w 99371"/>
              <a:gd name="connsiteY1" fmla="*/ 321275 h 432486"/>
              <a:gd name="connsiteX2" fmla="*/ 37070 w 99371"/>
              <a:gd name="connsiteY2" fmla="*/ 259492 h 432486"/>
              <a:gd name="connsiteX3" fmla="*/ 49427 w 99371"/>
              <a:gd name="connsiteY3" fmla="*/ 222421 h 432486"/>
              <a:gd name="connsiteX4" fmla="*/ 61784 w 99371"/>
              <a:gd name="connsiteY4" fmla="*/ 172994 h 432486"/>
              <a:gd name="connsiteX5" fmla="*/ 74140 w 99371"/>
              <a:gd name="connsiteY5" fmla="*/ 135924 h 432486"/>
              <a:gd name="connsiteX6" fmla="*/ 98854 w 99371"/>
              <a:gd name="connsiteY6" fmla="*/ 24713 h 432486"/>
              <a:gd name="connsiteX7" fmla="*/ 98854 w 99371"/>
              <a:gd name="connsiteY7" fmla="*/ 0 h 432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371" h="432486">
                <a:moveTo>
                  <a:pt x="0" y="432486"/>
                </a:moveTo>
                <a:cubicBezTo>
                  <a:pt x="37266" y="246160"/>
                  <a:pt x="-10185" y="478317"/>
                  <a:pt x="24713" y="321275"/>
                </a:cubicBezTo>
                <a:cubicBezTo>
                  <a:pt x="29269" y="300773"/>
                  <a:pt x="31976" y="279867"/>
                  <a:pt x="37070" y="259492"/>
                </a:cubicBezTo>
                <a:cubicBezTo>
                  <a:pt x="40229" y="246855"/>
                  <a:pt x="45849" y="234945"/>
                  <a:pt x="49427" y="222421"/>
                </a:cubicBezTo>
                <a:cubicBezTo>
                  <a:pt x="54093" y="206092"/>
                  <a:pt x="57119" y="189323"/>
                  <a:pt x="61784" y="172994"/>
                </a:cubicBezTo>
                <a:cubicBezTo>
                  <a:pt x="65362" y="160470"/>
                  <a:pt x="70562" y="148448"/>
                  <a:pt x="74140" y="135924"/>
                </a:cubicBezTo>
                <a:cubicBezTo>
                  <a:pt x="81850" y="108940"/>
                  <a:pt x="95213" y="50197"/>
                  <a:pt x="98854" y="24713"/>
                </a:cubicBezTo>
                <a:cubicBezTo>
                  <a:pt x="100019" y="16558"/>
                  <a:pt x="98854" y="8238"/>
                  <a:pt x="98854" y="0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7435365" y="3620530"/>
            <a:ext cx="673225" cy="6359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9782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More Conventional Drawing of the Same NFA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838200"/>
            <a:ext cx="78486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Convert the following RE to an equivalent NFA:</a:t>
            </a:r>
            <a:endParaRPr lang="en-US" sz="2800" dirty="0"/>
          </a:p>
          <a:p>
            <a:pPr algn="ctr"/>
            <a:r>
              <a:rPr lang="en-US" sz="3400" b="1" dirty="0" smtClean="0"/>
              <a:t>(a | b)*</a:t>
            </a:r>
          </a:p>
        </p:txBody>
      </p:sp>
      <p:sp>
        <p:nvSpPr>
          <p:cNvPr id="8" name="Rectangle 7"/>
          <p:cNvSpPr/>
          <p:nvPr/>
        </p:nvSpPr>
        <p:spPr>
          <a:xfrm>
            <a:off x="5376221" y="2366416"/>
            <a:ext cx="38664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 smtClean="0"/>
              <a:t>b</a:t>
            </a:r>
            <a:endParaRPr lang="en-US" sz="3000" dirty="0"/>
          </a:p>
        </p:txBody>
      </p:sp>
      <p:sp>
        <p:nvSpPr>
          <p:cNvPr id="17" name="Oval 16"/>
          <p:cNvSpPr/>
          <p:nvPr/>
        </p:nvSpPr>
        <p:spPr>
          <a:xfrm>
            <a:off x="3696132" y="3011709"/>
            <a:ext cx="762000" cy="7197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4009376" y="2349903"/>
            <a:ext cx="36901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 smtClean="0"/>
              <a:t>a</a:t>
            </a:r>
            <a:endParaRPr lang="en-US" sz="3000" dirty="0"/>
          </a:p>
        </p:txBody>
      </p:sp>
      <p:sp>
        <p:nvSpPr>
          <p:cNvPr id="24" name="Oval 23"/>
          <p:cNvSpPr/>
          <p:nvPr/>
        </p:nvSpPr>
        <p:spPr>
          <a:xfrm>
            <a:off x="4506082" y="4245810"/>
            <a:ext cx="762000" cy="7197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26" name="Oval 25"/>
          <p:cNvSpPr/>
          <p:nvPr/>
        </p:nvSpPr>
        <p:spPr>
          <a:xfrm>
            <a:off x="4566859" y="4312237"/>
            <a:ext cx="640445" cy="6049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3775720" y="4436510"/>
                <a:ext cx="447558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 b="0" i="1" smtClean="0">
                          <a:latin typeface="Cambria Math" charset="0"/>
                        </a:rPr>
                        <m:t>ϵ</m:t>
                      </m:r>
                    </m:oMath>
                  </m:oMathPara>
                </a14:m>
                <a:endParaRPr lang="en-US" sz="3000" b="0" dirty="0" smtClean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720" y="4436510"/>
                <a:ext cx="447558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/>
          <p:cNvSpPr/>
          <p:nvPr/>
        </p:nvSpPr>
        <p:spPr>
          <a:xfrm>
            <a:off x="2788622" y="4241394"/>
            <a:ext cx="762000" cy="7197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41" name="Rectangle 40"/>
          <p:cNvSpPr/>
          <p:nvPr/>
        </p:nvSpPr>
        <p:spPr>
          <a:xfrm>
            <a:off x="2777098" y="3753667"/>
            <a:ext cx="8130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0" dirty="0" smtClean="0"/>
              <a:t>INIT</a:t>
            </a:r>
          </a:p>
        </p:txBody>
      </p:sp>
      <p:cxnSp>
        <p:nvCxnSpPr>
          <p:cNvPr id="42" name="Straight Arrow Connector 41"/>
          <p:cNvCxnSpPr>
            <a:stCxn id="40" idx="6"/>
            <a:endCxn id="24" idx="2"/>
          </p:cNvCxnSpPr>
          <p:nvPr/>
        </p:nvCxnSpPr>
        <p:spPr>
          <a:xfrm>
            <a:off x="3550622" y="4601285"/>
            <a:ext cx="955460" cy="4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5328859" y="3762551"/>
                <a:ext cx="447558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 b="0" i="1" smtClean="0">
                          <a:latin typeface="Cambria Math" charset="0"/>
                        </a:rPr>
                        <m:t>ϵ</m:t>
                      </m:r>
                    </m:oMath>
                  </m:oMathPara>
                </a14:m>
                <a:endParaRPr lang="en-US" sz="3000" b="0" dirty="0" smtClean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8859" y="3762551"/>
                <a:ext cx="447558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/>
          <p:cNvSpPr/>
          <p:nvPr/>
        </p:nvSpPr>
        <p:spPr>
          <a:xfrm>
            <a:off x="5276686" y="2983380"/>
            <a:ext cx="762000" cy="7197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56" name="Oval 55"/>
          <p:cNvSpPr/>
          <p:nvPr/>
        </p:nvSpPr>
        <p:spPr>
          <a:xfrm>
            <a:off x="4476227" y="1951067"/>
            <a:ext cx="762000" cy="7197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cxnSp>
        <p:nvCxnSpPr>
          <p:cNvPr id="60" name="Straight Arrow Connector 59"/>
          <p:cNvCxnSpPr>
            <a:stCxn id="24" idx="1"/>
          </p:cNvCxnSpPr>
          <p:nvPr/>
        </p:nvCxnSpPr>
        <p:spPr>
          <a:xfrm flipH="1" flipV="1">
            <a:off x="4223278" y="3703161"/>
            <a:ext cx="394396" cy="64805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17" idx="0"/>
            <a:endCxn id="56" idx="3"/>
          </p:cNvCxnSpPr>
          <p:nvPr/>
        </p:nvCxnSpPr>
        <p:spPr>
          <a:xfrm flipV="1">
            <a:off x="4077132" y="2565439"/>
            <a:ext cx="510687" cy="44627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5" idx="0"/>
            <a:endCxn id="56" idx="5"/>
          </p:cNvCxnSpPr>
          <p:nvPr/>
        </p:nvCxnSpPr>
        <p:spPr>
          <a:xfrm flipH="1" flipV="1">
            <a:off x="5126635" y="2565439"/>
            <a:ext cx="531051" cy="417941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4" idx="7"/>
          </p:cNvCxnSpPr>
          <p:nvPr/>
        </p:nvCxnSpPr>
        <p:spPr>
          <a:xfrm flipV="1">
            <a:off x="5156490" y="3703161"/>
            <a:ext cx="363252" cy="64805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4112503" y="3745345"/>
                <a:ext cx="363724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 b="0" i="1" smtClean="0">
                          <a:latin typeface="Cambria Math" charset="0"/>
                        </a:rPr>
                        <m:t>ϵ</m:t>
                      </m:r>
                    </m:oMath>
                  </m:oMathPara>
                </a14:m>
                <a:endParaRPr lang="en-US" sz="3000" b="0" dirty="0" smtClean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503" y="3745345"/>
                <a:ext cx="363724" cy="5539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Freeform 78"/>
          <p:cNvSpPr/>
          <p:nvPr/>
        </p:nvSpPr>
        <p:spPr>
          <a:xfrm>
            <a:off x="5239265" y="2286000"/>
            <a:ext cx="1396313" cy="2360216"/>
          </a:xfrm>
          <a:custGeom>
            <a:avLst/>
            <a:gdLst>
              <a:gd name="connsiteX0" fmla="*/ 0 w 1396313"/>
              <a:gd name="connsiteY0" fmla="*/ 0 h 2360216"/>
              <a:gd name="connsiteX1" fmla="*/ 111211 w 1396313"/>
              <a:gd name="connsiteY1" fmla="*/ 37070 h 2360216"/>
              <a:gd name="connsiteX2" fmla="*/ 222421 w 1396313"/>
              <a:gd name="connsiteY2" fmla="*/ 49427 h 2360216"/>
              <a:gd name="connsiteX3" fmla="*/ 432486 w 1396313"/>
              <a:gd name="connsiteY3" fmla="*/ 74141 h 2360216"/>
              <a:gd name="connsiteX4" fmla="*/ 531340 w 1396313"/>
              <a:gd name="connsiteY4" fmla="*/ 98854 h 2360216"/>
              <a:gd name="connsiteX5" fmla="*/ 654908 w 1396313"/>
              <a:gd name="connsiteY5" fmla="*/ 135924 h 2360216"/>
              <a:gd name="connsiteX6" fmla="*/ 729049 w 1396313"/>
              <a:gd name="connsiteY6" fmla="*/ 197708 h 2360216"/>
              <a:gd name="connsiteX7" fmla="*/ 803189 w 1396313"/>
              <a:gd name="connsiteY7" fmla="*/ 247135 h 2360216"/>
              <a:gd name="connsiteX8" fmla="*/ 840259 w 1396313"/>
              <a:gd name="connsiteY8" fmla="*/ 271849 h 2360216"/>
              <a:gd name="connsiteX9" fmla="*/ 877330 w 1396313"/>
              <a:gd name="connsiteY9" fmla="*/ 296562 h 2360216"/>
              <a:gd name="connsiteX10" fmla="*/ 963827 w 1396313"/>
              <a:gd name="connsiteY10" fmla="*/ 383059 h 2360216"/>
              <a:gd name="connsiteX11" fmla="*/ 1000897 w 1396313"/>
              <a:gd name="connsiteY11" fmla="*/ 420130 h 2360216"/>
              <a:gd name="connsiteX12" fmla="*/ 1075038 w 1396313"/>
              <a:gd name="connsiteY12" fmla="*/ 543697 h 2360216"/>
              <a:gd name="connsiteX13" fmla="*/ 1099751 w 1396313"/>
              <a:gd name="connsiteY13" fmla="*/ 580768 h 2360216"/>
              <a:gd name="connsiteX14" fmla="*/ 1112108 w 1396313"/>
              <a:gd name="connsiteY14" fmla="*/ 617838 h 2360216"/>
              <a:gd name="connsiteX15" fmla="*/ 1149178 w 1396313"/>
              <a:gd name="connsiteY15" fmla="*/ 642551 h 2360216"/>
              <a:gd name="connsiteX16" fmla="*/ 1173892 w 1396313"/>
              <a:gd name="connsiteY16" fmla="*/ 704335 h 2360216"/>
              <a:gd name="connsiteX17" fmla="*/ 1198605 w 1396313"/>
              <a:gd name="connsiteY17" fmla="*/ 753762 h 2360216"/>
              <a:gd name="connsiteX18" fmla="*/ 1223319 w 1396313"/>
              <a:gd name="connsiteY18" fmla="*/ 827903 h 2360216"/>
              <a:gd name="connsiteX19" fmla="*/ 1248032 w 1396313"/>
              <a:gd name="connsiteY19" fmla="*/ 877330 h 2360216"/>
              <a:gd name="connsiteX20" fmla="*/ 1260389 w 1396313"/>
              <a:gd name="connsiteY20" fmla="*/ 926757 h 2360216"/>
              <a:gd name="connsiteX21" fmla="*/ 1297459 w 1396313"/>
              <a:gd name="connsiteY21" fmla="*/ 1013254 h 2360216"/>
              <a:gd name="connsiteX22" fmla="*/ 1322173 w 1396313"/>
              <a:gd name="connsiteY22" fmla="*/ 1136822 h 2360216"/>
              <a:gd name="connsiteX23" fmla="*/ 1346886 w 1396313"/>
              <a:gd name="connsiteY23" fmla="*/ 1223319 h 2360216"/>
              <a:gd name="connsiteX24" fmla="*/ 1371600 w 1396313"/>
              <a:gd name="connsiteY24" fmla="*/ 1433384 h 2360216"/>
              <a:gd name="connsiteX25" fmla="*/ 1383957 w 1396313"/>
              <a:gd name="connsiteY25" fmla="*/ 1470454 h 2360216"/>
              <a:gd name="connsiteX26" fmla="*/ 1396313 w 1396313"/>
              <a:gd name="connsiteY26" fmla="*/ 1581665 h 2360216"/>
              <a:gd name="connsiteX27" fmla="*/ 1371600 w 1396313"/>
              <a:gd name="connsiteY27" fmla="*/ 1742303 h 2360216"/>
              <a:gd name="connsiteX28" fmla="*/ 1346886 w 1396313"/>
              <a:gd name="connsiteY28" fmla="*/ 1779373 h 2360216"/>
              <a:gd name="connsiteX29" fmla="*/ 1260389 w 1396313"/>
              <a:gd name="connsiteY29" fmla="*/ 1878227 h 2360216"/>
              <a:gd name="connsiteX30" fmla="*/ 1223319 w 1396313"/>
              <a:gd name="connsiteY30" fmla="*/ 1902941 h 2360216"/>
              <a:gd name="connsiteX31" fmla="*/ 1161535 w 1396313"/>
              <a:gd name="connsiteY31" fmla="*/ 2001795 h 2360216"/>
              <a:gd name="connsiteX32" fmla="*/ 1087394 w 1396313"/>
              <a:gd name="connsiteY32" fmla="*/ 2051222 h 2360216"/>
              <a:gd name="connsiteX33" fmla="*/ 1037967 w 1396313"/>
              <a:gd name="connsiteY33" fmla="*/ 2088292 h 2360216"/>
              <a:gd name="connsiteX34" fmla="*/ 1000897 w 1396313"/>
              <a:gd name="connsiteY34" fmla="*/ 2100649 h 2360216"/>
              <a:gd name="connsiteX35" fmla="*/ 914400 w 1396313"/>
              <a:gd name="connsiteY35" fmla="*/ 2174789 h 2360216"/>
              <a:gd name="connsiteX36" fmla="*/ 877330 w 1396313"/>
              <a:gd name="connsiteY36" fmla="*/ 2199503 h 2360216"/>
              <a:gd name="connsiteX37" fmla="*/ 766119 w 1396313"/>
              <a:gd name="connsiteY37" fmla="*/ 2224216 h 2360216"/>
              <a:gd name="connsiteX38" fmla="*/ 729049 w 1396313"/>
              <a:gd name="connsiteY38" fmla="*/ 2236573 h 2360216"/>
              <a:gd name="connsiteX39" fmla="*/ 580767 w 1396313"/>
              <a:gd name="connsiteY39" fmla="*/ 2261286 h 2360216"/>
              <a:gd name="connsiteX40" fmla="*/ 543697 w 1396313"/>
              <a:gd name="connsiteY40" fmla="*/ 2273643 h 2360216"/>
              <a:gd name="connsiteX41" fmla="*/ 444843 w 1396313"/>
              <a:gd name="connsiteY41" fmla="*/ 2286000 h 2360216"/>
              <a:gd name="connsiteX42" fmla="*/ 383059 w 1396313"/>
              <a:gd name="connsiteY42" fmla="*/ 2298357 h 2360216"/>
              <a:gd name="connsiteX43" fmla="*/ 345989 w 1396313"/>
              <a:gd name="connsiteY43" fmla="*/ 2310714 h 2360216"/>
              <a:gd name="connsiteX44" fmla="*/ 259492 w 1396313"/>
              <a:gd name="connsiteY44" fmla="*/ 2323070 h 2360216"/>
              <a:gd name="connsiteX45" fmla="*/ 172994 w 1396313"/>
              <a:gd name="connsiteY45" fmla="*/ 2347784 h 2360216"/>
              <a:gd name="connsiteX46" fmla="*/ 12357 w 1396313"/>
              <a:gd name="connsiteY46" fmla="*/ 2360141 h 2360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396313" h="2360216">
                <a:moveTo>
                  <a:pt x="0" y="0"/>
                </a:moveTo>
                <a:cubicBezTo>
                  <a:pt x="41362" y="16545"/>
                  <a:pt x="67974" y="30418"/>
                  <a:pt x="111211" y="37070"/>
                </a:cubicBezTo>
                <a:cubicBezTo>
                  <a:pt x="148075" y="42741"/>
                  <a:pt x="185411" y="44801"/>
                  <a:pt x="222421" y="49427"/>
                </a:cubicBezTo>
                <a:cubicBezTo>
                  <a:pt x="440947" y="76743"/>
                  <a:pt x="150534" y="45945"/>
                  <a:pt x="432486" y="74141"/>
                </a:cubicBezTo>
                <a:cubicBezTo>
                  <a:pt x="465437" y="82379"/>
                  <a:pt x="499118" y="88113"/>
                  <a:pt x="531340" y="98854"/>
                </a:cubicBezTo>
                <a:cubicBezTo>
                  <a:pt x="621592" y="128938"/>
                  <a:pt x="580208" y="117250"/>
                  <a:pt x="654908" y="135924"/>
                </a:cubicBezTo>
                <a:cubicBezTo>
                  <a:pt x="787383" y="224243"/>
                  <a:pt x="586323" y="86699"/>
                  <a:pt x="729049" y="197708"/>
                </a:cubicBezTo>
                <a:cubicBezTo>
                  <a:pt x="752494" y="215943"/>
                  <a:pt x="778476" y="230659"/>
                  <a:pt x="803189" y="247135"/>
                </a:cubicBezTo>
                <a:lnTo>
                  <a:pt x="840259" y="271849"/>
                </a:lnTo>
                <a:cubicBezTo>
                  <a:pt x="852616" y="280087"/>
                  <a:pt x="866829" y="286061"/>
                  <a:pt x="877330" y="296562"/>
                </a:cubicBezTo>
                <a:lnTo>
                  <a:pt x="963827" y="383059"/>
                </a:lnTo>
                <a:cubicBezTo>
                  <a:pt x="976184" y="395416"/>
                  <a:pt x="991203" y="405590"/>
                  <a:pt x="1000897" y="420130"/>
                </a:cubicBezTo>
                <a:cubicBezTo>
                  <a:pt x="1121790" y="601469"/>
                  <a:pt x="999056" y="410727"/>
                  <a:pt x="1075038" y="543697"/>
                </a:cubicBezTo>
                <a:cubicBezTo>
                  <a:pt x="1082406" y="556591"/>
                  <a:pt x="1093109" y="567485"/>
                  <a:pt x="1099751" y="580768"/>
                </a:cubicBezTo>
                <a:cubicBezTo>
                  <a:pt x="1105576" y="592418"/>
                  <a:pt x="1103971" y="607667"/>
                  <a:pt x="1112108" y="617838"/>
                </a:cubicBezTo>
                <a:cubicBezTo>
                  <a:pt x="1121385" y="629434"/>
                  <a:pt x="1136821" y="634313"/>
                  <a:pt x="1149178" y="642551"/>
                </a:cubicBezTo>
                <a:cubicBezTo>
                  <a:pt x="1157416" y="663146"/>
                  <a:pt x="1164883" y="684066"/>
                  <a:pt x="1173892" y="704335"/>
                </a:cubicBezTo>
                <a:cubicBezTo>
                  <a:pt x="1181373" y="721168"/>
                  <a:pt x="1191764" y="736659"/>
                  <a:pt x="1198605" y="753762"/>
                </a:cubicBezTo>
                <a:cubicBezTo>
                  <a:pt x="1208280" y="777949"/>
                  <a:pt x="1211669" y="804603"/>
                  <a:pt x="1223319" y="827903"/>
                </a:cubicBezTo>
                <a:cubicBezTo>
                  <a:pt x="1231557" y="844379"/>
                  <a:pt x="1241564" y="860083"/>
                  <a:pt x="1248032" y="877330"/>
                </a:cubicBezTo>
                <a:cubicBezTo>
                  <a:pt x="1253995" y="893231"/>
                  <a:pt x="1254426" y="910856"/>
                  <a:pt x="1260389" y="926757"/>
                </a:cubicBezTo>
                <a:cubicBezTo>
                  <a:pt x="1299934" y="1032207"/>
                  <a:pt x="1272910" y="927333"/>
                  <a:pt x="1297459" y="1013254"/>
                </a:cubicBezTo>
                <a:cubicBezTo>
                  <a:pt x="1316596" y="1080233"/>
                  <a:pt x="1305987" y="1055894"/>
                  <a:pt x="1322173" y="1136822"/>
                </a:cubicBezTo>
                <a:cubicBezTo>
                  <a:pt x="1329930" y="1175607"/>
                  <a:pt x="1335111" y="1187991"/>
                  <a:pt x="1346886" y="1223319"/>
                </a:cubicBezTo>
                <a:cubicBezTo>
                  <a:pt x="1353199" y="1292760"/>
                  <a:pt x="1356341" y="1364721"/>
                  <a:pt x="1371600" y="1433384"/>
                </a:cubicBezTo>
                <a:cubicBezTo>
                  <a:pt x="1374426" y="1446099"/>
                  <a:pt x="1379838" y="1458097"/>
                  <a:pt x="1383957" y="1470454"/>
                </a:cubicBezTo>
                <a:cubicBezTo>
                  <a:pt x="1388076" y="1507524"/>
                  <a:pt x="1396313" y="1544367"/>
                  <a:pt x="1396313" y="1581665"/>
                </a:cubicBezTo>
                <a:cubicBezTo>
                  <a:pt x="1396313" y="1598205"/>
                  <a:pt x="1386524" y="1707482"/>
                  <a:pt x="1371600" y="1742303"/>
                </a:cubicBezTo>
                <a:cubicBezTo>
                  <a:pt x="1365750" y="1755953"/>
                  <a:pt x="1355518" y="1767288"/>
                  <a:pt x="1346886" y="1779373"/>
                </a:cubicBezTo>
                <a:cubicBezTo>
                  <a:pt x="1316987" y="1821231"/>
                  <a:pt x="1300448" y="1843890"/>
                  <a:pt x="1260389" y="1878227"/>
                </a:cubicBezTo>
                <a:cubicBezTo>
                  <a:pt x="1249113" y="1887892"/>
                  <a:pt x="1235676" y="1894703"/>
                  <a:pt x="1223319" y="1902941"/>
                </a:cubicBezTo>
                <a:cubicBezTo>
                  <a:pt x="1206613" y="1936353"/>
                  <a:pt x="1190407" y="1976131"/>
                  <a:pt x="1161535" y="2001795"/>
                </a:cubicBezTo>
                <a:cubicBezTo>
                  <a:pt x="1139335" y="2021528"/>
                  <a:pt x="1111156" y="2033401"/>
                  <a:pt x="1087394" y="2051222"/>
                </a:cubicBezTo>
                <a:cubicBezTo>
                  <a:pt x="1070918" y="2063579"/>
                  <a:pt x="1055848" y="2078074"/>
                  <a:pt x="1037967" y="2088292"/>
                </a:cubicBezTo>
                <a:cubicBezTo>
                  <a:pt x="1026658" y="2094754"/>
                  <a:pt x="1013254" y="2096530"/>
                  <a:pt x="1000897" y="2100649"/>
                </a:cubicBezTo>
                <a:cubicBezTo>
                  <a:pt x="961545" y="2159678"/>
                  <a:pt x="991048" y="2126884"/>
                  <a:pt x="914400" y="2174789"/>
                </a:cubicBezTo>
                <a:cubicBezTo>
                  <a:pt x="901806" y="2182660"/>
                  <a:pt x="890980" y="2193653"/>
                  <a:pt x="877330" y="2199503"/>
                </a:cubicBezTo>
                <a:cubicBezTo>
                  <a:pt x="859578" y="2207111"/>
                  <a:pt x="780185" y="2220699"/>
                  <a:pt x="766119" y="2224216"/>
                </a:cubicBezTo>
                <a:cubicBezTo>
                  <a:pt x="753483" y="2227375"/>
                  <a:pt x="741821" y="2234019"/>
                  <a:pt x="729049" y="2236573"/>
                </a:cubicBezTo>
                <a:cubicBezTo>
                  <a:pt x="624445" y="2257494"/>
                  <a:pt x="669174" y="2239185"/>
                  <a:pt x="580767" y="2261286"/>
                </a:cubicBezTo>
                <a:cubicBezTo>
                  <a:pt x="568131" y="2264445"/>
                  <a:pt x="556512" y="2271313"/>
                  <a:pt x="543697" y="2273643"/>
                </a:cubicBezTo>
                <a:cubicBezTo>
                  <a:pt x="511025" y="2279584"/>
                  <a:pt x="477665" y="2280950"/>
                  <a:pt x="444843" y="2286000"/>
                </a:cubicBezTo>
                <a:cubicBezTo>
                  <a:pt x="424085" y="2289194"/>
                  <a:pt x="403434" y="2293263"/>
                  <a:pt x="383059" y="2298357"/>
                </a:cubicBezTo>
                <a:cubicBezTo>
                  <a:pt x="370423" y="2301516"/>
                  <a:pt x="358761" y="2308160"/>
                  <a:pt x="345989" y="2310714"/>
                </a:cubicBezTo>
                <a:cubicBezTo>
                  <a:pt x="317430" y="2316426"/>
                  <a:pt x="288324" y="2318951"/>
                  <a:pt x="259492" y="2323070"/>
                </a:cubicBezTo>
                <a:cubicBezTo>
                  <a:pt x="230659" y="2331308"/>
                  <a:pt x="202467" y="2342258"/>
                  <a:pt x="172994" y="2347784"/>
                </a:cubicBezTo>
                <a:cubicBezTo>
                  <a:pt x="97388" y="2361960"/>
                  <a:pt x="76122" y="2360141"/>
                  <a:pt x="12357" y="2360141"/>
                </a:cubicBezTo>
              </a:path>
            </a:pathLst>
          </a:custGeom>
          <a:noFill/>
          <a:ln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6635578" y="3371599"/>
                <a:ext cx="447558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 b="0" i="1" smtClean="0">
                          <a:latin typeface="Cambria Math" charset="0"/>
                        </a:rPr>
                        <m:t>ϵ</m:t>
                      </m:r>
                    </m:oMath>
                  </m:oMathPara>
                </a14:m>
                <a:endParaRPr lang="en-US" sz="3000" b="0" dirty="0" smtClean="0"/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578" y="3371599"/>
                <a:ext cx="447558" cy="55399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9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RE-&gt;NFA-&gt;DFA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838200"/>
            <a:ext cx="78486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Convert the following RE to an equivalent NFA:</a:t>
            </a:r>
            <a:endParaRPr lang="en-US" sz="2800" dirty="0"/>
          </a:p>
          <a:p>
            <a:pPr algn="ctr"/>
            <a:r>
              <a:rPr lang="en-US" sz="3400" b="1" dirty="0" smtClean="0"/>
              <a:t>(a | b)*</a:t>
            </a:r>
          </a:p>
        </p:txBody>
      </p:sp>
      <p:sp>
        <p:nvSpPr>
          <p:cNvPr id="8" name="Rectangle 7"/>
          <p:cNvSpPr/>
          <p:nvPr/>
        </p:nvSpPr>
        <p:spPr>
          <a:xfrm>
            <a:off x="2801938" y="1716907"/>
            <a:ext cx="38664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 smtClean="0"/>
              <a:t>b</a:t>
            </a:r>
            <a:endParaRPr lang="en-US" sz="3000" dirty="0"/>
          </a:p>
        </p:txBody>
      </p:sp>
      <p:sp>
        <p:nvSpPr>
          <p:cNvPr id="17" name="Oval 16"/>
          <p:cNvSpPr/>
          <p:nvPr/>
        </p:nvSpPr>
        <p:spPr>
          <a:xfrm>
            <a:off x="1121849" y="2362200"/>
            <a:ext cx="762000" cy="7197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1435093" y="1700394"/>
            <a:ext cx="36901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 smtClean="0"/>
              <a:t>a</a:t>
            </a:r>
            <a:endParaRPr lang="en-US" sz="3000" dirty="0"/>
          </a:p>
        </p:txBody>
      </p:sp>
      <p:sp>
        <p:nvSpPr>
          <p:cNvPr id="24" name="Oval 23"/>
          <p:cNvSpPr/>
          <p:nvPr/>
        </p:nvSpPr>
        <p:spPr>
          <a:xfrm>
            <a:off x="1931799" y="3596301"/>
            <a:ext cx="762000" cy="7197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26" name="Oval 25"/>
          <p:cNvSpPr/>
          <p:nvPr/>
        </p:nvSpPr>
        <p:spPr>
          <a:xfrm>
            <a:off x="1992576" y="3662728"/>
            <a:ext cx="640445" cy="6049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201437" y="3787001"/>
                <a:ext cx="447558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 b="0" i="1" smtClean="0">
                          <a:latin typeface="Cambria Math" charset="0"/>
                        </a:rPr>
                        <m:t>ϵ</m:t>
                      </m:r>
                    </m:oMath>
                  </m:oMathPara>
                </a14:m>
                <a:endParaRPr lang="en-US" sz="3000" b="0" dirty="0" smtClean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437" y="3787001"/>
                <a:ext cx="447558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/>
          <p:cNvSpPr/>
          <p:nvPr/>
        </p:nvSpPr>
        <p:spPr>
          <a:xfrm>
            <a:off x="214339" y="3591885"/>
            <a:ext cx="762000" cy="7197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41" name="Rectangle 40"/>
          <p:cNvSpPr/>
          <p:nvPr/>
        </p:nvSpPr>
        <p:spPr>
          <a:xfrm>
            <a:off x="202815" y="3104158"/>
            <a:ext cx="8130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0" dirty="0" smtClean="0"/>
              <a:t>INIT</a:t>
            </a:r>
          </a:p>
        </p:txBody>
      </p:sp>
      <p:cxnSp>
        <p:nvCxnSpPr>
          <p:cNvPr id="42" name="Straight Arrow Connector 41"/>
          <p:cNvCxnSpPr>
            <a:stCxn id="40" idx="6"/>
            <a:endCxn id="24" idx="2"/>
          </p:cNvCxnSpPr>
          <p:nvPr/>
        </p:nvCxnSpPr>
        <p:spPr>
          <a:xfrm>
            <a:off x="976339" y="3951776"/>
            <a:ext cx="955460" cy="4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2754576" y="3113042"/>
                <a:ext cx="447558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 b="0" i="1" smtClean="0">
                          <a:latin typeface="Cambria Math" charset="0"/>
                        </a:rPr>
                        <m:t>ϵ</m:t>
                      </m:r>
                    </m:oMath>
                  </m:oMathPara>
                </a14:m>
                <a:endParaRPr lang="en-US" sz="3000" b="0" dirty="0" smtClean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576" y="3113042"/>
                <a:ext cx="447558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/>
          <p:cNvSpPr/>
          <p:nvPr/>
        </p:nvSpPr>
        <p:spPr>
          <a:xfrm>
            <a:off x="2702403" y="2333871"/>
            <a:ext cx="762000" cy="7197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56" name="Oval 55"/>
          <p:cNvSpPr/>
          <p:nvPr/>
        </p:nvSpPr>
        <p:spPr>
          <a:xfrm>
            <a:off x="1901944" y="1301558"/>
            <a:ext cx="762000" cy="7197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cxnSp>
        <p:nvCxnSpPr>
          <p:cNvPr id="60" name="Straight Arrow Connector 59"/>
          <p:cNvCxnSpPr>
            <a:stCxn id="24" idx="1"/>
          </p:cNvCxnSpPr>
          <p:nvPr/>
        </p:nvCxnSpPr>
        <p:spPr>
          <a:xfrm flipH="1" flipV="1">
            <a:off x="1648995" y="3053652"/>
            <a:ext cx="394396" cy="64805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17" idx="0"/>
            <a:endCxn id="56" idx="3"/>
          </p:cNvCxnSpPr>
          <p:nvPr/>
        </p:nvCxnSpPr>
        <p:spPr>
          <a:xfrm flipV="1">
            <a:off x="1502849" y="1915930"/>
            <a:ext cx="510687" cy="44627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5" idx="0"/>
            <a:endCxn id="56" idx="5"/>
          </p:cNvCxnSpPr>
          <p:nvPr/>
        </p:nvCxnSpPr>
        <p:spPr>
          <a:xfrm flipH="1" flipV="1">
            <a:off x="2552352" y="1915930"/>
            <a:ext cx="531051" cy="417941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4" idx="7"/>
          </p:cNvCxnSpPr>
          <p:nvPr/>
        </p:nvCxnSpPr>
        <p:spPr>
          <a:xfrm flipV="1">
            <a:off x="2582207" y="3053652"/>
            <a:ext cx="363252" cy="64805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1538220" y="3095836"/>
                <a:ext cx="363724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 b="0" i="1" smtClean="0">
                          <a:latin typeface="Cambria Math" charset="0"/>
                        </a:rPr>
                        <m:t>ϵ</m:t>
                      </m:r>
                    </m:oMath>
                  </m:oMathPara>
                </a14:m>
                <a:endParaRPr lang="en-US" sz="3000" b="0" dirty="0" smtClean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220" y="3095836"/>
                <a:ext cx="363724" cy="5539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Freeform 78"/>
          <p:cNvSpPr/>
          <p:nvPr/>
        </p:nvSpPr>
        <p:spPr>
          <a:xfrm>
            <a:off x="2664982" y="1636491"/>
            <a:ext cx="1396313" cy="2360216"/>
          </a:xfrm>
          <a:custGeom>
            <a:avLst/>
            <a:gdLst>
              <a:gd name="connsiteX0" fmla="*/ 0 w 1396313"/>
              <a:gd name="connsiteY0" fmla="*/ 0 h 2360216"/>
              <a:gd name="connsiteX1" fmla="*/ 111211 w 1396313"/>
              <a:gd name="connsiteY1" fmla="*/ 37070 h 2360216"/>
              <a:gd name="connsiteX2" fmla="*/ 222421 w 1396313"/>
              <a:gd name="connsiteY2" fmla="*/ 49427 h 2360216"/>
              <a:gd name="connsiteX3" fmla="*/ 432486 w 1396313"/>
              <a:gd name="connsiteY3" fmla="*/ 74141 h 2360216"/>
              <a:gd name="connsiteX4" fmla="*/ 531340 w 1396313"/>
              <a:gd name="connsiteY4" fmla="*/ 98854 h 2360216"/>
              <a:gd name="connsiteX5" fmla="*/ 654908 w 1396313"/>
              <a:gd name="connsiteY5" fmla="*/ 135924 h 2360216"/>
              <a:gd name="connsiteX6" fmla="*/ 729049 w 1396313"/>
              <a:gd name="connsiteY6" fmla="*/ 197708 h 2360216"/>
              <a:gd name="connsiteX7" fmla="*/ 803189 w 1396313"/>
              <a:gd name="connsiteY7" fmla="*/ 247135 h 2360216"/>
              <a:gd name="connsiteX8" fmla="*/ 840259 w 1396313"/>
              <a:gd name="connsiteY8" fmla="*/ 271849 h 2360216"/>
              <a:gd name="connsiteX9" fmla="*/ 877330 w 1396313"/>
              <a:gd name="connsiteY9" fmla="*/ 296562 h 2360216"/>
              <a:gd name="connsiteX10" fmla="*/ 963827 w 1396313"/>
              <a:gd name="connsiteY10" fmla="*/ 383059 h 2360216"/>
              <a:gd name="connsiteX11" fmla="*/ 1000897 w 1396313"/>
              <a:gd name="connsiteY11" fmla="*/ 420130 h 2360216"/>
              <a:gd name="connsiteX12" fmla="*/ 1075038 w 1396313"/>
              <a:gd name="connsiteY12" fmla="*/ 543697 h 2360216"/>
              <a:gd name="connsiteX13" fmla="*/ 1099751 w 1396313"/>
              <a:gd name="connsiteY13" fmla="*/ 580768 h 2360216"/>
              <a:gd name="connsiteX14" fmla="*/ 1112108 w 1396313"/>
              <a:gd name="connsiteY14" fmla="*/ 617838 h 2360216"/>
              <a:gd name="connsiteX15" fmla="*/ 1149178 w 1396313"/>
              <a:gd name="connsiteY15" fmla="*/ 642551 h 2360216"/>
              <a:gd name="connsiteX16" fmla="*/ 1173892 w 1396313"/>
              <a:gd name="connsiteY16" fmla="*/ 704335 h 2360216"/>
              <a:gd name="connsiteX17" fmla="*/ 1198605 w 1396313"/>
              <a:gd name="connsiteY17" fmla="*/ 753762 h 2360216"/>
              <a:gd name="connsiteX18" fmla="*/ 1223319 w 1396313"/>
              <a:gd name="connsiteY18" fmla="*/ 827903 h 2360216"/>
              <a:gd name="connsiteX19" fmla="*/ 1248032 w 1396313"/>
              <a:gd name="connsiteY19" fmla="*/ 877330 h 2360216"/>
              <a:gd name="connsiteX20" fmla="*/ 1260389 w 1396313"/>
              <a:gd name="connsiteY20" fmla="*/ 926757 h 2360216"/>
              <a:gd name="connsiteX21" fmla="*/ 1297459 w 1396313"/>
              <a:gd name="connsiteY21" fmla="*/ 1013254 h 2360216"/>
              <a:gd name="connsiteX22" fmla="*/ 1322173 w 1396313"/>
              <a:gd name="connsiteY22" fmla="*/ 1136822 h 2360216"/>
              <a:gd name="connsiteX23" fmla="*/ 1346886 w 1396313"/>
              <a:gd name="connsiteY23" fmla="*/ 1223319 h 2360216"/>
              <a:gd name="connsiteX24" fmla="*/ 1371600 w 1396313"/>
              <a:gd name="connsiteY24" fmla="*/ 1433384 h 2360216"/>
              <a:gd name="connsiteX25" fmla="*/ 1383957 w 1396313"/>
              <a:gd name="connsiteY25" fmla="*/ 1470454 h 2360216"/>
              <a:gd name="connsiteX26" fmla="*/ 1396313 w 1396313"/>
              <a:gd name="connsiteY26" fmla="*/ 1581665 h 2360216"/>
              <a:gd name="connsiteX27" fmla="*/ 1371600 w 1396313"/>
              <a:gd name="connsiteY27" fmla="*/ 1742303 h 2360216"/>
              <a:gd name="connsiteX28" fmla="*/ 1346886 w 1396313"/>
              <a:gd name="connsiteY28" fmla="*/ 1779373 h 2360216"/>
              <a:gd name="connsiteX29" fmla="*/ 1260389 w 1396313"/>
              <a:gd name="connsiteY29" fmla="*/ 1878227 h 2360216"/>
              <a:gd name="connsiteX30" fmla="*/ 1223319 w 1396313"/>
              <a:gd name="connsiteY30" fmla="*/ 1902941 h 2360216"/>
              <a:gd name="connsiteX31" fmla="*/ 1161535 w 1396313"/>
              <a:gd name="connsiteY31" fmla="*/ 2001795 h 2360216"/>
              <a:gd name="connsiteX32" fmla="*/ 1087394 w 1396313"/>
              <a:gd name="connsiteY32" fmla="*/ 2051222 h 2360216"/>
              <a:gd name="connsiteX33" fmla="*/ 1037967 w 1396313"/>
              <a:gd name="connsiteY33" fmla="*/ 2088292 h 2360216"/>
              <a:gd name="connsiteX34" fmla="*/ 1000897 w 1396313"/>
              <a:gd name="connsiteY34" fmla="*/ 2100649 h 2360216"/>
              <a:gd name="connsiteX35" fmla="*/ 914400 w 1396313"/>
              <a:gd name="connsiteY35" fmla="*/ 2174789 h 2360216"/>
              <a:gd name="connsiteX36" fmla="*/ 877330 w 1396313"/>
              <a:gd name="connsiteY36" fmla="*/ 2199503 h 2360216"/>
              <a:gd name="connsiteX37" fmla="*/ 766119 w 1396313"/>
              <a:gd name="connsiteY37" fmla="*/ 2224216 h 2360216"/>
              <a:gd name="connsiteX38" fmla="*/ 729049 w 1396313"/>
              <a:gd name="connsiteY38" fmla="*/ 2236573 h 2360216"/>
              <a:gd name="connsiteX39" fmla="*/ 580767 w 1396313"/>
              <a:gd name="connsiteY39" fmla="*/ 2261286 h 2360216"/>
              <a:gd name="connsiteX40" fmla="*/ 543697 w 1396313"/>
              <a:gd name="connsiteY40" fmla="*/ 2273643 h 2360216"/>
              <a:gd name="connsiteX41" fmla="*/ 444843 w 1396313"/>
              <a:gd name="connsiteY41" fmla="*/ 2286000 h 2360216"/>
              <a:gd name="connsiteX42" fmla="*/ 383059 w 1396313"/>
              <a:gd name="connsiteY42" fmla="*/ 2298357 h 2360216"/>
              <a:gd name="connsiteX43" fmla="*/ 345989 w 1396313"/>
              <a:gd name="connsiteY43" fmla="*/ 2310714 h 2360216"/>
              <a:gd name="connsiteX44" fmla="*/ 259492 w 1396313"/>
              <a:gd name="connsiteY44" fmla="*/ 2323070 h 2360216"/>
              <a:gd name="connsiteX45" fmla="*/ 172994 w 1396313"/>
              <a:gd name="connsiteY45" fmla="*/ 2347784 h 2360216"/>
              <a:gd name="connsiteX46" fmla="*/ 12357 w 1396313"/>
              <a:gd name="connsiteY46" fmla="*/ 2360141 h 2360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396313" h="2360216">
                <a:moveTo>
                  <a:pt x="0" y="0"/>
                </a:moveTo>
                <a:cubicBezTo>
                  <a:pt x="41362" y="16545"/>
                  <a:pt x="67974" y="30418"/>
                  <a:pt x="111211" y="37070"/>
                </a:cubicBezTo>
                <a:cubicBezTo>
                  <a:pt x="148075" y="42741"/>
                  <a:pt x="185411" y="44801"/>
                  <a:pt x="222421" y="49427"/>
                </a:cubicBezTo>
                <a:cubicBezTo>
                  <a:pt x="440947" y="76743"/>
                  <a:pt x="150534" y="45945"/>
                  <a:pt x="432486" y="74141"/>
                </a:cubicBezTo>
                <a:cubicBezTo>
                  <a:pt x="465437" y="82379"/>
                  <a:pt x="499118" y="88113"/>
                  <a:pt x="531340" y="98854"/>
                </a:cubicBezTo>
                <a:cubicBezTo>
                  <a:pt x="621592" y="128938"/>
                  <a:pt x="580208" y="117250"/>
                  <a:pt x="654908" y="135924"/>
                </a:cubicBezTo>
                <a:cubicBezTo>
                  <a:pt x="787383" y="224243"/>
                  <a:pt x="586323" y="86699"/>
                  <a:pt x="729049" y="197708"/>
                </a:cubicBezTo>
                <a:cubicBezTo>
                  <a:pt x="752494" y="215943"/>
                  <a:pt x="778476" y="230659"/>
                  <a:pt x="803189" y="247135"/>
                </a:cubicBezTo>
                <a:lnTo>
                  <a:pt x="840259" y="271849"/>
                </a:lnTo>
                <a:cubicBezTo>
                  <a:pt x="852616" y="280087"/>
                  <a:pt x="866829" y="286061"/>
                  <a:pt x="877330" y="296562"/>
                </a:cubicBezTo>
                <a:lnTo>
                  <a:pt x="963827" y="383059"/>
                </a:lnTo>
                <a:cubicBezTo>
                  <a:pt x="976184" y="395416"/>
                  <a:pt x="991203" y="405590"/>
                  <a:pt x="1000897" y="420130"/>
                </a:cubicBezTo>
                <a:cubicBezTo>
                  <a:pt x="1121790" y="601469"/>
                  <a:pt x="999056" y="410727"/>
                  <a:pt x="1075038" y="543697"/>
                </a:cubicBezTo>
                <a:cubicBezTo>
                  <a:pt x="1082406" y="556591"/>
                  <a:pt x="1093109" y="567485"/>
                  <a:pt x="1099751" y="580768"/>
                </a:cubicBezTo>
                <a:cubicBezTo>
                  <a:pt x="1105576" y="592418"/>
                  <a:pt x="1103971" y="607667"/>
                  <a:pt x="1112108" y="617838"/>
                </a:cubicBezTo>
                <a:cubicBezTo>
                  <a:pt x="1121385" y="629434"/>
                  <a:pt x="1136821" y="634313"/>
                  <a:pt x="1149178" y="642551"/>
                </a:cubicBezTo>
                <a:cubicBezTo>
                  <a:pt x="1157416" y="663146"/>
                  <a:pt x="1164883" y="684066"/>
                  <a:pt x="1173892" y="704335"/>
                </a:cubicBezTo>
                <a:cubicBezTo>
                  <a:pt x="1181373" y="721168"/>
                  <a:pt x="1191764" y="736659"/>
                  <a:pt x="1198605" y="753762"/>
                </a:cubicBezTo>
                <a:cubicBezTo>
                  <a:pt x="1208280" y="777949"/>
                  <a:pt x="1211669" y="804603"/>
                  <a:pt x="1223319" y="827903"/>
                </a:cubicBezTo>
                <a:cubicBezTo>
                  <a:pt x="1231557" y="844379"/>
                  <a:pt x="1241564" y="860083"/>
                  <a:pt x="1248032" y="877330"/>
                </a:cubicBezTo>
                <a:cubicBezTo>
                  <a:pt x="1253995" y="893231"/>
                  <a:pt x="1254426" y="910856"/>
                  <a:pt x="1260389" y="926757"/>
                </a:cubicBezTo>
                <a:cubicBezTo>
                  <a:pt x="1299934" y="1032207"/>
                  <a:pt x="1272910" y="927333"/>
                  <a:pt x="1297459" y="1013254"/>
                </a:cubicBezTo>
                <a:cubicBezTo>
                  <a:pt x="1316596" y="1080233"/>
                  <a:pt x="1305987" y="1055894"/>
                  <a:pt x="1322173" y="1136822"/>
                </a:cubicBezTo>
                <a:cubicBezTo>
                  <a:pt x="1329930" y="1175607"/>
                  <a:pt x="1335111" y="1187991"/>
                  <a:pt x="1346886" y="1223319"/>
                </a:cubicBezTo>
                <a:cubicBezTo>
                  <a:pt x="1353199" y="1292760"/>
                  <a:pt x="1356341" y="1364721"/>
                  <a:pt x="1371600" y="1433384"/>
                </a:cubicBezTo>
                <a:cubicBezTo>
                  <a:pt x="1374426" y="1446099"/>
                  <a:pt x="1379838" y="1458097"/>
                  <a:pt x="1383957" y="1470454"/>
                </a:cubicBezTo>
                <a:cubicBezTo>
                  <a:pt x="1388076" y="1507524"/>
                  <a:pt x="1396313" y="1544367"/>
                  <a:pt x="1396313" y="1581665"/>
                </a:cubicBezTo>
                <a:cubicBezTo>
                  <a:pt x="1396313" y="1598205"/>
                  <a:pt x="1386524" y="1707482"/>
                  <a:pt x="1371600" y="1742303"/>
                </a:cubicBezTo>
                <a:cubicBezTo>
                  <a:pt x="1365750" y="1755953"/>
                  <a:pt x="1355518" y="1767288"/>
                  <a:pt x="1346886" y="1779373"/>
                </a:cubicBezTo>
                <a:cubicBezTo>
                  <a:pt x="1316987" y="1821231"/>
                  <a:pt x="1300448" y="1843890"/>
                  <a:pt x="1260389" y="1878227"/>
                </a:cubicBezTo>
                <a:cubicBezTo>
                  <a:pt x="1249113" y="1887892"/>
                  <a:pt x="1235676" y="1894703"/>
                  <a:pt x="1223319" y="1902941"/>
                </a:cubicBezTo>
                <a:cubicBezTo>
                  <a:pt x="1206613" y="1936353"/>
                  <a:pt x="1190407" y="1976131"/>
                  <a:pt x="1161535" y="2001795"/>
                </a:cubicBezTo>
                <a:cubicBezTo>
                  <a:pt x="1139335" y="2021528"/>
                  <a:pt x="1111156" y="2033401"/>
                  <a:pt x="1087394" y="2051222"/>
                </a:cubicBezTo>
                <a:cubicBezTo>
                  <a:pt x="1070918" y="2063579"/>
                  <a:pt x="1055848" y="2078074"/>
                  <a:pt x="1037967" y="2088292"/>
                </a:cubicBezTo>
                <a:cubicBezTo>
                  <a:pt x="1026658" y="2094754"/>
                  <a:pt x="1013254" y="2096530"/>
                  <a:pt x="1000897" y="2100649"/>
                </a:cubicBezTo>
                <a:cubicBezTo>
                  <a:pt x="961545" y="2159678"/>
                  <a:pt x="991048" y="2126884"/>
                  <a:pt x="914400" y="2174789"/>
                </a:cubicBezTo>
                <a:cubicBezTo>
                  <a:pt x="901806" y="2182660"/>
                  <a:pt x="890980" y="2193653"/>
                  <a:pt x="877330" y="2199503"/>
                </a:cubicBezTo>
                <a:cubicBezTo>
                  <a:pt x="859578" y="2207111"/>
                  <a:pt x="780185" y="2220699"/>
                  <a:pt x="766119" y="2224216"/>
                </a:cubicBezTo>
                <a:cubicBezTo>
                  <a:pt x="753483" y="2227375"/>
                  <a:pt x="741821" y="2234019"/>
                  <a:pt x="729049" y="2236573"/>
                </a:cubicBezTo>
                <a:cubicBezTo>
                  <a:pt x="624445" y="2257494"/>
                  <a:pt x="669174" y="2239185"/>
                  <a:pt x="580767" y="2261286"/>
                </a:cubicBezTo>
                <a:cubicBezTo>
                  <a:pt x="568131" y="2264445"/>
                  <a:pt x="556512" y="2271313"/>
                  <a:pt x="543697" y="2273643"/>
                </a:cubicBezTo>
                <a:cubicBezTo>
                  <a:pt x="511025" y="2279584"/>
                  <a:pt x="477665" y="2280950"/>
                  <a:pt x="444843" y="2286000"/>
                </a:cubicBezTo>
                <a:cubicBezTo>
                  <a:pt x="424085" y="2289194"/>
                  <a:pt x="403434" y="2293263"/>
                  <a:pt x="383059" y="2298357"/>
                </a:cubicBezTo>
                <a:cubicBezTo>
                  <a:pt x="370423" y="2301516"/>
                  <a:pt x="358761" y="2308160"/>
                  <a:pt x="345989" y="2310714"/>
                </a:cubicBezTo>
                <a:cubicBezTo>
                  <a:pt x="317430" y="2316426"/>
                  <a:pt x="288324" y="2318951"/>
                  <a:pt x="259492" y="2323070"/>
                </a:cubicBezTo>
                <a:cubicBezTo>
                  <a:pt x="230659" y="2331308"/>
                  <a:pt x="202467" y="2342258"/>
                  <a:pt x="172994" y="2347784"/>
                </a:cubicBezTo>
                <a:cubicBezTo>
                  <a:pt x="97388" y="2361960"/>
                  <a:pt x="76122" y="2360141"/>
                  <a:pt x="12357" y="2360141"/>
                </a:cubicBezTo>
              </a:path>
            </a:pathLst>
          </a:custGeom>
          <a:noFill/>
          <a:ln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4061295" y="2722090"/>
                <a:ext cx="447558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 b="0" i="1" smtClean="0">
                          <a:latin typeface="Cambria Math" charset="0"/>
                        </a:rPr>
                        <m:t>ϵ</m:t>
                      </m:r>
                    </m:oMath>
                  </m:oMathPara>
                </a14:m>
                <a:endParaRPr lang="en-US" sz="3000" b="0" dirty="0" smtClean="0"/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295" y="2722090"/>
                <a:ext cx="447558" cy="55399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6308445" y="1677400"/>
            <a:ext cx="27647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Label states</a:t>
            </a:r>
            <a:endParaRPr lang="en-US" sz="2400" dirty="0"/>
          </a:p>
        </p:txBody>
      </p:sp>
      <p:sp>
        <p:nvSpPr>
          <p:cNvPr id="25" name="Rectangle 24"/>
          <p:cNvSpPr/>
          <p:nvPr/>
        </p:nvSpPr>
        <p:spPr>
          <a:xfrm>
            <a:off x="187566" y="3658156"/>
            <a:ext cx="8130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0" dirty="0" smtClean="0"/>
              <a:t>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890858" y="3671126"/>
            <a:ext cx="8130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/>
              <a:t>2</a:t>
            </a:r>
            <a:endParaRPr lang="en-US" sz="3000" b="0" dirty="0" smtClean="0"/>
          </a:p>
        </p:txBody>
      </p:sp>
      <p:sp>
        <p:nvSpPr>
          <p:cNvPr id="29" name="Rectangle 28"/>
          <p:cNvSpPr/>
          <p:nvPr/>
        </p:nvSpPr>
        <p:spPr>
          <a:xfrm>
            <a:off x="1077320" y="2462242"/>
            <a:ext cx="8130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/>
              <a:t>3</a:t>
            </a:r>
            <a:endParaRPr lang="en-US" sz="3000" b="0" dirty="0" smtClean="0"/>
          </a:p>
        </p:txBody>
      </p:sp>
      <p:sp>
        <p:nvSpPr>
          <p:cNvPr id="30" name="Rectangle 29"/>
          <p:cNvSpPr/>
          <p:nvPr/>
        </p:nvSpPr>
        <p:spPr>
          <a:xfrm>
            <a:off x="1890858" y="1369175"/>
            <a:ext cx="8130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/>
              <a:t>4</a:t>
            </a:r>
            <a:endParaRPr lang="en-US" sz="3000" b="0" dirty="0" smtClean="0"/>
          </a:p>
        </p:txBody>
      </p:sp>
      <p:sp>
        <p:nvSpPr>
          <p:cNvPr id="31" name="Rectangle 30"/>
          <p:cNvSpPr/>
          <p:nvPr/>
        </p:nvSpPr>
        <p:spPr>
          <a:xfrm>
            <a:off x="2669204" y="2421086"/>
            <a:ext cx="8130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/>
              <a:t>5</a:t>
            </a:r>
            <a:endParaRPr lang="en-US" sz="3000" b="0" dirty="0" smtClean="0"/>
          </a:p>
        </p:txBody>
      </p:sp>
    </p:spTree>
    <p:extLst>
      <p:ext uri="{BB962C8B-B14F-4D97-AF65-F5344CB8AC3E}">
        <p14:creationId xmlns:p14="http://schemas.microsoft.com/office/powerpoint/2010/main" val="155560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RE-&gt;NFA-&gt;DFA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838200"/>
            <a:ext cx="78486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Convert the following RE to an equivalent NFA:</a:t>
            </a:r>
            <a:endParaRPr lang="en-US" sz="2800" dirty="0"/>
          </a:p>
          <a:p>
            <a:pPr algn="ctr"/>
            <a:r>
              <a:rPr lang="en-US" sz="3400" b="1" dirty="0" smtClean="0"/>
              <a:t>(a | b)*</a:t>
            </a:r>
          </a:p>
        </p:txBody>
      </p:sp>
      <p:sp>
        <p:nvSpPr>
          <p:cNvPr id="8" name="Rectangle 7"/>
          <p:cNvSpPr/>
          <p:nvPr/>
        </p:nvSpPr>
        <p:spPr>
          <a:xfrm>
            <a:off x="2801938" y="1716907"/>
            <a:ext cx="38664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 smtClean="0"/>
              <a:t>b</a:t>
            </a:r>
            <a:endParaRPr lang="en-US" sz="3000" dirty="0"/>
          </a:p>
        </p:txBody>
      </p:sp>
      <p:sp>
        <p:nvSpPr>
          <p:cNvPr id="17" name="Oval 16"/>
          <p:cNvSpPr/>
          <p:nvPr/>
        </p:nvSpPr>
        <p:spPr>
          <a:xfrm>
            <a:off x="1121849" y="2362200"/>
            <a:ext cx="762000" cy="7197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1435093" y="1700394"/>
            <a:ext cx="36901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 smtClean="0"/>
              <a:t>a</a:t>
            </a:r>
            <a:endParaRPr lang="en-US" sz="3000" dirty="0"/>
          </a:p>
        </p:txBody>
      </p:sp>
      <p:sp>
        <p:nvSpPr>
          <p:cNvPr id="24" name="Oval 23"/>
          <p:cNvSpPr/>
          <p:nvPr/>
        </p:nvSpPr>
        <p:spPr>
          <a:xfrm>
            <a:off x="1931799" y="3596301"/>
            <a:ext cx="762000" cy="7197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26" name="Oval 25"/>
          <p:cNvSpPr/>
          <p:nvPr/>
        </p:nvSpPr>
        <p:spPr>
          <a:xfrm>
            <a:off x="1992576" y="3662728"/>
            <a:ext cx="640445" cy="6049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201437" y="3787001"/>
                <a:ext cx="447558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 b="0" i="1" smtClean="0">
                          <a:latin typeface="Cambria Math" charset="0"/>
                        </a:rPr>
                        <m:t>ϵ</m:t>
                      </m:r>
                    </m:oMath>
                  </m:oMathPara>
                </a14:m>
                <a:endParaRPr lang="en-US" sz="3000" b="0" dirty="0" smtClean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437" y="3787001"/>
                <a:ext cx="447558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/>
          <p:cNvSpPr/>
          <p:nvPr/>
        </p:nvSpPr>
        <p:spPr>
          <a:xfrm>
            <a:off x="214339" y="3591885"/>
            <a:ext cx="762000" cy="7197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41" name="Rectangle 40"/>
          <p:cNvSpPr/>
          <p:nvPr/>
        </p:nvSpPr>
        <p:spPr>
          <a:xfrm>
            <a:off x="202815" y="3104158"/>
            <a:ext cx="8130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0" dirty="0" smtClean="0"/>
              <a:t>INIT</a:t>
            </a:r>
          </a:p>
        </p:txBody>
      </p:sp>
      <p:cxnSp>
        <p:nvCxnSpPr>
          <p:cNvPr id="42" name="Straight Arrow Connector 41"/>
          <p:cNvCxnSpPr>
            <a:stCxn id="40" idx="6"/>
            <a:endCxn id="24" idx="2"/>
          </p:cNvCxnSpPr>
          <p:nvPr/>
        </p:nvCxnSpPr>
        <p:spPr>
          <a:xfrm>
            <a:off x="976339" y="3951776"/>
            <a:ext cx="955460" cy="4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2754576" y="3113042"/>
                <a:ext cx="447558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 b="0" i="1" smtClean="0">
                          <a:latin typeface="Cambria Math" charset="0"/>
                        </a:rPr>
                        <m:t>ϵ</m:t>
                      </m:r>
                    </m:oMath>
                  </m:oMathPara>
                </a14:m>
                <a:endParaRPr lang="en-US" sz="3000" b="0" dirty="0" smtClean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576" y="3113042"/>
                <a:ext cx="447558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/>
          <p:cNvSpPr/>
          <p:nvPr/>
        </p:nvSpPr>
        <p:spPr>
          <a:xfrm>
            <a:off x="2702403" y="2333871"/>
            <a:ext cx="762000" cy="7197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56" name="Oval 55"/>
          <p:cNvSpPr/>
          <p:nvPr/>
        </p:nvSpPr>
        <p:spPr>
          <a:xfrm>
            <a:off x="1901944" y="1301558"/>
            <a:ext cx="762000" cy="7197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cxnSp>
        <p:nvCxnSpPr>
          <p:cNvPr id="60" name="Straight Arrow Connector 59"/>
          <p:cNvCxnSpPr>
            <a:stCxn id="24" idx="1"/>
          </p:cNvCxnSpPr>
          <p:nvPr/>
        </p:nvCxnSpPr>
        <p:spPr>
          <a:xfrm flipH="1" flipV="1">
            <a:off x="1648995" y="3053652"/>
            <a:ext cx="394396" cy="64805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17" idx="0"/>
            <a:endCxn id="56" idx="3"/>
          </p:cNvCxnSpPr>
          <p:nvPr/>
        </p:nvCxnSpPr>
        <p:spPr>
          <a:xfrm flipV="1">
            <a:off x="1502849" y="1915930"/>
            <a:ext cx="510687" cy="44627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5" idx="0"/>
            <a:endCxn id="56" idx="5"/>
          </p:cNvCxnSpPr>
          <p:nvPr/>
        </p:nvCxnSpPr>
        <p:spPr>
          <a:xfrm flipH="1" flipV="1">
            <a:off x="2552352" y="1915930"/>
            <a:ext cx="531051" cy="417941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4" idx="7"/>
          </p:cNvCxnSpPr>
          <p:nvPr/>
        </p:nvCxnSpPr>
        <p:spPr>
          <a:xfrm flipV="1">
            <a:off x="2582207" y="3053652"/>
            <a:ext cx="363252" cy="64805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1538220" y="3095836"/>
                <a:ext cx="363724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 b="0" i="1" smtClean="0">
                          <a:latin typeface="Cambria Math" charset="0"/>
                        </a:rPr>
                        <m:t>ϵ</m:t>
                      </m:r>
                    </m:oMath>
                  </m:oMathPara>
                </a14:m>
                <a:endParaRPr lang="en-US" sz="3000" b="0" dirty="0" smtClean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220" y="3095836"/>
                <a:ext cx="363724" cy="5539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Freeform 78"/>
          <p:cNvSpPr/>
          <p:nvPr/>
        </p:nvSpPr>
        <p:spPr>
          <a:xfrm>
            <a:off x="2664982" y="1636491"/>
            <a:ext cx="1396313" cy="2360216"/>
          </a:xfrm>
          <a:custGeom>
            <a:avLst/>
            <a:gdLst>
              <a:gd name="connsiteX0" fmla="*/ 0 w 1396313"/>
              <a:gd name="connsiteY0" fmla="*/ 0 h 2360216"/>
              <a:gd name="connsiteX1" fmla="*/ 111211 w 1396313"/>
              <a:gd name="connsiteY1" fmla="*/ 37070 h 2360216"/>
              <a:gd name="connsiteX2" fmla="*/ 222421 w 1396313"/>
              <a:gd name="connsiteY2" fmla="*/ 49427 h 2360216"/>
              <a:gd name="connsiteX3" fmla="*/ 432486 w 1396313"/>
              <a:gd name="connsiteY3" fmla="*/ 74141 h 2360216"/>
              <a:gd name="connsiteX4" fmla="*/ 531340 w 1396313"/>
              <a:gd name="connsiteY4" fmla="*/ 98854 h 2360216"/>
              <a:gd name="connsiteX5" fmla="*/ 654908 w 1396313"/>
              <a:gd name="connsiteY5" fmla="*/ 135924 h 2360216"/>
              <a:gd name="connsiteX6" fmla="*/ 729049 w 1396313"/>
              <a:gd name="connsiteY6" fmla="*/ 197708 h 2360216"/>
              <a:gd name="connsiteX7" fmla="*/ 803189 w 1396313"/>
              <a:gd name="connsiteY7" fmla="*/ 247135 h 2360216"/>
              <a:gd name="connsiteX8" fmla="*/ 840259 w 1396313"/>
              <a:gd name="connsiteY8" fmla="*/ 271849 h 2360216"/>
              <a:gd name="connsiteX9" fmla="*/ 877330 w 1396313"/>
              <a:gd name="connsiteY9" fmla="*/ 296562 h 2360216"/>
              <a:gd name="connsiteX10" fmla="*/ 963827 w 1396313"/>
              <a:gd name="connsiteY10" fmla="*/ 383059 h 2360216"/>
              <a:gd name="connsiteX11" fmla="*/ 1000897 w 1396313"/>
              <a:gd name="connsiteY11" fmla="*/ 420130 h 2360216"/>
              <a:gd name="connsiteX12" fmla="*/ 1075038 w 1396313"/>
              <a:gd name="connsiteY12" fmla="*/ 543697 h 2360216"/>
              <a:gd name="connsiteX13" fmla="*/ 1099751 w 1396313"/>
              <a:gd name="connsiteY13" fmla="*/ 580768 h 2360216"/>
              <a:gd name="connsiteX14" fmla="*/ 1112108 w 1396313"/>
              <a:gd name="connsiteY14" fmla="*/ 617838 h 2360216"/>
              <a:gd name="connsiteX15" fmla="*/ 1149178 w 1396313"/>
              <a:gd name="connsiteY15" fmla="*/ 642551 h 2360216"/>
              <a:gd name="connsiteX16" fmla="*/ 1173892 w 1396313"/>
              <a:gd name="connsiteY16" fmla="*/ 704335 h 2360216"/>
              <a:gd name="connsiteX17" fmla="*/ 1198605 w 1396313"/>
              <a:gd name="connsiteY17" fmla="*/ 753762 h 2360216"/>
              <a:gd name="connsiteX18" fmla="*/ 1223319 w 1396313"/>
              <a:gd name="connsiteY18" fmla="*/ 827903 h 2360216"/>
              <a:gd name="connsiteX19" fmla="*/ 1248032 w 1396313"/>
              <a:gd name="connsiteY19" fmla="*/ 877330 h 2360216"/>
              <a:gd name="connsiteX20" fmla="*/ 1260389 w 1396313"/>
              <a:gd name="connsiteY20" fmla="*/ 926757 h 2360216"/>
              <a:gd name="connsiteX21" fmla="*/ 1297459 w 1396313"/>
              <a:gd name="connsiteY21" fmla="*/ 1013254 h 2360216"/>
              <a:gd name="connsiteX22" fmla="*/ 1322173 w 1396313"/>
              <a:gd name="connsiteY22" fmla="*/ 1136822 h 2360216"/>
              <a:gd name="connsiteX23" fmla="*/ 1346886 w 1396313"/>
              <a:gd name="connsiteY23" fmla="*/ 1223319 h 2360216"/>
              <a:gd name="connsiteX24" fmla="*/ 1371600 w 1396313"/>
              <a:gd name="connsiteY24" fmla="*/ 1433384 h 2360216"/>
              <a:gd name="connsiteX25" fmla="*/ 1383957 w 1396313"/>
              <a:gd name="connsiteY25" fmla="*/ 1470454 h 2360216"/>
              <a:gd name="connsiteX26" fmla="*/ 1396313 w 1396313"/>
              <a:gd name="connsiteY26" fmla="*/ 1581665 h 2360216"/>
              <a:gd name="connsiteX27" fmla="*/ 1371600 w 1396313"/>
              <a:gd name="connsiteY27" fmla="*/ 1742303 h 2360216"/>
              <a:gd name="connsiteX28" fmla="*/ 1346886 w 1396313"/>
              <a:gd name="connsiteY28" fmla="*/ 1779373 h 2360216"/>
              <a:gd name="connsiteX29" fmla="*/ 1260389 w 1396313"/>
              <a:gd name="connsiteY29" fmla="*/ 1878227 h 2360216"/>
              <a:gd name="connsiteX30" fmla="*/ 1223319 w 1396313"/>
              <a:gd name="connsiteY30" fmla="*/ 1902941 h 2360216"/>
              <a:gd name="connsiteX31" fmla="*/ 1161535 w 1396313"/>
              <a:gd name="connsiteY31" fmla="*/ 2001795 h 2360216"/>
              <a:gd name="connsiteX32" fmla="*/ 1087394 w 1396313"/>
              <a:gd name="connsiteY32" fmla="*/ 2051222 h 2360216"/>
              <a:gd name="connsiteX33" fmla="*/ 1037967 w 1396313"/>
              <a:gd name="connsiteY33" fmla="*/ 2088292 h 2360216"/>
              <a:gd name="connsiteX34" fmla="*/ 1000897 w 1396313"/>
              <a:gd name="connsiteY34" fmla="*/ 2100649 h 2360216"/>
              <a:gd name="connsiteX35" fmla="*/ 914400 w 1396313"/>
              <a:gd name="connsiteY35" fmla="*/ 2174789 h 2360216"/>
              <a:gd name="connsiteX36" fmla="*/ 877330 w 1396313"/>
              <a:gd name="connsiteY36" fmla="*/ 2199503 h 2360216"/>
              <a:gd name="connsiteX37" fmla="*/ 766119 w 1396313"/>
              <a:gd name="connsiteY37" fmla="*/ 2224216 h 2360216"/>
              <a:gd name="connsiteX38" fmla="*/ 729049 w 1396313"/>
              <a:gd name="connsiteY38" fmla="*/ 2236573 h 2360216"/>
              <a:gd name="connsiteX39" fmla="*/ 580767 w 1396313"/>
              <a:gd name="connsiteY39" fmla="*/ 2261286 h 2360216"/>
              <a:gd name="connsiteX40" fmla="*/ 543697 w 1396313"/>
              <a:gd name="connsiteY40" fmla="*/ 2273643 h 2360216"/>
              <a:gd name="connsiteX41" fmla="*/ 444843 w 1396313"/>
              <a:gd name="connsiteY41" fmla="*/ 2286000 h 2360216"/>
              <a:gd name="connsiteX42" fmla="*/ 383059 w 1396313"/>
              <a:gd name="connsiteY42" fmla="*/ 2298357 h 2360216"/>
              <a:gd name="connsiteX43" fmla="*/ 345989 w 1396313"/>
              <a:gd name="connsiteY43" fmla="*/ 2310714 h 2360216"/>
              <a:gd name="connsiteX44" fmla="*/ 259492 w 1396313"/>
              <a:gd name="connsiteY44" fmla="*/ 2323070 h 2360216"/>
              <a:gd name="connsiteX45" fmla="*/ 172994 w 1396313"/>
              <a:gd name="connsiteY45" fmla="*/ 2347784 h 2360216"/>
              <a:gd name="connsiteX46" fmla="*/ 12357 w 1396313"/>
              <a:gd name="connsiteY46" fmla="*/ 2360141 h 2360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396313" h="2360216">
                <a:moveTo>
                  <a:pt x="0" y="0"/>
                </a:moveTo>
                <a:cubicBezTo>
                  <a:pt x="41362" y="16545"/>
                  <a:pt x="67974" y="30418"/>
                  <a:pt x="111211" y="37070"/>
                </a:cubicBezTo>
                <a:cubicBezTo>
                  <a:pt x="148075" y="42741"/>
                  <a:pt x="185411" y="44801"/>
                  <a:pt x="222421" y="49427"/>
                </a:cubicBezTo>
                <a:cubicBezTo>
                  <a:pt x="440947" y="76743"/>
                  <a:pt x="150534" y="45945"/>
                  <a:pt x="432486" y="74141"/>
                </a:cubicBezTo>
                <a:cubicBezTo>
                  <a:pt x="465437" y="82379"/>
                  <a:pt x="499118" y="88113"/>
                  <a:pt x="531340" y="98854"/>
                </a:cubicBezTo>
                <a:cubicBezTo>
                  <a:pt x="621592" y="128938"/>
                  <a:pt x="580208" y="117250"/>
                  <a:pt x="654908" y="135924"/>
                </a:cubicBezTo>
                <a:cubicBezTo>
                  <a:pt x="787383" y="224243"/>
                  <a:pt x="586323" y="86699"/>
                  <a:pt x="729049" y="197708"/>
                </a:cubicBezTo>
                <a:cubicBezTo>
                  <a:pt x="752494" y="215943"/>
                  <a:pt x="778476" y="230659"/>
                  <a:pt x="803189" y="247135"/>
                </a:cubicBezTo>
                <a:lnTo>
                  <a:pt x="840259" y="271849"/>
                </a:lnTo>
                <a:cubicBezTo>
                  <a:pt x="852616" y="280087"/>
                  <a:pt x="866829" y="286061"/>
                  <a:pt x="877330" y="296562"/>
                </a:cubicBezTo>
                <a:lnTo>
                  <a:pt x="963827" y="383059"/>
                </a:lnTo>
                <a:cubicBezTo>
                  <a:pt x="976184" y="395416"/>
                  <a:pt x="991203" y="405590"/>
                  <a:pt x="1000897" y="420130"/>
                </a:cubicBezTo>
                <a:cubicBezTo>
                  <a:pt x="1121790" y="601469"/>
                  <a:pt x="999056" y="410727"/>
                  <a:pt x="1075038" y="543697"/>
                </a:cubicBezTo>
                <a:cubicBezTo>
                  <a:pt x="1082406" y="556591"/>
                  <a:pt x="1093109" y="567485"/>
                  <a:pt x="1099751" y="580768"/>
                </a:cubicBezTo>
                <a:cubicBezTo>
                  <a:pt x="1105576" y="592418"/>
                  <a:pt x="1103971" y="607667"/>
                  <a:pt x="1112108" y="617838"/>
                </a:cubicBezTo>
                <a:cubicBezTo>
                  <a:pt x="1121385" y="629434"/>
                  <a:pt x="1136821" y="634313"/>
                  <a:pt x="1149178" y="642551"/>
                </a:cubicBezTo>
                <a:cubicBezTo>
                  <a:pt x="1157416" y="663146"/>
                  <a:pt x="1164883" y="684066"/>
                  <a:pt x="1173892" y="704335"/>
                </a:cubicBezTo>
                <a:cubicBezTo>
                  <a:pt x="1181373" y="721168"/>
                  <a:pt x="1191764" y="736659"/>
                  <a:pt x="1198605" y="753762"/>
                </a:cubicBezTo>
                <a:cubicBezTo>
                  <a:pt x="1208280" y="777949"/>
                  <a:pt x="1211669" y="804603"/>
                  <a:pt x="1223319" y="827903"/>
                </a:cubicBezTo>
                <a:cubicBezTo>
                  <a:pt x="1231557" y="844379"/>
                  <a:pt x="1241564" y="860083"/>
                  <a:pt x="1248032" y="877330"/>
                </a:cubicBezTo>
                <a:cubicBezTo>
                  <a:pt x="1253995" y="893231"/>
                  <a:pt x="1254426" y="910856"/>
                  <a:pt x="1260389" y="926757"/>
                </a:cubicBezTo>
                <a:cubicBezTo>
                  <a:pt x="1299934" y="1032207"/>
                  <a:pt x="1272910" y="927333"/>
                  <a:pt x="1297459" y="1013254"/>
                </a:cubicBezTo>
                <a:cubicBezTo>
                  <a:pt x="1316596" y="1080233"/>
                  <a:pt x="1305987" y="1055894"/>
                  <a:pt x="1322173" y="1136822"/>
                </a:cubicBezTo>
                <a:cubicBezTo>
                  <a:pt x="1329930" y="1175607"/>
                  <a:pt x="1335111" y="1187991"/>
                  <a:pt x="1346886" y="1223319"/>
                </a:cubicBezTo>
                <a:cubicBezTo>
                  <a:pt x="1353199" y="1292760"/>
                  <a:pt x="1356341" y="1364721"/>
                  <a:pt x="1371600" y="1433384"/>
                </a:cubicBezTo>
                <a:cubicBezTo>
                  <a:pt x="1374426" y="1446099"/>
                  <a:pt x="1379838" y="1458097"/>
                  <a:pt x="1383957" y="1470454"/>
                </a:cubicBezTo>
                <a:cubicBezTo>
                  <a:pt x="1388076" y="1507524"/>
                  <a:pt x="1396313" y="1544367"/>
                  <a:pt x="1396313" y="1581665"/>
                </a:cubicBezTo>
                <a:cubicBezTo>
                  <a:pt x="1396313" y="1598205"/>
                  <a:pt x="1386524" y="1707482"/>
                  <a:pt x="1371600" y="1742303"/>
                </a:cubicBezTo>
                <a:cubicBezTo>
                  <a:pt x="1365750" y="1755953"/>
                  <a:pt x="1355518" y="1767288"/>
                  <a:pt x="1346886" y="1779373"/>
                </a:cubicBezTo>
                <a:cubicBezTo>
                  <a:pt x="1316987" y="1821231"/>
                  <a:pt x="1300448" y="1843890"/>
                  <a:pt x="1260389" y="1878227"/>
                </a:cubicBezTo>
                <a:cubicBezTo>
                  <a:pt x="1249113" y="1887892"/>
                  <a:pt x="1235676" y="1894703"/>
                  <a:pt x="1223319" y="1902941"/>
                </a:cubicBezTo>
                <a:cubicBezTo>
                  <a:pt x="1206613" y="1936353"/>
                  <a:pt x="1190407" y="1976131"/>
                  <a:pt x="1161535" y="2001795"/>
                </a:cubicBezTo>
                <a:cubicBezTo>
                  <a:pt x="1139335" y="2021528"/>
                  <a:pt x="1111156" y="2033401"/>
                  <a:pt x="1087394" y="2051222"/>
                </a:cubicBezTo>
                <a:cubicBezTo>
                  <a:pt x="1070918" y="2063579"/>
                  <a:pt x="1055848" y="2078074"/>
                  <a:pt x="1037967" y="2088292"/>
                </a:cubicBezTo>
                <a:cubicBezTo>
                  <a:pt x="1026658" y="2094754"/>
                  <a:pt x="1013254" y="2096530"/>
                  <a:pt x="1000897" y="2100649"/>
                </a:cubicBezTo>
                <a:cubicBezTo>
                  <a:pt x="961545" y="2159678"/>
                  <a:pt x="991048" y="2126884"/>
                  <a:pt x="914400" y="2174789"/>
                </a:cubicBezTo>
                <a:cubicBezTo>
                  <a:pt x="901806" y="2182660"/>
                  <a:pt x="890980" y="2193653"/>
                  <a:pt x="877330" y="2199503"/>
                </a:cubicBezTo>
                <a:cubicBezTo>
                  <a:pt x="859578" y="2207111"/>
                  <a:pt x="780185" y="2220699"/>
                  <a:pt x="766119" y="2224216"/>
                </a:cubicBezTo>
                <a:cubicBezTo>
                  <a:pt x="753483" y="2227375"/>
                  <a:pt x="741821" y="2234019"/>
                  <a:pt x="729049" y="2236573"/>
                </a:cubicBezTo>
                <a:cubicBezTo>
                  <a:pt x="624445" y="2257494"/>
                  <a:pt x="669174" y="2239185"/>
                  <a:pt x="580767" y="2261286"/>
                </a:cubicBezTo>
                <a:cubicBezTo>
                  <a:pt x="568131" y="2264445"/>
                  <a:pt x="556512" y="2271313"/>
                  <a:pt x="543697" y="2273643"/>
                </a:cubicBezTo>
                <a:cubicBezTo>
                  <a:pt x="511025" y="2279584"/>
                  <a:pt x="477665" y="2280950"/>
                  <a:pt x="444843" y="2286000"/>
                </a:cubicBezTo>
                <a:cubicBezTo>
                  <a:pt x="424085" y="2289194"/>
                  <a:pt x="403434" y="2293263"/>
                  <a:pt x="383059" y="2298357"/>
                </a:cubicBezTo>
                <a:cubicBezTo>
                  <a:pt x="370423" y="2301516"/>
                  <a:pt x="358761" y="2308160"/>
                  <a:pt x="345989" y="2310714"/>
                </a:cubicBezTo>
                <a:cubicBezTo>
                  <a:pt x="317430" y="2316426"/>
                  <a:pt x="288324" y="2318951"/>
                  <a:pt x="259492" y="2323070"/>
                </a:cubicBezTo>
                <a:cubicBezTo>
                  <a:pt x="230659" y="2331308"/>
                  <a:pt x="202467" y="2342258"/>
                  <a:pt x="172994" y="2347784"/>
                </a:cubicBezTo>
                <a:cubicBezTo>
                  <a:pt x="97388" y="2361960"/>
                  <a:pt x="76122" y="2360141"/>
                  <a:pt x="12357" y="2360141"/>
                </a:cubicBezTo>
              </a:path>
            </a:pathLst>
          </a:custGeom>
          <a:noFill/>
          <a:ln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4061295" y="2722090"/>
                <a:ext cx="447558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 b="0" i="1" smtClean="0">
                          <a:latin typeface="Cambria Math" charset="0"/>
                        </a:rPr>
                        <m:t>ϵ</m:t>
                      </m:r>
                    </m:oMath>
                  </m:oMathPara>
                </a14:m>
                <a:endParaRPr lang="en-US" sz="3000" b="0" dirty="0" smtClean="0"/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295" y="2722090"/>
                <a:ext cx="447558" cy="55399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6308445" y="1677400"/>
            <a:ext cx="27647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Label states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Construct transition table</a:t>
            </a:r>
            <a:endParaRPr lang="en-US" sz="2400" dirty="0"/>
          </a:p>
        </p:txBody>
      </p:sp>
      <p:sp>
        <p:nvSpPr>
          <p:cNvPr id="25" name="Rectangle 24"/>
          <p:cNvSpPr/>
          <p:nvPr/>
        </p:nvSpPr>
        <p:spPr>
          <a:xfrm>
            <a:off x="187566" y="3658156"/>
            <a:ext cx="8130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0" dirty="0" smtClean="0"/>
              <a:t>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890858" y="3671126"/>
            <a:ext cx="8130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/>
              <a:t>2</a:t>
            </a:r>
            <a:endParaRPr lang="en-US" sz="3000" b="0" dirty="0" smtClean="0"/>
          </a:p>
        </p:txBody>
      </p:sp>
      <p:sp>
        <p:nvSpPr>
          <p:cNvPr id="29" name="Rectangle 28"/>
          <p:cNvSpPr/>
          <p:nvPr/>
        </p:nvSpPr>
        <p:spPr>
          <a:xfrm>
            <a:off x="1077320" y="2462242"/>
            <a:ext cx="8130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/>
              <a:t>3</a:t>
            </a:r>
            <a:endParaRPr lang="en-US" sz="3000" b="0" dirty="0" smtClean="0"/>
          </a:p>
        </p:txBody>
      </p:sp>
      <p:sp>
        <p:nvSpPr>
          <p:cNvPr id="30" name="Rectangle 29"/>
          <p:cNvSpPr/>
          <p:nvPr/>
        </p:nvSpPr>
        <p:spPr>
          <a:xfrm>
            <a:off x="1890858" y="1369175"/>
            <a:ext cx="8130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/>
              <a:t>4</a:t>
            </a:r>
            <a:endParaRPr lang="en-US" sz="3000" b="0" dirty="0" smtClean="0"/>
          </a:p>
        </p:txBody>
      </p:sp>
      <p:sp>
        <p:nvSpPr>
          <p:cNvPr id="31" name="Rectangle 30"/>
          <p:cNvSpPr/>
          <p:nvPr/>
        </p:nvSpPr>
        <p:spPr>
          <a:xfrm>
            <a:off x="2669204" y="2421086"/>
            <a:ext cx="8130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/>
              <a:t>5</a:t>
            </a:r>
            <a:endParaRPr lang="en-US" sz="3000" b="0" dirty="0" smtClean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809459"/>
              </p:ext>
            </p:extLst>
          </p:nvPr>
        </p:nvGraphicFramePr>
        <p:xfrm>
          <a:off x="140582" y="4525526"/>
          <a:ext cx="4572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State/Char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{2,3,4}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{2,4,5}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340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RE-&gt;NFA-&gt;DFA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838200"/>
            <a:ext cx="78486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Convert the following RE to an equivalent NFA:</a:t>
            </a:r>
            <a:endParaRPr lang="en-US" sz="2800" dirty="0"/>
          </a:p>
          <a:p>
            <a:pPr algn="ctr"/>
            <a:r>
              <a:rPr lang="en-US" sz="3400" b="1" dirty="0" smtClean="0"/>
              <a:t>(a | b)*</a:t>
            </a:r>
          </a:p>
        </p:txBody>
      </p:sp>
      <p:sp>
        <p:nvSpPr>
          <p:cNvPr id="8" name="Rectangle 7"/>
          <p:cNvSpPr/>
          <p:nvPr/>
        </p:nvSpPr>
        <p:spPr>
          <a:xfrm>
            <a:off x="2801938" y="1716907"/>
            <a:ext cx="38664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 smtClean="0"/>
              <a:t>b</a:t>
            </a:r>
            <a:endParaRPr lang="en-US" sz="3000" dirty="0"/>
          </a:p>
        </p:txBody>
      </p:sp>
      <p:sp>
        <p:nvSpPr>
          <p:cNvPr id="17" name="Oval 16"/>
          <p:cNvSpPr/>
          <p:nvPr/>
        </p:nvSpPr>
        <p:spPr>
          <a:xfrm>
            <a:off x="1121849" y="2362200"/>
            <a:ext cx="762000" cy="7197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1435093" y="1700394"/>
            <a:ext cx="36901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 smtClean="0"/>
              <a:t>a</a:t>
            </a:r>
            <a:endParaRPr lang="en-US" sz="3000" dirty="0"/>
          </a:p>
        </p:txBody>
      </p:sp>
      <p:sp>
        <p:nvSpPr>
          <p:cNvPr id="24" name="Oval 23"/>
          <p:cNvSpPr/>
          <p:nvPr/>
        </p:nvSpPr>
        <p:spPr>
          <a:xfrm>
            <a:off x="1931799" y="3596301"/>
            <a:ext cx="762000" cy="7197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26" name="Oval 25"/>
          <p:cNvSpPr/>
          <p:nvPr/>
        </p:nvSpPr>
        <p:spPr>
          <a:xfrm>
            <a:off x="1992576" y="3662728"/>
            <a:ext cx="640445" cy="6049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201437" y="3787001"/>
                <a:ext cx="447558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 b="0" i="1" smtClean="0">
                          <a:latin typeface="Cambria Math" charset="0"/>
                        </a:rPr>
                        <m:t>ϵ</m:t>
                      </m:r>
                    </m:oMath>
                  </m:oMathPara>
                </a14:m>
                <a:endParaRPr lang="en-US" sz="3000" b="0" dirty="0" smtClean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437" y="3787001"/>
                <a:ext cx="447558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/>
          <p:cNvSpPr/>
          <p:nvPr/>
        </p:nvSpPr>
        <p:spPr>
          <a:xfrm>
            <a:off x="214339" y="3591885"/>
            <a:ext cx="762000" cy="7197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41" name="Rectangle 40"/>
          <p:cNvSpPr/>
          <p:nvPr/>
        </p:nvSpPr>
        <p:spPr>
          <a:xfrm>
            <a:off x="202815" y="3104158"/>
            <a:ext cx="8130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0" dirty="0" smtClean="0"/>
              <a:t>INIT</a:t>
            </a:r>
          </a:p>
        </p:txBody>
      </p:sp>
      <p:cxnSp>
        <p:nvCxnSpPr>
          <p:cNvPr id="42" name="Straight Arrow Connector 41"/>
          <p:cNvCxnSpPr>
            <a:stCxn id="40" idx="6"/>
            <a:endCxn id="24" idx="2"/>
          </p:cNvCxnSpPr>
          <p:nvPr/>
        </p:nvCxnSpPr>
        <p:spPr>
          <a:xfrm>
            <a:off x="976339" y="3951776"/>
            <a:ext cx="955460" cy="4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2754576" y="3113042"/>
                <a:ext cx="447558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 b="0" i="1" smtClean="0">
                          <a:latin typeface="Cambria Math" charset="0"/>
                        </a:rPr>
                        <m:t>ϵ</m:t>
                      </m:r>
                    </m:oMath>
                  </m:oMathPara>
                </a14:m>
                <a:endParaRPr lang="en-US" sz="3000" b="0" dirty="0" smtClean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576" y="3113042"/>
                <a:ext cx="447558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/>
          <p:cNvSpPr/>
          <p:nvPr/>
        </p:nvSpPr>
        <p:spPr>
          <a:xfrm>
            <a:off x="2702403" y="2333871"/>
            <a:ext cx="762000" cy="7197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56" name="Oval 55"/>
          <p:cNvSpPr/>
          <p:nvPr/>
        </p:nvSpPr>
        <p:spPr>
          <a:xfrm>
            <a:off x="1901944" y="1301558"/>
            <a:ext cx="762000" cy="7197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cxnSp>
        <p:nvCxnSpPr>
          <p:cNvPr id="60" name="Straight Arrow Connector 59"/>
          <p:cNvCxnSpPr>
            <a:stCxn id="24" idx="1"/>
          </p:cNvCxnSpPr>
          <p:nvPr/>
        </p:nvCxnSpPr>
        <p:spPr>
          <a:xfrm flipH="1" flipV="1">
            <a:off x="1648995" y="3053652"/>
            <a:ext cx="394396" cy="64805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17" idx="0"/>
            <a:endCxn id="56" idx="3"/>
          </p:cNvCxnSpPr>
          <p:nvPr/>
        </p:nvCxnSpPr>
        <p:spPr>
          <a:xfrm flipV="1">
            <a:off x="1502849" y="1915930"/>
            <a:ext cx="510687" cy="44627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5" idx="0"/>
            <a:endCxn id="56" idx="5"/>
          </p:cNvCxnSpPr>
          <p:nvPr/>
        </p:nvCxnSpPr>
        <p:spPr>
          <a:xfrm flipH="1" flipV="1">
            <a:off x="2552352" y="1915930"/>
            <a:ext cx="531051" cy="417941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4" idx="7"/>
          </p:cNvCxnSpPr>
          <p:nvPr/>
        </p:nvCxnSpPr>
        <p:spPr>
          <a:xfrm flipV="1">
            <a:off x="2582207" y="3053652"/>
            <a:ext cx="363252" cy="64805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1538220" y="3095836"/>
                <a:ext cx="363724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 b="0" i="1" smtClean="0">
                          <a:latin typeface="Cambria Math" charset="0"/>
                        </a:rPr>
                        <m:t>ϵ</m:t>
                      </m:r>
                    </m:oMath>
                  </m:oMathPara>
                </a14:m>
                <a:endParaRPr lang="en-US" sz="3000" b="0" dirty="0" smtClean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220" y="3095836"/>
                <a:ext cx="363724" cy="5539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Freeform 78"/>
          <p:cNvSpPr/>
          <p:nvPr/>
        </p:nvSpPr>
        <p:spPr>
          <a:xfrm>
            <a:off x="2664982" y="1636491"/>
            <a:ext cx="1396313" cy="2360216"/>
          </a:xfrm>
          <a:custGeom>
            <a:avLst/>
            <a:gdLst>
              <a:gd name="connsiteX0" fmla="*/ 0 w 1396313"/>
              <a:gd name="connsiteY0" fmla="*/ 0 h 2360216"/>
              <a:gd name="connsiteX1" fmla="*/ 111211 w 1396313"/>
              <a:gd name="connsiteY1" fmla="*/ 37070 h 2360216"/>
              <a:gd name="connsiteX2" fmla="*/ 222421 w 1396313"/>
              <a:gd name="connsiteY2" fmla="*/ 49427 h 2360216"/>
              <a:gd name="connsiteX3" fmla="*/ 432486 w 1396313"/>
              <a:gd name="connsiteY3" fmla="*/ 74141 h 2360216"/>
              <a:gd name="connsiteX4" fmla="*/ 531340 w 1396313"/>
              <a:gd name="connsiteY4" fmla="*/ 98854 h 2360216"/>
              <a:gd name="connsiteX5" fmla="*/ 654908 w 1396313"/>
              <a:gd name="connsiteY5" fmla="*/ 135924 h 2360216"/>
              <a:gd name="connsiteX6" fmla="*/ 729049 w 1396313"/>
              <a:gd name="connsiteY6" fmla="*/ 197708 h 2360216"/>
              <a:gd name="connsiteX7" fmla="*/ 803189 w 1396313"/>
              <a:gd name="connsiteY7" fmla="*/ 247135 h 2360216"/>
              <a:gd name="connsiteX8" fmla="*/ 840259 w 1396313"/>
              <a:gd name="connsiteY8" fmla="*/ 271849 h 2360216"/>
              <a:gd name="connsiteX9" fmla="*/ 877330 w 1396313"/>
              <a:gd name="connsiteY9" fmla="*/ 296562 h 2360216"/>
              <a:gd name="connsiteX10" fmla="*/ 963827 w 1396313"/>
              <a:gd name="connsiteY10" fmla="*/ 383059 h 2360216"/>
              <a:gd name="connsiteX11" fmla="*/ 1000897 w 1396313"/>
              <a:gd name="connsiteY11" fmla="*/ 420130 h 2360216"/>
              <a:gd name="connsiteX12" fmla="*/ 1075038 w 1396313"/>
              <a:gd name="connsiteY12" fmla="*/ 543697 h 2360216"/>
              <a:gd name="connsiteX13" fmla="*/ 1099751 w 1396313"/>
              <a:gd name="connsiteY13" fmla="*/ 580768 h 2360216"/>
              <a:gd name="connsiteX14" fmla="*/ 1112108 w 1396313"/>
              <a:gd name="connsiteY14" fmla="*/ 617838 h 2360216"/>
              <a:gd name="connsiteX15" fmla="*/ 1149178 w 1396313"/>
              <a:gd name="connsiteY15" fmla="*/ 642551 h 2360216"/>
              <a:gd name="connsiteX16" fmla="*/ 1173892 w 1396313"/>
              <a:gd name="connsiteY16" fmla="*/ 704335 h 2360216"/>
              <a:gd name="connsiteX17" fmla="*/ 1198605 w 1396313"/>
              <a:gd name="connsiteY17" fmla="*/ 753762 h 2360216"/>
              <a:gd name="connsiteX18" fmla="*/ 1223319 w 1396313"/>
              <a:gd name="connsiteY18" fmla="*/ 827903 h 2360216"/>
              <a:gd name="connsiteX19" fmla="*/ 1248032 w 1396313"/>
              <a:gd name="connsiteY19" fmla="*/ 877330 h 2360216"/>
              <a:gd name="connsiteX20" fmla="*/ 1260389 w 1396313"/>
              <a:gd name="connsiteY20" fmla="*/ 926757 h 2360216"/>
              <a:gd name="connsiteX21" fmla="*/ 1297459 w 1396313"/>
              <a:gd name="connsiteY21" fmla="*/ 1013254 h 2360216"/>
              <a:gd name="connsiteX22" fmla="*/ 1322173 w 1396313"/>
              <a:gd name="connsiteY22" fmla="*/ 1136822 h 2360216"/>
              <a:gd name="connsiteX23" fmla="*/ 1346886 w 1396313"/>
              <a:gd name="connsiteY23" fmla="*/ 1223319 h 2360216"/>
              <a:gd name="connsiteX24" fmla="*/ 1371600 w 1396313"/>
              <a:gd name="connsiteY24" fmla="*/ 1433384 h 2360216"/>
              <a:gd name="connsiteX25" fmla="*/ 1383957 w 1396313"/>
              <a:gd name="connsiteY25" fmla="*/ 1470454 h 2360216"/>
              <a:gd name="connsiteX26" fmla="*/ 1396313 w 1396313"/>
              <a:gd name="connsiteY26" fmla="*/ 1581665 h 2360216"/>
              <a:gd name="connsiteX27" fmla="*/ 1371600 w 1396313"/>
              <a:gd name="connsiteY27" fmla="*/ 1742303 h 2360216"/>
              <a:gd name="connsiteX28" fmla="*/ 1346886 w 1396313"/>
              <a:gd name="connsiteY28" fmla="*/ 1779373 h 2360216"/>
              <a:gd name="connsiteX29" fmla="*/ 1260389 w 1396313"/>
              <a:gd name="connsiteY29" fmla="*/ 1878227 h 2360216"/>
              <a:gd name="connsiteX30" fmla="*/ 1223319 w 1396313"/>
              <a:gd name="connsiteY30" fmla="*/ 1902941 h 2360216"/>
              <a:gd name="connsiteX31" fmla="*/ 1161535 w 1396313"/>
              <a:gd name="connsiteY31" fmla="*/ 2001795 h 2360216"/>
              <a:gd name="connsiteX32" fmla="*/ 1087394 w 1396313"/>
              <a:gd name="connsiteY32" fmla="*/ 2051222 h 2360216"/>
              <a:gd name="connsiteX33" fmla="*/ 1037967 w 1396313"/>
              <a:gd name="connsiteY33" fmla="*/ 2088292 h 2360216"/>
              <a:gd name="connsiteX34" fmla="*/ 1000897 w 1396313"/>
              <a:gd name="connsiteY34" fmla="*/ 2100649 h 2360216"/>
              <a:gd name="connsiteX35" fmla="*/ 914400 w 1396313"/>
              <a:gd name="connsiteY35" fmla="*/ 2174789 h 2360216"/>
              <a:gd name="connsiteX36" fmla="*/ 877330 w 1396313"/>
              <a:gd name="connsiteY36" fmla="*/ 2199503 h 2360216"/>
              <a:gd name="connsiteX37" fmla="*/ 766119 w 1396313"/>
              <a:gd name="connsiteY37" fmla="*/ 2224216 h 2360216"/>
              <a:gd name="connsiteX38" fmla="*/ 729049 w 1396313"/>
              <a:gd name="connsiteY38" fmla="*/ 2236573 h 2360216"/>
              <a:gd name="connsiteX39" fmla="*/ 580767 w 1396313"/>
              <a:gd name="connsiteY39" fmla="*/ 2261286 h 2360216"/>
              <a:gd name="connsiteX40" fmla="*/ 543697 w 1396313"/>
              <a:gd name="connsiteY40" fmla="*/ 2273643 h 2360216"/>
              <a:gd name="connsiteX41" fmla="*/ 444843 w 1396313"/>
              <a:gd name="connsiteY41" fmla="*/ 2286000 h 2360216"/>
              <a:gd name="connsiteX42" fmla="*/ 383059 w 1396313"/>
              <a:gd name="connsiteY42" fmla="*/ 2298357 h 2360216"/>
              <a:gd name="connsiteX43" fmla="*/ 345989 w 1396313"/>
              <a:gd name="connsiteY43" fmla="*/ 2310714 h 2360216"/>
              <a:gd name="connsiteX44" fmla="*/ 259492 w 1396313"/>
              <a:gd name="connsiteY44" fmla="*/ 2323070 h 2360216"/>
              <a:gd name="connsiteX45" fmla="*/ 172994 w 1396313"/>
              <a:gd name="connsiteY45" fmla="*/ 2347784 h 2360216"/>
              <a:gd name="connsiteX46" fmla="*/ 12357 w 1396313"/>
              <a:gd name="connsiteY46" fmla="*/ 2360141 h 2360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396313" h="2360216">
                <a:moveTo>
                  <a:pt x="0" y="0"/>
                </a:moveTo>
                <a:cubicBezTo>
                  <a:pt x="41362" y="16545"/>
                  <a:pt x="67974" y="30418"/>
                  <a:pt x="111211" y="37070"/>
                </a:cubicBezTo>
                <a:cubicBezTo>
                  <a:pt x="148075" y="42741"/>
                  <a:pt x="185411" y="44801"/>
                  <a:pt x="222421" y="49427"/>
                </a:cubicBezTo>
                <a:cubicBezTo>
                  <a:pt x="440947" y="76743"/>
                  <a:pt x="150534" y="45945"/>
                  <a:pt x="432486" y="74141"/>
                </a:cubicBezTo>
                <a:cubicBezTo>
                  <a:pt x="465437" y="82379"/>
                  <a:pt x="499118" y="88113"/>
                  <a:pt x="531340" y="98854"/>
                </a:cubicBezTo>
                <a:cubicBezTo>
                  <a:pt x="621592" y="128938"/>
                  <a:pt x="580208" y="117250"/>
                  <a:pt x="654908" y="135924"/>
                </a:cubicBezTo>
                <a:cubicBezTo>
                  <a:pt x="787383" y="224243"/>
                  <a:pt x="586323" y="86699"/>
                  <a:pt x="729049" y="197708"/>
                </a:cubicBezTo>
                <a:cubicBezTo>
                  <a:pt x="752494" y="215943"/>
                  <a:pt x="778476" y="230659"/>
                  <a:pt x="803189" y="247135"/>
                </a:cubicBezTo>
                <a:lnTo>
                  <a:pt x="840259" y="271849"/>
                </a:lnTo>
                <a:cubicBezTo>
                  <a:pt x="852616" y="280087"/>
                  <a:pt x="866829" y="286061"/>
                  <a:pt x="877330" y="296562"/>
                </a:cubicBezTo>
                <a:lnTo>
                  <a:pt x="963827" y="383059"/>
                </a:lnTo>
                <a:cubicBezTo>
                  <a:pt x="976184" y="395416"/>
                  <a:pt x="991203" y="405590"/>
                  <a:pt x="1000897" y="420130"/>
                </a:cubicBezTo>
                <a:cubicBezTo>
                  <a:pt x="1121790" y="601469"/>
                  <a:pt x="999056" y="410727"/>
                  <a:pt x="1075038" y="543697"/>
                </a:cubicBezTo>
                <a:cubicBezTo>
                  <a:pt x="1082406" y="556591"/>
                  <a:pt x="1093109" y="567485"/>
                  <a:pt x="1099751" y="580768"/>
                </a:cubicBezTo>
                <a:cubicBezTo>
                  <a:pt x="1105576" y="592418"/>
                  <a:pt x="1103971" y="607667"/>
                  <a:pt x="1112108" y="617838"/>
                </a:cubicBezTo>
                <a:cubicBezTo>
                  <a:pt x="1121385" y="629434"/>
                  <a:pt x="1136821" y="634313"/>
                  <a:pt x="1149178" y="642551"/>
                </a:cubicBezTo>
                <a:cubicBezTo>
                  <a:pt x="1157416" y="663146"/>
                  <a:pt x="1164883" y="684066"/>
                  <a:pt x="1173892" y="704335"/>
                </a:cubicBezTo>
                <a:cubicBezTo>
                  <a:pt x="1181373" y="721168"/>
                  <a:pt x="1191764" y="736659"/>
                  <a:pt x="1198605" y="753762"/>
                </a:cubicBezTo>
                <a:cubicBezTo>
                  <a:pt x="1208280" y="777949"/>
                  <a:pt x="1211669" y="804603"/>
                  <a:pt x="1223319" y="827903"/>
                </a:cubicBezTo>
                <a:cubicBezTo>
                  <a:pt x="1231557" y="844379"/>
                  <a:pt x="1241564" y="860083"/>
                  <a:pt x="1248032" y="877330"/>
                </a:cubicBezTo>
                <a:cubicBezTo>
                  <a:pt x="1253995" y="893231"/>
                  <a:pt x="1254426" y="910856"/>
                  <a:pt x="1260389" y="926757"/>
                </a:cubicBezTo>
                <a:cubicBezTo>
                  <a:pt x="1299934" y="1032207"/>
                  <a:pt x="1272910" y="927333"/>
                  <a:pt x="1297459" y="1013254"/>
                </a:cubicBezTo>
                <a:cubicBezTo>
                  <a:pt x="1316596" y="1080233"/>
                  <a:pt x="1305987" y="1055894"/>
                  <a:pt x="1322173" y="1136822"/>
                </a:cubicBezTo>
                <a:cubicBezTo>
                  <a:pt x="1329930" y="1175607"/>
                  <a:pt x="1335111" y="1187991"/>
                  <a:pt x="1346886" y="1223319"/>
                </a:cubicBezTo>
                <a:cubicBezTo>
                  <a:pt x="1353199" y="1292760"/>
                  <a:pt x="1356341" y="1364721"/>
                  <a:pt x="1371600" y="1433384"/>
                </a:cubicBezTo>
                <a:cubicBezTo>
                  <a:pt x="1374426" y="1446099"/>
                  <a:pt x="1379838" y="1458097"/>
                  <a:pt x="1383957" y="1470454"/>
                </a:cubicBezTo>
                <a:cubicBezTo>
                  <a:pt x="1388076" y="1507524"/>
                  <a:pt x="1396313" y="1544367"/>
                  <a:pt x="1396313" y="1581665"/>
                </a:cubicBezTo>
                <a:cubicBezTo>
                  <a:pt x="1396313" y="1598205"/>
                  <a:pt x="1386524" y="1707482"/>
                  <a:pt x="1371600" y="1742303"/>
                </a:cubicBezTo>
                <a:cubicBezTo>
                  <a:pt x="1365750" y="1755953"/>
                  <a:pt x="1355518" y="1767288"/>
                  <a:pt x="1346886" y="1779373"/>
                </a:cubicBezTo>
                <a:cubicBezTo>
                  <a:pt x="1316987" y="1821231"/>
                  <a:pt x="1300448" y="1843890"/>
                  <a:pt x="1260389" y="1878227"/>
                </a:cubicBezTo>
                <a:cubicBezTo>
                  <a:pt x="1249113" y="1887892"/>
                  <a:pt x="1235676" y="1894703"/>
                  <a:pt x="1223319" y="1902941"/>
                </a:cubicBezTo>
                <a:cubicBezTo>
                  <a:pt x="1206613" y="1936353"/>
                  <a:pt x="1190407" y="1976131"/>
                  <a:pt x="1161535" y="2001795"/>
                </a:cubicBezTo>
                <a:cubicBezTo>
                  <a:pt x="1139335" y="2021528"/>
                  <a:pt x="1111156" y="2033401"/>
                  <a:pt x="1087394" y="2051222"/>
                </a:cubicBezTo>
                <a:cubicBezTo>
                  <a:pt x="1070918" y="2063579"/>
                  <a:pt x="1055848" y="2078074"/>
                  <a:pt x="1037967" y="2088292"/>
                </a:cubicBezTo>
                <a:cubicBezTo>
                  <a:pt x="1026658" y="2094754"/>
                  <a:pt x="1013254" y="2096530"/>
                  <a:pt x="1000897" y="2100649"/>
                </a:cubicBezTo>
                <a:cubicBezTo>
                  <a:pt x="961545" y="2159678"/>
                  <a:pt x="991048" y="2126884"/>
                  <a:pt x="914400" y="2174789"/>
                </a:cubicBezTo>
                <a:cubicBezTo>
                  <a:pt x="901806" y="2182660"/>
                  <a:pt x="890980" y="2193653"/>
                  <a:pt x="877330" y="2199503"/>
                </a:cubicBezTo>
                <a:cubicBezTo>
                  <a:pt x="859578" y="2207111"/>
                  <a:pt x="780185" y="2220699"/>
                  <a:pt x="766119" y="2224216"/>
                </a:cubicBezTo>
                <a:cubicBezTo>
                  <a:pt x="753483" y="2227375"/>
                  <a:pt x="741821" y="2234019"/>
                  <a:pt x="729049" y="2236573"/>
                </a:cubicBezTo>
                <a:cubicBezTo>
                  <a:pt x="624445" y="2257494"/>
                  <a:pt x="669174" y="2239185"/>
                  <a:pt x="580767" y="2261286"/>
                </a:cubicBezTo>
                <a:cubicBezTo>
                  <a:pt x="568131" y="2264445"/>
                  <a:pt x="556512" y="2271313"/>
                  <a:pt x="543697" y="2273643"/>
                </a:cubicBezTo>
                <a:cubicBezTo>
                  <a:pt x="511025" y="2279584"/>
                  <a:pt x="477665" y="2280950"/>
                  <a:pt x="444843" y="2286000"/>
                </a:cubicBezTo>
                <a:cubicBezTo>
                  <a:pt x="424085" y="2289194"/>
                  <a:pt x="403434" y="2293263"/>
                  <a:pt x="383059" y="2298357"/>
                </a:cubicBezTo>
                <a:cubicBezTo>
                  <a:pt x="370423" y="2301516"/>
                  <a:pt x="358761" y="2308160"/>
                  <a:pt x="345989" y="2310714"/>
                </a:cubicBezTo>
                <a:cubicBezTo>
                  <a:pt x="317430" y="2316426"/>
                  <a:pt x="288324" y="2318951"/>
                  <a:pt x="259492" y="2323070"/>
                </a:cubicBezTo>
                <a:cubicBezTo>
                  <a:pt x="230659" y="2331308"/>
                  <a:pt x="202467" y="2342258"/>
                  <a:pt x="172994" y="2347784"/>
                </a:cubicBezTo>
                <a:cubicBezTo>
                  <a:pt x="97388" y="2361960"/>
                  <a:pt x="76122" y="2360141"/>
                  <a:pt x="12357" y="2360141"/>
                </a:cubicBezTo>
              </a:path>
            </a:pathLst>
          </a:custGeom>
          <a:noFill/>
          <a:ln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4061295" y="2722090"/>
                <a:ext cx="447558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 b="0" i="1" smtClean="0">
                          <a:latin typeface="Cambria Math" charset="0"/>
                        </a:rPr>
                        <m:t>ϵ</m:t>
                      </m:r>
                    </m:oMath>
                  </m:oMathPara>
                </a14:m>
                <a:endParaRPr lang="en-US" sz="3000" b="0" dirty="0" smtClean="0"/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295" y="2722090"/>
                <a:ext cx="447558" cy="55399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6308445" y="1677400"/>
            <a:ext cx="276477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Label states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Construct transition table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DFA states</a:t>
            </a:r>
            <a:endParaRPr lang="en-US" sz="2400" dirty="0"/>
          </a:p>
        </p:txBody>
      </p:sp>
      <p:sp>
        <p:nvSpPr>
          <p:cNvPr id="25" name="Rectangle 24"/>
          <p:cNvSpPr/>
          <p:nvPr/>
        </p:nvSpPr>
        <p:spPr>
          <a:xfrm>
            <a:off x="187566" y="3658156"/>
            <a:ext cx="8130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0" dirty="0" smtClean="0"/>
              <a:t>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890858" y="3671126"/>
            <a:ext cx="8130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/>
              <a:t>2</a:t>
            </a:r>
            <a:endParaRPr lang="en-US" sz="3000" b="0" dirty="0" smtClean="0"/>
          </a:p>
        </p:txBody>
      </p:sp>
      <p:sp>
        <p:nvSpPr>
          <p:cNvPr id="29" name="Rectangle 28"/>
          <p:cNvSpPr/>
          <p:nvPr/>
        </p:nvSpPr>
        <p:spPr>
          <a:xfrm>
            <a:off x="1077320" y="2462242"/>
            <a:ext cx="8130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/>
              <a:t>3</a:t>
            </a:r>
            <a:endParaRPr lang="en-US" sz="3000" b="0" dirty="0" smtClean="0"/>
          </a:p>
        </p:txBody>
      </p:sp>
      <p:sp>
        <p:nvSpPr>
          <p:cNvPr id="30" name="Rectangle 29"/>
          <p:cNvSpPr/>
          <p:nvPr/>
        </p:nvSpPr>
        <p:spPr>
          <a:xfrm>
            <a:off x="1890858" y="1369175"/>
            <a:ext cx="8130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/>
              <a:t>4</a:t>
            </a:r>
            <a:endParaRPr lang="en-US" sz="3000" b="0" dirty="0" smtClean="0"/>
          </a:p>
        </p:txBody>
      </p:sp>
      <p:sp>
        <p:nvSpPr>
          <p:cNvPr id="31" name="Rectangle 30"/>
          <p:cNvSpPr/>
          <p:nvPr/>
        </p:nvSpPr>
        <p:spPr>
          <a:xfrm>
            <a:off x="2669204" y="2421086"/>
            <a:ext cx="8130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/>
              <a:t>5</a:t>
            </a:r>
            <a:endParaRPr lang="en-US" sz="3000" b="0" dirty="0" smtClean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809459"/>
              </p:ext>
            </p:extLst>
          </p:nvPr>
        </p:nvGraphicFramePr>
        <p:xfrm>
          <a:off x="140582" y="4525526"/>
          <a:ext cx="4572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State/Char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{2,3,4}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{2,4,5}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/>
              <p:cNvSpPr/>
              <p:nvPr/>
            </p:nvSpPr>
            <p:spPr>
              <a:xfrm>
                <a:off x="7134997" y="4953000"/>
                <a:ext cx="1600200" cy="56738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{2,3,4}</m:t>
                      </m:r>
                    </m:oMath>
                  </m:oMathPara>
                </a14:m>
                <a:endParaRPr lang="en-US" sz="24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Oval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4997" y="4953000"/>
                <a:ext cx="1600200" cy="567381"/>
              </a:xfrm>
              <a:prstGeom prst="ellipse">
                <a:avLst/>
              </a:prstGeom>
              <a:blipFill rotWithShape="0">
                <a:blip r:embed="rId7"/>
                <a:stretch>
                  <a:fillRect b="-41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/>
              <p:cNvSpPr/>
              <p:nvPr/>
            </p:nvSpPr>
            <p:spPr>
              <a:xfrm>
                <a:off x="5200570" y="5791200"/>
                <a:ext cx="1600200" cy="56662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{2,4,5}</m:t>
                      </m:r>
                    </m:oMath>
                  </m:oMathPara>
                </a14:m>
                <a:endParaRPr lang="en-US" sz="24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Oval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570" y="5791200"/>
                <a:ext cx="1600200" cy="566627"/>
              </a:xfrm>
              <a:prstGeom prst="ellipse">
                <a:avLst/>
              </a:prstGeom>
              <a:blipFill rotWithShape="0">
                <a:blip r:embed="rId8"/>
                <a:stretch>
                  <a:fillRect b="-41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/>
              <p:cNvSpPr/>
              <p:nvPr/>
            </p:nvSpPr>
            <p:spPr>
              <a:xfrm>
                <a:off x="6954795" y="3928463"/>
                <a:ext cx="1600200" cy="56738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{1,2,4}</m:t>
                      </m:r>
                    </m:oMath>
                  </m:oMathPara>
                </a14:m>
                <a:endParaRPr lang="en-US" sz="24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Oval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795" y="3928463"/>
                <a:ext cx="1600200" cy="567381"/>
              </a:xfrm>
              <a:prstGeom prst="ellipse">
                <a:avLst/>
              </a:prstGeom>
              <a:blipFill rotWithShape="0">
                <a:blip r:embed="rId9"/>
                <a:stretch>
                  <a:fillRect b="-40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946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RE-&gt;NFA-&gt;DFA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838200"/>
            <a:ext cx="78486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Convert the following RE to an equivalent NFA:</a:t>
            </a:r>
            <a:endParaRPr lang="en-US" sz="2800" dirty="0"/>
          </a:p>
          <a:p>
            <a:pPr algn="ctr"/>
            <a:r>
              <a:rPr lang="en-US" sz="3400" b="1" dirty="0" smtClean="0"/>
              <a:t>(a | b)*</a:t>
            </a:r>
          </a:p>
        </p:txBody>
      </p:sp>
      <p:sp>
        <p:nvSpPr>
          <p:cNvPr id="8" name="Rectangle 7"/>
          <p:cNvSpPr/>
          <p:nvPr/>
        </p:nvSpPr>
        <p:spPr>
          <a:xfrm>
            <a:off x="2801938" y="1716907"/>
            <a:ext cx="38664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 smtClean="0"/>
              <a:t>b</a:t>
            </a:r>
            <a:endParaRPr lang="en-US" sz="3000" dirty="0"/>
          </a:p>
        </p:txBody>
      </p:sp>
      <p:sp>
        <p:nvSpPr>
          <p:cNvPr id="17" name="Oval 16"/>
          <p:cNvSpPr/>
          <p:nvPr/>
        </p:nvSpPr>
        <p:spPr>
          <a:xfrm>
            <a:off x="1121849" y="2362200"/>
            <a:ext cx="762000" cy="7197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1435093" y="1700394"/>
            <a:ext cx="36901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 smtClean="0"/>
              <a:t>a</a:t>
            </a:r>
            <a:endParaRPr lang="en-US" sz="3000" dirty="0"/>
          </a:p>
        </p:txBody>
      </p:sp>
      <p:sp>
        <p:nvSpPr>
          <p:cNvPr id="24" name="Oval 23"/>
          <p:cNvSpPr/>
          <p:nvPr/>
        </p:nvSpPr>
        <p:spPr>
          <a:xfrm>
            <a:off x="1931799" y="3596301"/>
            <a:ext cx="762000" cy="7197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26" name="Oval 25"/>
          <p:cNvSpPr/>
          <p:nvPr/>
        </p:nvSpPr>
        <p:spPr>
          <a:xfrm>
            <a:off x="1992576" y="3662728"/>
            <a:ext cx="640445" cy="6049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201437" y="3787001"/>
                <a:ext cx="447558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 b="0" i="1" smtClean="0">
                          <a:latin typeface="Cambria Math" charset="0"/>
                        </a:rPr>
                        <m:t>ϵ</m:t>
                      </m:r>
                    </m:oMath>
                  </m:oMathPara>
                </a14:m>
                <a:endParaRPr lang="en-US" sz="3000" b="0" dirty="0" smtClean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437" y="3787001"/>
                <a:ext cx="447558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/>
          <p:cNvSpPr/>
          <p:nvPr/>
        </p:nvSpPr>
        <p:spPr>
          <a:xfrm>
            <a:off x="214339" y="3591885"/>
            <a:ext cx="762000" cy="7197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41" name="Rectangle 40"/>
          <p:cNvSpPr/>
          <p:nvPr/>
        </p:nvSpPr>
        <p:spPr>
          <a:xfrm>
            <a:off x="202815" y="3104158"/>
            <a:ext cx="8130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0" dirty="0" smtClean="0"/>
              <a:t>INIT</a:t>
            </a:r>
          </a:p>
        </p:txBody>
      </p:sp>
      <p:cxnSp>
        <p:nvCxnSpPr>
          <p:cNvPr id="42" name="Straight Arrow Connector 41"/>
          <p:cNvCxnSpPr>
            <a:stCxn id="40" idx="6"/>
            <a:endCxn id="24" idx="2"/>
          </p:cNvCxnSpPr>
          <p:nvPr/>
        </p:nvCxnSpPr>
        <p:spPr>
          <a:xfrm>
            <a:off x="976339" y="3951776"/>
            <a:ext cx="955460" cy="4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2754576" y="3113042"/>
                <a:ext cx="447558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 b="0" i="1" smtClean="0">
                          <a:latin typeface="Cambria Math" charset="0"/>
                        </a:rPr>
                        <m:t>ϵ</m:t>
                      </m:r>
                    </m:oMath>
                  </m:oMathPara>
                </a14:m>
                <a:endParaRPr lang="en-US" sz="3000" b="0" dirty="0" smtClean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576" y="3113042"/>
                <a:ext cx="447558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/>
          <p:cNvSpPr/>
          <p:nvPr/>
        </p:nvSpPr>
        <p:spPr>
          <a:xfrm>
            <a:off x="2702403" y="2333871"/>
            <a:ext cx="762000" cy="7197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56" name="Oval 55"/>
          <p:cNvSpPr/>
          <p:nvPr/>
        </p:nvSpPr>
        <p:spPr>
          <a:xfrm>
            <a:off x="1901944" y="1301558"/>
            <a:ext cx="762000" cy="7197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cxnSp>
        <p:nvCxnSpPr>
          <p:cNvPr id="60" name="Straight Arrow Connector 59"/>
          <p:cNvCxnSpPr>
            <a:stCxn id="24" idx="1"/>
          </p:cNvCxnSpPr>
          <p:nvPr/>
        </p:nvCxnSpPr>
        <p:spPr>
          <a:xfrm flipH="1" flipV="1">
            <a:off x="1648995" y="3053652"/>
            <a:ext cx="394396" cy="64805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17" idx="0"/>
            <a:endCxn id="56" idx="3"/>
          </p:cNvCxnSpPr>
          <p:nvPr/>
        </p:nvCxnSpPr>
        <p:spPr>
          <a:xfrm flipV="1">
            <a:off x="1502849" y="1915930"/>
            <a:ext cx="510687" cy="44627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5" idx="0"/>
            <a:endCxn id="56" idx="5"/>
          </p:cNvCxnSpPr>
          <p:nvPr/>
        </p:nvCxnSpPr>
        <p:spPr>
          <a:xfrm flipH="1" flipV="1">
            <a:off x="2552352" y="1915930"/>
            <a:ext cx="531051" cy="417941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4" idx="7"/>
          </p:cNvCxnSpPr>
          <p:nvPr/>
        </p:nvCxnSpPr>
        <p:spPr>
          <a:xfrm flipV="1">
            <a:off x="2582207" y="3053652"/>
            <a:ext cx="363252" cy="64805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1538220" y="3095836"/>
                <a:ext cx="363724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 b="0" i="1" smtClean="0">
                          <a:latin typeface="Cambria Math" charset="0"/>
                        </a:rPr>
                        <m:t>ϵ</m:t>
                      </m:r>
                    </m:oMath>
                  </m:oMathPara>
                </a14:m>
                <a:endParaRPr lang="en-US" sz="3000" b="0" dirty="0" smtClean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220" y="3095836"/>
                <a:ext cx="363724" cy="5539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Freeform 78"/>
          <p:cNvSpPr/>
          <p:nvPr/>
        </p:nvSpPr>
        <p:spPr>
          <a:xfrm>
            <a:off x="2664982" y="1636491"/>
            <a:ext cx="1396313" cy="2360216"/>
          </a:xfrm>
          <a:custGeom>
            <a:avLst/>
            <a:gdLst>
              <a:gd name="connsiteX0" fmla="*/ 0 w 1396313"/>
              <a:gd name="connsiteY0" fmla="*/ 0 h 2360216"/>
              <a:gd name="connsiteX1" fmla="*/ 111211 w 1396313"/>
              <a:gd name="connsiteY1" fmla="*/ 37070 h 2360216"/>
              <a:gd name="connsiteX2" fmla="*/ 222421 w 1396313"/>
              <a:gd name="connsiteY2" fmla="*/ 49427 h 2360216"/>
              <a:gd name="connsiteX3" fmla="*/ 432486 w 1396313"/>
              <a:gd name="connsiteY3" fmla="*/ 74141 h 2360216"/>
              <a:gd name="connsiteX4" fmla="*/ 531340 w 1396313"/>
              <a:gd name="connsiteY4" fmla="*/ 98854 h 2360216"/>
              <a:gd name="connsiteX5" fmla="*/ 654908 w 1396313"/>
              <a:gd name="connsiteY5" fmla="*/ 135924 h 2360216"/>
              <a:gd name="connsiteX6" fmla="*/ 729049 w 1396313"/>
              <a:gd name="connsiteY6" fmla="*/ 197708 h 2360216"/>
              <a:gd name="connsiteX7" fmla="*/ 803189 w 1396313"/>
              <a:gd name="connsiteY7" fmla="*/ 247135 h 2360216"/>
              <a:gd name="connsiteX8" fmla="*/ 840259 w 1396313"/>
              <a:gd name="connsiteY8" fmla="*/ 271849 h 2360216"/>
              <a:gd name="connsiteX9" fmla="*/ 877330 w 1396313"/>
              <a:gd name="connsiteY9" fmla="*/ 296562 h 2360216"/>
              <a:gd name="connsiteX10" fmla="*/ 963827 w 1396313"/>
              <a:gd name="connsiteY10" fmla="*/ 383059 h 2360216"/>
              <a:gd name="connsiteX11" fmla="*/ 1000897 w 1396313"/>
              <a:gd name="connsiteY11" fmla="*/ 420130 h 2360216"/>
              <a:gd name="connsiteX12" fmla="*/ 1075038 w 1396313"/>
              <a:gd name="connsiteY12" fmla="*/ 543697 h 2360216"/>
              <a:gd name="connsiteX13" fmla="*/ 1099751 w 1396313"/>
              <a:gd name="connsiteY13" fmla="*/ 580768 h 2360216"/>
              <a:gd name="connsiteX14" fmla="*/ 1112108 w 1396313"/>
              <a:gd name="connsiteY14" fmla="*/ 617838 h 2360216"/>
              <a:gd name="connsiteX15" fmla="*/ 1149178 w 1396313"/>
              <a:gd name="connsiteY15" fmla="*/ 642551 h 2360216"/>
              <a:gd name="connsiteX16" fmla="*/ 1173892 w 1396313"/>
              <a:gd name="connsiteY16" fmla="*/ 704335 h 2360216"/>
              <a:gd name="connsiteX17" fmla="*/ 1198605 w 1396313"/>
              <a:gd name="connsiteY17" fmla="*/ 753762 h 2360216"/>
              <a:gd name="connsiteX18" fmla="*/ 1223319 w 1396313"/>
              <a:gd name="connsiteY18" fmla="*/ 827903 h 2360216"/>
              <a:gd name="connsiteX19" fmla="*/ 1248032 w 1396313"/>
              <a:gd name="connsiteY19" fmla="*/ 877330 h 2360216"/>
              <a:gd name="connsiteX20" fmla="*/ 1260389 w 1396313"/>
              <a:gd name="connsiteY20" fmla="*/ 926757 h 2360216"/>
              <a:gd name="connsiteX21" fmla="*/ 1297459 w 1396313"/>
              <a:gd name="connsiteY21" fmla="*/ 1013254 h 2360216"/>
              <a:gd name="connsiteX22" fmla="*/ 1322173 w 1396313"/>
              <a:gd name="connsiteY22" fmla="*/ 1136822 h 2360216"/>
              <a:gd name="connsiteX23" fmla="*/ 1346886 w 1396313"/>
              <a:gd name="connsiteY23" fmla="*/ 1223319 h 2360216"/>
              <a:gd name="connsiteX24" fmla="*/ 1371600 w 1396313"/>
              <a:gd name="connsiteY24" fmla="*/ 1433384 h 2360216"/>
              <a:gd name="connsiteX25" fmla="*/ 1383957 w 1396313"/>
              <a:gd name="connsiteY25" fmla="*/ 1470454 h 2360216"/>
              <a:gd name="connsiteX26" fmla="*/ 1396313 w 1396313"/>
              <a:gd name="connsiteY26" fmla="*/ 1581665 h 2360216"/>
              <a:gd name="connsiteX27" fmla="*/ 1371600 w 1396313"/>
              <a:gd name="connsiteY27" fmla="*/ 1742303 h 2360216"/>
              <a:gd name="connsiteX28" fmla="*/ 1346886 w 1396313"/>
              <a:gd name="connsiteY28" fmla="*/ 1779373 h 2360216"/>
              <a:gd name="connsiteX29" fmla="*/ 1260389 w 1396313"/>
              <a:gd name="connsiteY29" fmla="*/ 1878227 h 2360216"/>
              <a:gd name="connsiteX30" fmla="*/ 1223319 w 1396313"/>
              <a:gd name="connsiteY30" fmla="*/ 1902941 h 2360216"/>
              <a:gd name="connsiteX31" fmla="*/ 1161535 w 1396313"/>
              <a:gd name="connsiteY31" fmla="*/ 2001795 h 2360216"/>
              <a:gd name="connsiteX32" fmla="*/ 1087394 w 1396313"/>
              <a:gd name="connsiteY32" fmla="*/ 2051222 h 2360216"/>
              <a:gd name="connsiteX33" fmla="*/ 1037967 w 1396313"/>
              <a:gd name="connsiteY33" fmla="*/ 2088292 h 2360216"/>
              <a:gd name="connsiteX34" fmla="*/ 1000897 w 1396313"/>
              <a:gd name="connsiteY34" fmla="*/ 2100649 h 2360216"/>
              <a:gd name="connsiteX35" fmla="*/ 914400 w 1396313"/>
              <a:gd name="connsiteY35" fmla="*/ 2174789 h 2360216"/>
              <a:gd name="connsiteX36" fmla="*/ 877330 w 1396313"/>
              <a:gd name="connsiteY36" fmla="*/ 2199503 h 2360216"/>
              <a:gd name="connsiteX37" fmla="*/ 766119 w 1396313"/>
              <a:gd name="connsiteY37" fmla="*/ 2224216 h 2360216"/>
              <a:gd name="connsiteX38" fmla="*/ 729049 w 1396313"/>
              <a:gd name="connsiteY38" fmla="*/ 2236573 h 2360216"/>
              <a:gd name="connsiteX39" fmla="*/ 580767 w 1396313"/>
              <a:gd name="connsiteY39" fmla="*/ 2261286 h 2360216"/>
              <a:gd name="connsiteX40" fmla="*/ 543697 w 1396313"/>
              <a:gd name="connsiteY40" fmla="*/ 2273643 h 2360216"/>
              <a:gd name="connsiteX41" fmla="*/ 444843 w 1396313"/>
              <a:gd name="connsiteY41" fmla="*/ 2286000 h 2360216"/>
              <a:gd name="connsiteX42" fmla="*/ 383059 w 1396313"/>
              <a:gd name="connsiteY42" fmla="*/ 2298357 h 2360216"/>
              <a:gd name="connsiteX43" fmla="*/ 345989 w 1396313"/>
              <a:gd name="connsiteY43" fmla="*/ 2310714 h 2360216"/>
              <a:gd name="connsiteX44" fmla="*/ 259492 w 1396313"/>
              <a:gd name="connsiteY44" fmla="*/ 2323070 h 2360216"/>
              <a:gd name="connsiteX45" fmla="*/ 172994 w 1396313"/>
              <a:gd name="connsiteY45" fmla="*/ 2347784 h 2360216"/>
              <a:gd name="connsiteX46" fmla="*/ 12357 w 1396313"/>
              <a:gd name="connsiteY46" fmla="*/ 2360141 h 2360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396313" h="2360216">
                <a:moveTo>
                  <a:pt x="0" y="0"/>
                </a:moveTo>
                <a:cubicBezTo>
                  <a:pt x="41362" y="16545"/>
                  <a:pt x="67974" y="30418"/>
                  <a:pt x="111211" y="37070"/>
                </a:cubicBezTo>
                <a:cubicBezTo>
                  <a:pt x="148075" y="42741"/>
                  <a:pt x="185411" y="44801"/>
                  <a:pt x="222421" y="49427"/>
                </a:cubicBezTo>
                <a:cubicBezTo>
                  <a:pt x="440947" y="76743"/>
                  <a:pt x="150534" y="45945"/>
                  <a:pt x="432486" y="74141"/>
                </a:cubicBezTo>
                <a:cubicBezTo>
                  <a:pt x="465437" y="82379"/>
                  <a:pt x="499118" y="88113"/>
                  <a:pt x="531340" y="98854"/>
                </a:cubicBezTo>
                <a:cubicBezTo>
                  <a:pt x="621592" y="128938"/>
                  <a:pt x="580208" y="117250"/>
                  <a:pt x="654908" y="135924"/>
                </a:cubicBezTo>
                <a:cubicBezTo>
                  <a:pt x="787383" y="224243"/>
                  <a:pt x="586323" y="86699"/>
                  <a:pt x="729049" y="197708"/>
                </a:cubicBezTo>
                <a:cubicBezTo>
                  <a:pt x="752494" y="215943"/>
                  <a:pt x="778476" y="230659"/>
                  <a:pt x="803189" y="247135"/>
                </a:cubicBezTo>
                <a:lnTo>
                  <a:pt x="840259" y="271849"/>
                </a:lnTo>
                <a:cubicBezTo>
                  <a:pt x="852616" y="280087"/>
                  <a:pt x="866829" y="286061"/>
                  <a:pt x="877330" y="296562"/>
                </a:cubicBezTo>
                <a:lnTo>
                  <a:pt x="963827" y="383059"/>
                </a:lnTo>
                <a:cubicBezTo>
                  <a:pt x="976184" y="395416"/>
                  <a:pt x="991203" y="405590"/>
                  <a:pt x="1000897" y="420130"/>
                </a:cubicBezTo>
                <a:cubicBezTo>
                  <a:pt x="1121790" y="601469"/>
                  <a:pt x="999056" y="410727"/>
                  <a:pt x="1075038" y="543697"/>
                </a:cubicBezTo>
                <a:cubicBezTo>
                  <a:pt x="1082406" y="556591"/>
                  <a:pt x="1093109" y="567485"/>
                  <a:pt x="1099751" y="580768"/>
                </a:cubicBezTo>
                <a:cubicBezTo>
                  <a:pt x="1105576" y="592418"/>
                  <a:pt x="1103971" y="607667"/>
                  <a:pt x="1112108" y="617838"/>
                </a:cubicBezTo>
                <a:cubicBezTo>
                  <a:pt x="1121385" y="629434"/>
                  <a:pt x="1136821" y="634313"/>
                  <a:pt x="1149178" y="642551"/>
                </a:cubicBezTo>
                <a:cubicBezTo>
                  <a:pt x="1157416" y="663146"/>
                  <a:pt x="1164883" y="684066"/>
                  <a:pt x="1173892" y="704335"/>
                </a:cubicBezTo>
                <a:cubicBezTo>
                  <a:pt x="1181373" y="721168"/>
                  <a:pt x="1191764" y="736659"/>
                  <a:pt x="1198605" y="753762"/>
                </a:cubicBezTo>
                <a:cubicBezTo>
                  <a:pt x="1208280" y="777949"/>
                  <a:pt x="1211669" y="804603"/>
                  <a:pt x="1223319" y="827903"/>
                </a:cubicBezTo>
                <a:cubicBezTo>
                  <a:pt x="1231557" y="844379"/>
                  <a:pt x="1241564" y="860083"/>
                  <a:pt x="1248032" y="877330"/>
                </a:cubicBezTo>
                <a:cubicBezTo>
                  <a:pt x="1253995" y="893231"/>
                  <a:pt x="1254426" y="910856"/>
                  <a:pt x="1260389" y="926757"/>
                </a:cubicBezTo>
                <a:cubicBezTo>
                  <a:pt x="1299934" y="1032207"/>
                  <a:pt x="1272910" y="927333"/>
                  <a:pt x="1297459" y="1013254"/>
                </a:cubicBezTo>
                <a:cubicBezTo>
                  <a:pt x="1316596" y="1080233"/>
                  <a:pt x="1305987" y="1055894"/>
                  <a:pt x="1322173" y="1136822"/>
                </a:cubicBezTo>
                <a:cubicBezTo>
                  <a:pt x="1329930" y="1175607"/>
                  <a:pt x="1335111" y="1187991"/>
                  <a:pt x="1346886" y="1223319"/>
                </a:cubicBezTo>
                <a:cubicBezTo>
                  <a:pt x="1353199" y="1292760"/>
                  <a:pt x="1356341" y="1364721"/>
                  <a:pt x="1371600" y="1433384"/>
                </a:cubicBezTo>
                <a:cubicBezTo>
                  <a:pt x="1374426" y="1446099"/>
                  <a:pt x="1379838" y="1458097"/>
                  <a:pt x="1383957" y="1470454"/>
                </a:cubicBezTo>
                <a:cubicBezTo>
                  <a:pt x="1388076" y="1507524"/>
                  <a:pt x="1396313" y="1544367"/>
                  <a:pt x="1396313" y="1581665"/>
                </a:cubicBezTo>
                <a:cubicBezTo>
                  <a:pt x="1396313" y="1598205"/>
                  <a:pt x="1386524" y="1707482"/>
                  <a:pt x="1371600" y="1742303"/>
                </a:cubicBezTo>
                <a:cubicBezTo>
                  <a:pt x="1365750" y="1755953"/>
                  <a:pt x="1355518" y="1767288"/>
                  <a:pt x="1346886" y="1779373"/>
                </a:cubicBezTo>
                <a:cubicBezTo>
                  <a:pt x="1316987" y="1821231"/>
                  <a:pt x="1300448" y="1843890"/>
                  <a:pt x="1260389" y="1878227"/>
                </a:cubicBezTo>
                <a:cubicBezTo>
                  <a:pt x="1249113" y="1887892"/>
                  <a:pt x="1235676" y="1894703"/>
                  <a:pt x="1223319" y="1902941"/>
                </a:cubicBezTo>
                <a:cubicBezTo>
                  <a:pt x="1206613" y="1936353"/>
                  <a:pt x="1190407" y="1976131"/>
                  <a:pt x="1161535" y="2001795"/>
                </a:cubicBezTo>
                <a:cubicBezTo>
                  <a:pt x="1139335" y="2021528"/>
                  <a:pt x="1111156" y="2033401"/>
                  <a:pt x="1087394" y="2051222"/>
                </a:cubicBezTo>
                <a:cubicBezTo>
                  <a:pt x="1070918" y="2063579"/>
                  <a:pt x="1055848" y="2078074"/>
                  <a:pt x="1037967" y="2088292"/>
                </a:cubicBezTo>
                <a:cubicBezTo>
                  <a:pt x="1026658" y="2094754"/>
                  <a:pt x="1013254" y="2096530"/>
                  <a:pt x="1000897" y="2100649"/>
                </a:cubicBezTo>
                <a:cubicBezTo>
                  <a:pt x="961545" y="2159678"/>
                  <a:pt x="991048" y="2126884"/>
                  <a:pt x="914400" y="2174789"/>
                </a:cubicBezTo>
                <a:cubicBezTo>
                  <a:pt x="901806" y="2182660"/>
                  <a:pt x="890980" y="2193653"/>
                  <a:pt x="877330" y="2199503"/>
                </a:cubicBezTo>
                <a:cubicBezTo>
                  <a:pt x="859578" y="2207111"/>
                  <a:pt x="780185" y="2220699"/>
                  <a:pt x="766119" y="2224216"/>
                </a:cubicBezTo>
                <a:cubicBezTo>
                  <a:pt x="753483" y="2227375"/>
                  <a:pt x="741821" y="2234019"/>
                  <a:pt x="729049" y="2236573"/>
                </a:cubicBezTo>
                <a:cubicBezTo>
                  <a:pt x="624445" y="2257494"/>
                  <a:pt x="669174" y="2239185"/>
                  <a:pt x="580767" y="2261286"/>
                </a:cubicBezTo>
                <a:cubicBezTo>
                  <a:pt x="568131" y="2264445"/>
                  <a:pt x="556512" y="2271313"/>
                  <a:pt x="543697" y="2273643"/>
                </a:cubicBezTo>
                <a:cubicBezTo>
                  <a:pt x="511025" y="2279584"/>
                  <a:pt x="477665" y="2280950"/>
                  <a:pt x="444843" y="2286000"/>
                </a:cubicBezTo>
                <a:cubicBezTo>
                  <a:pt x="424085" y="2289194"/>
                  <a:pt x="403434" y="2293263"/>
                  <a:pt x="383059" y="2298357"/>
                </a:cubicBezTo>
                <a:cubicBezTo>
                  <a:pt x="370423" y="2301516"/>
                  <a:pt x="358761" y="2308160"/>
                  <a:pt x="345989" y="2310714"/>
                </a:cubicBezTo>
                <a:cubicBezTo>
                  <a:pt x="317430" y="2316426"/>
                  <a:pt x="288324" y="2318951"/>
                  <a:pt x="259492" y="2323070"/>
                </a:cubicBezTo>
                <a:cubicBezTo>
                  <a:pt x="230659" y="2331308"/>
                  <a:pt x="202467" y="2342258"/>
                  <a:pt x="172994" y="2347784"/>
                </a:cubicBezTo>
                <a:cubicBezTo>
                  <a:pt x="97388" y="2361960"/>
                  <a:pt x="76122" y="2360141"/>
                  <a:pt x="12357" y="2360141"/>
                </a:cubicBezTo>
              </a:path>
            </a:pathLst>
          </a:custGeom>
          <a:noFill/>
          <a:ln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4061295" y="2722090"/>
                <a:ext cx="447558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 b="0" i="1" smtClean="0">
                          <a:latin typeface="Cambria Math" charset="0"/>
                        </a:rPr>
                        <m:t>ϵ</m:t>
                      </m:r>
                    </m:oMath>
                  </m:oMathPara>
                </a14:m>
                <a:endParaRPr lang="en-US" sz="3000" b="0" dirty="0" smtClean="0"/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295" y="2722090"/>
                <a:ext cx="447558" cy="55399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6308445" y="1677400"/>
            <a:ext cx="276477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Label states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Construct transition table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DFA states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err="1" smtClean="0"/>
              <a:t>Init</a:t>
            </a:r>
            <a:r>
              <a:rPr lang="en-US" sz="2400" dirty="0" smtClean="0"/>
              <a:t> and final</a:t>
            </a:r>
            <a:endParaRPr lang="en-US" sz="2400" dirty="0"/>
          </a:p>
        </p:txBody>
      </p:sp>
      <p:sp>
        <p:nvSpPr>
          <p:cNvPr id="25" name="Rectangle 24"/>
          <p:cNvSpPr/>
          <p:nvPr/>
        </p:nvSpPr>
        <p:spPr>
          <a:xfrm>
            <a:off x="187566" y="3658156"/>
            <a:ext cx="8130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0" dirty="0" smtClean="0"/>
              <a:t>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890858" y="3671126"/>
            <a:ext cx="8130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/>
              <a:t>2</a:t>
            </a:r>
            <a:endParaRPr lang="en-US" sz="3000" b="0" dirty="0" smtClean="0"/>
          </a:p>
        </p:txBody>
      </p:sp>
      <p:sp>
        <p:nvSpPr>
          <p:cNvPr id="29" name="Rectangle 28"/>
          <p:cNvSpPr/>
          <p:nvPr/>
        </p:nvSpPr>
        <p:spPr>
          <a:xfrm>
            <a:off x="1077320" y="2462242"/>
            <a:ext cx="8130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/>
              <a:t>3</a:t>
            </a:r>
            <a:endParaRPr lang="en-US" sz="3000" b="0" dirty="0" smtClean="0"/>
          </a:p>
        </p:txBody>
      </p:sp>
      <p:sp>
        <p:nvSpPr>
          <p:cNvPr id="30" name="Rectangle 29"/>
          <p:cNvSpPr/>
          <p:nvPr/>
        </p:nvSpPr>
        <p:spPr>
          <a:xfrm>
            <a:off x="1890858" y="1369175"/>
            <a:ext cx="8130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/>
              <a:t>4</a:t>
            </a:r>
            <a:endParaRPr lang="en-US" sz="3000" b="0" dirty="0" smtClean="0"/>
          </a:p>
        </p:txBody>
      </p:sp>
      <p:sp>
        <p:nvSpPr>
          <p:cNvPr id="31" name="Rectangle 30"/>
          <p:cNvSpPr/>
          <p:nvPr/>
        </p:nvSpPr>
        <p:spPr>
          <a:xfrm>
            <a:off x="2669204" y="2421086"/>
            <a:ext cx="8130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/>
              <a:t>5</a:t>
            </a:r>
            <a:endParaRPr lang="en-US" sz="3000" b="0" dirty="0" smtClean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809459"/>
              </p:ext>
            </p:extLst>
          </p:nvPr>
        </p:nvGraphicFramePr>
        <p:xfrm>
          <a:off x="140582" y="4525526"/>
          <a:ext cx="4572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State/Char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{2,3,4}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{2,4,5}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/>
              <p:cNvSpPr/>
              <p:nvPr/>
            </p:nvSpPr>
            <p:spPr>
              <a:xfrm>
                <a:off x="7134997" y="4953000"/>
                <a:ext cx="1600200" cy="56738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{2,3,4}</m:t>
                      </m:r>
                    </m:oMath>
                  </m:oMathPara>
                </a14:m>
                <a:endParaRPr lang="en-US" sz="24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Oval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4997" y="4953000"/>
                <a:ext cx="1600200" cy="567381"/>
              </a:xfrm>
              <a:prstGeom prst="ellipse">
                <a:avLst/>
              </a:prstGeom>
              <a:blipFill rotWithShape="0">
                <a:blip r:embed="rId7"/>
                <a:stretch>
                  <a:fillRect b="-41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/>
              <p:cNvSpPr/>
              <p:nvPr/>
            </p:nvSpPr>
            <p:spPr>
              <a:xfrm>
                <a:off x="5200570" y="5791200"/>
                <a:ext cx="1600200" cy="56662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{2,4,5}</m:t>
                      </m:r>
                    </m:oMath>
                  </m:oMathPara>
                </a14:m>
                <a:endParaRPr lang="en-US" sz="24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Oval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570" y="5791200"/>
                <a:ext cx="1600200" cy="566627"/>
              </a:xfrm>
              <a:prstGeom prst="ellipse">
                <a:avLst/>
              </a:prstGeom>
              <a:blipFill rotWithShape="0">
                <a:blip r:embed="rId8"/>
                <a:stretch>
                  <a:fillRect b="-41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/>
              <p:cNvSpPr/>
              <p:nvPr/>
            </p:nvSpPr>
            <p:spPr>
              <a:xfrm>
                <a:off x="6954795" y="3928463"/>
                <a:ext cx="1600200" cy="56738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{1,2,4}</m:t>
                      </m:r>
                    </m:oMath>
                  </m:oMathPara>
                </a14:m>
                <a:endParaRPr lang="en-US" sz="24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Oval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795" y="3928463"/>
                <a:ext cx="1600200" cy="567381"/>
              </a:xfrm>
              <a:prstGeom prst="ellipse">
                <a:avLst/>
              </a:prstGeom>
              <a:blipFill rotWithShape="0">
                <a:blip r:embed="rId9"/>
                <a:stretch>
                  <a:fillRect b="-40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/>
          <p:cNvSpPr/>
          <p:nvPr/>
        </p:nvSpPr>
        <p:spPr>
          <a:xfrm>
            <a:off x="8247820" y="3574825"/>
            <a:ext cx="8130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0" dirty="0" smtClean="0"/>
              <a:t>INIT</a:t>
            </a:r>
          </a:p>
        </p:txBody>
      </p:sp>
      <p:sp>
        <p:nvSpPr>
          <p:cNvPr id="39" name="Oval 38"/>
          <p:cNvSpPr/>
          <p:nvPr/>
        </p:nvSpPr>
        <p:spPr>
          <a:xfrm>
            <a:off x="5109656" y="5688034"/>
            <a:ext cx="1782027" cy="77295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 dirty="0" smtClean="0">
              <a:solidFill>
                <a:schemeClr val="tx1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7044083" y="4850211"/>
            <a:ext cx="1782027" cy="77295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 dirty="0" smtClean="0">
              <a:solidFill>
                <a:schemeClr val="tx1"/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6863881" y="3825448"/>
            <a:ext cx="1782027" cy="77295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61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RE-&gt;NFA-&gt;DFA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838200"/>
            <a:ext cx="78486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Convert the following RE to an equivalent NFA:</a:t>
            </a:r>
            <a:endParaRPr lang="en-US" sz="2800" dirty="0"/>
          </a:p>
          <a:p>
            <a:pPr algn="ctr"/>
            <a:r>
              <a:rPr lang="en-US" sz="3400" b="1" dirty="0" smtClean="0"/>
              <a:t>(a | b)*</a:t>
            </a:r>
          </a:p>
        </p:txBody>
      </p:sp>
      <p:sp>
        <p:nvSpPr>
          <p:cNvPr id="8" name="Rectangle 7"/>
          <p:cNvSpPr/>
          <p:nvPr/>
        </p:nvSpPr>
        <p:spPr>
          <a:xfrm>
            <a:off x="2801938" y="1716907"/>
            <a:ext cx="38664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 smtClean="0"/>
              <a:t>b</a:t>
            </a:r>
            <a:endParaRPr lang="en-US" sz="3000" dirty="0"/>
          </a:p>
        </p:txBody>
      </p:sp>
      <p:sp>
        <p:nvSpPr>
          <p:cNvPr id="17" name="Oval 16"/>
          <p:cNvSpPr/>
          <p:nvPr/>
        </p:nvSpPr>
        <p:spPr>
          <a:xfrm>
            <a:off x="1121849" y="2362200"/>
            <a:ext cx="762000" cy="7197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1435093" y="1700394"/>
            <a:ext cx="36901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 smtClean="0"/>
              <a:t>a</a:t>
            </a:r>
            <a:endParaRPr lang="en-US" sz="3000" dirty="0"/>
          </a:p>
        </p:txBody>
      </p:sp>
      <p:sp>
        <p:nvSpPr>
          <p:cNvPr id="24" name="Oval 23"/>
          <p:cNvSpPr/>
          <p:nvPr/>
        </p:nvSpPr>
        <p:spPr>
          <a:xfrm>
            <a:off x="1931799" y="3596301"/>
            <a:ext cx="762000" cy="7197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26" name="Oval 25"/>
          <p:cNvSpPr/>
          <p:nvPr/>
        </p:nvSpPr>
        <p:spPr>
          <a:xfrm>
            <a:off x="1992576" y="3662728"/>
            <a:ext cx="640445" cy="6049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201437" y="3787001"/>
                <a:ext cx="447558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 b="0" i="1" smtClean="0">
                          <a:latin typeface="Cambria Math" charset="0"/>
                        </a:rPr>
                        <m:t>ϵ</m:t>
                      </m:r>
                    </m:oMath>
                  </m:oMathPara>
                </a14:m>
                <a:endParaRPr lang="en-US" sz="3000" b="0" dirty="0" smtClean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437" y="3787001"/>
                <a:ext cx="447558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/>
          <p:cNvSpPr/>
          <p:nvPr/>
        </p:nvSpPr>
        <p:spPr>
          <a:xfrm>
            <a:off x="214339" y="3591885"/>
            <a:ext cx="762000" cy="7197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41" name="Rectangle 40"/>
          <p:cNvSpPr/>
          <p:nvPr/>
        </p:nvSpPr>
        <p:spPr>
          <a:xfrm>
            <a:off x="202815" y="3104158"/>
            <a:ext cx="8130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0" dirty="0" smtClean="0"/>
              <a:t>INIT</a:t>
            </a:r>
          </a:p>
        </p:txBody>
      </p:sp>
      <p:cxnSp>
        <p:nvCxnSpPr>
          <p:cNvPr id="42" name="Straight Arrow Connector 41"/>
          <p:cNvCxnSpPr>
            <a:stCxn id="40" idx="6"/>
            <a:endCxn id="24" idx="2"/>
          </p:cNvCxnSpPr>
          <p:nvPr/>
        </p:nvCxnSpPr>
        <p:spPr>
          <a:xfrm>
            <a:off x="976339" y="3951776"/>
            <a:ext cx="955460" cy="4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2754576" y="3113042"/>
                <a:ext cx="447558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 b="0" i="1" smtClean="0">
                          <a:latin typeface="Cambria Math" charset="0"/>
                        </a:rPr>
                        <m:t>ϵ</m:t>
                      </m:r>
                    </m:oMath>
                  </m:oMathPara>
                </a14:m>
                <a:endParaRPr lang="en-US" sz="3000" b="0" dirty="0" smtClean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576" y="3113042"/>
                <a:ext cx="447558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/>
          <p:cNvSpPr/>
          <p:nvPr/>
        </p:nvSpPr>
        <p:spPr>
          <a:xfrm>
            <a:off x="2702403" y="2333871"/>
            <a:ext cx="762000" cy="7197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56" name="Oval 55"/>
          <p:cNvSpPr/>
          <p:nvPr/>
        </p:nvSpPr>
        <p:spPr>
          <a:xfrm>
            <a:off x="1901944" y="1301558"/>
            <a:ext cx="762000" cy="7197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cxnSp>
        <p:nvCxnSpPr>
          <p:cNvPr id="60" name="Straight Arrow Connector 59"/>
          <p:cNvCxnSpPr>
            <a:stCxn id="24" idx="1"/>
          </p:cNvCxnSpPr>
          <p:nvPr/>
        </p:nvCxnSpPr>
        <p:spPr>
          <a:xfrm flipH="1" flipV="1">
            <a:off x="1648995" y="3053652"/>
            <a:ext cx="394396" cy="64805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17" idx="0"/>
            <a:endCxn id="56" idx="3"/>
          </p:cNvCxnSpPr>
          <p:nvPr/>
        </p:nvCxnSpPr>
        <p:spPr>
          <a:xfrm flipV="1">
            <a:off x="1502849" y="1915930"/>
            <a:ext cx="510687" cy="44627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5" idx="0"/>
            <a:endCxn id="56" idx="5"/>
          </p:cNvCxnSpPr>
          <p:nvPr/>
        </p:nvCxnSpPr>
        <p:spPr>
          <a:xfrm flipH="1" flipV="1">
            <a:off x="2552352" y="1915930"/>
            <a:ext cx="531051" cy="417941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4" idx="7"/>
          </p:cNvCxnSpPr>
          <p:nvPr/>
        </p:nvCxnSpPr>
        <p:spPr>
          <a:xfrm flipV="1">
            <a:off x="2582207" y="3053652"/>
            <a:ext cx="363252" cy="64805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1538220" y="3095836"/>
                <a:ext cx="363724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 b="0" i="1" smtClean="0">
                          <a:latin typeface="Cambria Math" charset="0"/>
                        </a:rPr>
                        <m:t>ϵ</m:t>
                      </m:r>
                    </m:oMath>
                  </m:oMathPara>
                </a14:m>
                <a:endParaRPr lang="en-US" sz="3000" b="0" dirty="0" smtClean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220" y="3095836"/>
                <a:ext cx="363724" cy="5539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Freeform 78"/>
          <p:cNvSpPr/>
          <p:nvPr/>
        </p:nvSpPr>
        <p:spPr>
          <a:xfrm>
            <a:off x="2664982" y="1636491"/>
            <a:ext cx="1396313" cy="2360216"/>
          </a:xfrm>
          <a:custGeom>
            <a:avLst/>
            <a:gdLst>
              <a:gd name="connsiteX0" fmla="*/ 0 w 1396313"/>
              <a:gd name="connsiteY0" fmla="*/ 0 h 2360216"/>
              <a:gd name="connsiteX1" fmla="*/ 111211 w 1396313"/>
              <a:gd name="connsiteY1" fmla="*/ 37070 h 2360216"/>
              <a:gd name="connsiteX2" fmla="*/ 222421 w 1396313"/>
              <a:gd name="connsiteY2" fmla="*/ 49427 h 2360216"/>
              <a:gd name="connsiteX3" fmla="*/ 432486 w 1396313"/>
              <a:gd name="connsiteY3" fmla="*/ 74141 h 2360216"/>
              <a:gd name="connsiteX4" fmla="*/ 531340 w 1396313"/>
              <a:gd name="connsiteY4" fmla="*/ 98854 h 2360216"/>
              <a:gd name="connsiteX5" fmla="*/ 654908 w 1396313"/>
              <a:gd name="connsiteY5" fmla="*/ 135924 h 2360216"/>
              <a:gd name="connsiteX6" fmla="*/ 729049 w 1396313"/>
              <a:gd name="connsiteY6" fmla="*/ 197708 h 2360216"/>
              <a:gd name="connsiteX7" fmla="*/ 803189 w 1396313"/>
              <a:gd name="connsiteY7" fmla="*/ 247135 h 2360216"/>
              <a:gd name="connsiteX8" fmla="*/ 840259 w 1396313"/>
              <a:gd name="connsiteY8" fmla="*/ 271849 h 2360216"/>
              <a:gd name="connsiteX9" fmla="*/ 877330 w 1396313"/>
              <a:gd name="connsiteY9" fmla="*/ 296562 h 2360216"/>
              <a:gd name="connsiteX10" fmla="*/ 963827 w 1396313"/>
              <a:gd name="connsiteY10" fmla="*/ 383059 h 2360216"/>
              <a:gd name="connsiteX11" fmla="*/ 1000897 w 1396313"/>
              <a:gd name="connsiteY11" fmla="*/ 420130 h 2360216"/>
              <a:gd name="connsiteX12" fmla="*/ 1075038 w 1396313"/>
              <a:gd name="connsiteY12" fmla="*/ 543697 h 2360216"/>
              <a:gd name="connsiteX13" fmla="*/ 1099751 w 1396313"/>
              <a:gd name="connsiteY13" fmla="*/ 580768 h 2360216"/>
              <a:gd name="connsiteX14" fmla="*/ 1112108 w 1396313"/>
              <a:gd name="connsiteY14" fmla="*/ 617838 h 2360216"/>
              <a:gd name="connsiteX15" fmla="*/ 1149178 w 1396313"/>
              <a:gd name="connsiteY15" fmla="*/ 642551 h 2360216"/>
              <a:gd name="connsiteX16" fmla="*/ 1173892 w 1396313"/>
              <a:gd name="connsiteY16" fmla="*/ 704335 h 2360216"/>
              <a:gd name="connsiteX17" fmla="*/ 1198605 w 1396313"/>
              <a:gd name="connsiteY17" fmla="*/ 753762 h 2360216"/>
              <a:gd name="connsiteX18" fmla="*/ 1223319 w 1396313"/>
              <a:gd name="connsiteY18" fmla="*/ 827903 h 2360216"/>
              <a:gd name="connsiteX19" fmla="*/ 1248032 w 1396313"/>
              <a:gd name="connsiteY19" fmla="*/ 877330 h 2360216"/>
              <a:gd name="connsiteX20" fmla="*/ 1260389 w 1396313"/>
              <a:gd name="connsiteY20" fmla="*/ 926757 h 2360216"/>
              <a:gd name="connsiteX21" fmla="*/ 1297459 w 1396313"/>
              <a:gd name="connsiteY21" fmla="*/ 1013254 h 2360216"/>
              <a:gd name="connsiteX22" fmla="*/ 1322173 w 1396313"/>
              <a:gd name="connsiteY22" fmla="*/ 1136822 h 2360216"/>
              <a:gd name="connsiteX23" fmla="*/ 1346886 w 1396313"/>
              <a:gd name="connsiteY23" fmla="*/ 1223319 h 2360216"/>
              <a:gd name="connsiteX24" fmla="*/ 1371600 w 1396313"/>
              <a:gd name="connsiteY24" fmla="*/ 1433384 h 2360216"/>
              <a:gd name="connsiteX25" fmla="*/ 1383957 w 1396313"/>
              <a:gd name="connsiteY25" fmla="*/ 1470454 h 2360216"/>
              <a:gd name="connsiteX26" fmla="*/ 1396313 w 1396313"/>
              <a:gd name="connsiteY26" fmla="*/ 1581665 h 2360216"/>
              <a:gd name="connsiteX27" fmla="*/ 1371600 w 1396313"/>
              <a:gd name="connsiteY27" fmla="*/ 1742303 h 2360216"/>
              <a:gd name="connsiteX28" fmla="*/ 1346886 w 1396313"/>
              <a:gd name="connsiteY28" fmla="*/ 1779373 h 2360216"/>
              <a:gd name="connsiteX29" fmla="*/ 1260389 w 1396313"/>
              <a:gd name="connsiteY29" fmla="*/ 1878227 h 2360216"/>
              <a:gd name="connsiteX30" fmla="*/ 1223319 w 1396313"/>
              <a:gd name="connsiteY30" fmla="*/ 1902941 h 2360216"/>
              <a:gd name="connsiteX31" fmla="*/ 1161535 w 1396313"/>
              <a:gd name="connsiteY31" fmla="*/ 2001795 h 2360216"/>
              <a:gd name="connsiteX32" fmla="*/ 1087394 w 1396313"/>
              <a:gd name="connsiteY32" fmla="*/ 2051222 h 2360216"/>
              <a:gd name="connsiteX33" fmla="*/ 1037967 w 1396313"/>
              <a:gd name="connsiteY33" fmla="*/ 2088292 h 2360216"/>
              <a:gd name="connsiteX34" fmla="*/ 1000897 w 1396313"/>
              <a:gd name="connsiteY34" fmla="*/ 2100649 h 2360216"/>
              <a:gd name="connsiteX35" fmla="*/ 914400 w 1396313"/>
              <a:gd name="connsiteY35" fmla="*/ 2174789 h 2360216"/>
              <a:gd name="connsiteX36" fmla="*/ 877330 w 1396313"/>
              <a:gd name="connsiteY36" fmla="*/ 2199503 h 2360216"/>
              <a:gd name="connsiteX37" fmla="*/ 766119 w 1396313"/>
              <a:gd name="connsiteY37" fmla="*/ 2224216 h 2360216"/>
              <a:gd name="connsiteX38" fmla="*/ 729049 w 1396313"/>
              <a:gd name="connsiteY38" fmla="*/ 2236573 h 2360216"/>
              <a:gd name="connsiteX39" fmla="*/ 580767 w 1396313"/>
              <a:gd name="connsiteY39" fmla="*/ 2261286 h 2360216"/>
              <a:gd name="connsiteX40" fmla="*/ 543697 w 1396313"/>
              <a:gd name="connsiteY40" fmla="*/ 2273643 h 2360216"/>
              <a:gd name="connsiteX41" fmla="*/ 444843 w 1396313"/>
              <a:gd name="connsiteY41" fmla="*/ 2286000 h 2360216"/>
              <a:gd name="connsiteX42" fmla="*/ 383059 w 1396313"/>
              <a:gd name="connsiteY42" fmla="*/ 2298357 h 2360216"/>
              <a:gd name="connsiteX43" fmla="*/ 345989 w 1396313"/>
              <a:gd name="connsiteY43" fmla="*/ 2310714 h 2360216"/>
              <a:gd name="connsiteX44" fmla="*/ 259492 w 1396313"/>
              <a:gd name="connsiteY44" fmla="*/ 2323070 h 2360216"/>
              <a:gd name="connsiteX45" fmla="*/ 172994 w 1396313"/>
              <a:gd name="connsiteY45" fmla="*/ 2347784 h 2360216"/>
              <a:gd name="connsiteX46" fmla="*/ 12357 w 1396313"/>
              <a:gd name="connsiteY46" fmla="*/ 2360141 h 2360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396313" h="2360216">
                <a:moveTo>
                  <a:pt x="0" y="0"/>
                </a:moveTo>
                <a:cubicBezTo>
                  <a:pt x="41362" y="16545"/>
                  <a:pt x="67974" y="30418"/>
                  <a:pt x="111211" y="37070"/>
                </a:cubicBezTo>
                <a:cubicBezTo>
                  <a:pt x="148075" y="42741"/>
                  <a:pt x="185411" y="44801"/>
                  <a:pt x="222421" y="49427"/>
                </a:cubicBezTo>
                <a:cubicBezTo>
                  <a:pt x="440947" y="76743"/>
                  <a:pt x="150534" y="45945"/>
                  <a:pt x="432486" y="74141"/>
                </a:cubicBezTo>
                <a:cubicBezTo>
                  <a:pt x="465437" y="82379"/>
                  <a:pt x="499118" y="88113"/>
                  <a:pt x="531340" y="98854"/>
                </a:cubicBezTo>
                <a:cubicBezTo>
                  <a:pt x="621592" y="128938"/>
                  <a:pt x="580208" y="117250"/>
                  <a:pt x="654908" y="135924"/>
                </a:cubicBezTo>
                <a:cubicBezTo>
                  <a:pt x="787383" y="224243"/>
                  <a:pt x="586323" y="86699"/>
                  <a:pt x="729049" y="197708"/>
                </a:cubicBezTo>
                <a:cubicBezTo>
                  <a:pt x="752494" y="215943"/>
                  <a:pt x="778476" y="230659"/>
                  <a:pt x="803189" y="247135"/>
                </a:cubicBezTo>
                <a:lnTo>
                  <a:pt x="840259" y="271849"/>
                </a:lnTo>
                <a:cubicBezTo>
                  <a:pt x="852616" y="280087"/>
                  <a:pt x="866829" y="286061"/>
                  <a:pt x="877330" y="296562"/>
                </a:cubicBezTo>
                <a:lnTo>
                  <a:pt x="963827" y="383059"/>
                </a:lnTo>
                <a:cubicBezTo>
                  <a:pt x="976184" y="395416"/>
                  <a:pt x="991203" y="405590"/>
                  <a:pt x="1000897" y="420130"/>
                </a:cubicBezTo>
                <a:cubicBezTo>
                  <a:pt x="1121790" y="601469"/>
                  <a:pt x="999056" y="410727"/>
                  <a:pt x="1075038" y="543697"/>
                </a:cubicBezTo>
                <a:cubicBezTo>
                  <a:pt x="1082406" y="556591"/>
                  <a:pt x="1093109" y="567485"/>
                  <a:pt x="1099751" y="580768"/>
                </a:cubicBezTo>
                <a:cubicBezTo>
                  <a:pt x="1105576" y="592418"/>
                  <a:pt x="1103971" y="607667"/>
                  <a:pt x="1112108" y="617838"/>
                </a:cubicBezTo>
                <a:cubicBezTo>
                  <a:pt x="1121385" y="629434"/>
                  <a:pt x="1136821" y="634313"/>
                  <a:pt x="1149178" y="642551"/>
                </a:cubicBezTo>
                <a:cubicBezTo>
                  <a:pt x="1157416" y="663146"/>
                  <a:pt x="1164883" y="684066"/>
                  <a:pt x="1173892" y="704335"/>
                </a:cubicBezTo>
                <a:cubicBezTo>
                  <a:pt x="1181373" y="721168"/>
                  <a:pt x="1191764" y="736659"/>
                  <a:pt x="1198605" y="753762"/>
                </a:cubicBezTo>
                <a:cubicBezTo>
                  <a:pt x="1208280" y="777949"/>
                  <a:pt x="1211669" y="804603"/>
                  <a:pt x="1223319" y="827903"/>
                </a:cubicBezTo>
                <a:cubicBezTo>
                  <a:pt x="1231557" y="844379"/>
                  <a:pt x="1241564" y="860083"/>
                  <a:pt x="1248032" y="877330"/>
                </a:cubicBezTo>
                <a:cubicBezTo>
                  <a:pt x="1253995" y="893231"/>
                  <a:pt x="1254426" y="910856"/>
                  <a:pt x="1260389" y="926757"/>
                </a:cubicBezTo>
                <a:cubicBezTo>
                  <a:pt x="1299934" y="1032207"/>
                  <a:pt x="1272910" y="927333"/>
                  <a:pt x="1297459" y="1013254"/>
                </a:cubicBezTo>
                <a:cubicBezTo>
                  <a:pt x="1316596" y="1080233"/>
                  <a:pt x="1305987" y="1055894"/>
                  <a:pt x="1322173" y="1136822"/>
                </a:cubicBezTo>
                <a:cubicBezTo>
                  <a:pt x="1329930" y="1175607"/>
                  <a:pt x="1335111" y="1187991"/>
                  <a:pt x="1346886" y="1223319"/>
                </a:cubicBezTo>
                <a:cubicBezTo>
                  <a:pt x="1353199" y="1292760"/>
                  <a:pt x="1356341" y="1364721"/>
                  <a:pt x="1371600" y="1433384"/>
                </a:cubicBezTo>
                <a:cubicBezTo>
                  <a:pt x="1374426" y="1446099"/>
                  <a:pt x="1379838" y="1458097"/>
                  <a:pt x="1383957" y="1470454"/>
                </a:cubicBezTo>
                <a:cubicBezTo>
                  <a:pt x="1388076" y="1507524"/>
                  <a:pt x="1396313" y="1544367"/>
                  <a:pt x="1396313" y="1581665"/>
                </a:cubicBezTo>
                <a:cubicBezTo>
                  <a:pt x="1396313" y="1598205"/>
                  <a:pt x="1386524" y="1707482"/>
                  <a:pt x="1371600" y="1742303"/>
                </a:cubicBezTo>
                <a:cubicBezTo>
                  <a:pt x="1365750" y="1755953"/>
                  <a:pt x="1355518" y="1767288"/>
                  <a:pt x="1346886" y="1779373"/>
                </a:cubicBezTo>
                <a:cubicBezTo>
                  <a:pt x="1316987" y="1821231"/>
                  <a:pt x="1300448" y="1843890"/>
                  <a:pt x="1260389" y="1878227"/>
                </a:cubicBezTo>
                <a:cubicBezTo>
                  <a:pt x="1249113" y="1887892"/>
                  <a:pt x="1235676" y="1894703"/>
                  <a:pt x="1223319" y="1902941"/>
                </a:cubicBezTo>
                <a:cubicBezTo>
                  <a:pt x="1206613" y="1936353"/>
                  <a:pt x="1190407" y="1976131"/>
                  <a:pt x="1161535" y="2001795"/>
                </a:cubicBezTo>
                <a:cubicBezTo>
                  <a:pt x="1139335" y="2021528"/>
                  <a:pt x="1111156" y="2033401"/>
                  <a:pt x="1087394" y="2051222"/>
                </a:cubicBezTo>
                <a:cubicBezTo>
                  <a:pt x="1070918" y="2063579"/>
                  <a:pt x="1055848" y="2078074"/>
                  <a:pt x="1037967" y="2088292"/>
                </a:cubicBezTo>
                <a:cubicBezTo>
                  <a:pt x="1026658" y="2094754"/>
                  <a:pt x="1013254" y="2096530"/>
                  <a:pt x="1000897" y="2100649"/>
                </a:cubicBezTo>
                <a:cubicBezTo>
                  <a:pt x="961545" y="2159678"/>
                  <a:pt x="991048" y="2126884"/>
                  <a:pt x="914400" y="2174789"/>
                </a:cubicBezTo>
                <a:cubicBezTo>
                  <a:pt x="901806" y="2182660"/>
                  <a:pt x="890980" y="2193653"/>
                  <a:pt x="877330" y="2199503"/>
                </a:cubicBezTo>
                <a:cubicBezTo>
                  <a:pt x="859578" y="2207111"/>
                  <a:pt x="780185" y="2220699"/>
                  <a:pt x="766119" y="2224216"/>
                </a:cubicBezTo>
                <a:cubicBezTo>
                  <a:pt x="753483" y="2227375"/>
                  <a:pt x="741821" y="2234019"/>
                  <a:pt x="729049" y="2236573"/>
                </a:cubicBezTo>
                <a:cubicBezTo>
                  <a:pt x="624445" y="2257494"/>
                  <a:pt x="669174" y="2239185"/>
                  <a:pt x="580767" y="2261286"/>
                </a:cubicBezTo>
                <a:cubicBezTo>
                  <a:pt x="568131" y="2264445"/>
                  <a:pt x="556512" y="2271313"/>
                  <a:pt x="543697" y="2273643"/>
                </a:cubicBezTo>
                <a:cubicBezTo>
                  <a:pt x="511025" y="2279584"/>
                  <a:pt x="477665" y="2280950"/>
                  <a:pt x="444843" y="2286000"/>
                </a:cubicBezTo>
                <a:cubicBezTo>
                  <a:pt x="424085" y="2289194"/>
                  <a:pt x="403434" y="2293263"/>
                  <a:pt x="383059" y="2298357"/>
                </a:cubicBezTo>
                <a:cubicBezTo>
                  <a:pt x="370423" y="2301516"/>
                  <a:pt x="358761" y="2308160"/>
                  <a:pt x="345989" y="2310714"/>
                </a:cubicBezTo>
                <a:cubicBezTo>
                  <a:pt x="317430" y="2316426"/>
                  <a:pt x="288324" y="2318951"/>
                  <a:pt x="259492" y="2323070"/>
                </a:cubicBezTo>
                <a:cubicBezTo>
                  <a:pt x="230659" y="2331308"/>
                  <a:pt x="202467" y="2342258"/>
                  <a:pt x="172994" y="2347784"/>
                </a:cubicBezTo>
                <a:cubicBezTo>
                  <a:pt x="97388" y="2361960"/>
                  <a:pt x="76122" y="2360141"/>
                  <a:pt x="12357" y="2360141"/>
                </a:cubicBezTo>
              </a:path>
            </a:pathLst>
          </a:custGeom>
          <a:noFill/>
          <a:ln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4061295" y="2722090"/>
                <a:ext cx="447558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 b="0" i="1" smtClean="0">
                          <a:latin typeface="Cambria Math" charset="0"/>
                        </a:rPr>
                        <m:t>ϵ</m:t>
                      </m:r>
                    </m:oMath>
                  </m:oMathPara>
                </a14:m>
                <a:endParaRPr lang="en-US" sz="3000" b="0" dirty="0" smtClean="0"/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295" y="2722090"/>
                <a:ext cx="447558" cy="55399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6308445" y="1301409"/>
            <a:ext cx="276477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Label states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Construct transition table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DFA states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err="1" smtClean="0"/>
              <a:t>Init</a:t>
            </a:r>
            <a:r>
              <a:rPr lang="en-US" sz="2400" dirty="0" smtClean="0"/>
              <a:t> and final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Mark transitions</a:t>
            </a:r>
            <a:endParaRPr lang="en-US" sz="2400" dirty="0"/>
          </a:p>
        </p:txBody>
      </p:sp>
      <p:sp>
        <p:nvSpPr>
          <p:cNvPr id="25" name="Rectangle 24"/>
          <p:cNvSpPr/>
          <p:nvPr/>
        </p:nvSpPr>
        <p:spPr>
          <a:xfrm>
            <a:off x="187566" y="3658156"/>
            <a:ext cx="8130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0" dirty="0" smtClean="0"/>
              <a:t>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890858" y="3671126"/>
            <a:ext cx="8130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/>
              <a:t>2</a:t>
            </a:r>
            <a:endParaRPr lang="en-US" sz="3000" b="0" dirty="0" smtClean="0"/>
          </a:p>
        </p:txBody>
      </p:sp>
      <p:sp>
        <p:nvSpPr>
          <p:cNvPr id="29" name="Rectangle 28"/>
          <p:cNvSpPr/>
          <p:nvPr/>
        </p:nvSpPr>
        <p:spPr>
          <a:xfrm>
            <a:off x="1077320" y="2462242"/>
            <a:ext cx="8130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/>
              <a:t>3</a:t>
            </a:r>
            <a:endParaRPr lang="en-US" sz="3000" b="0" dirty="0" smtClean="0"/>
          </a:p>
        </p:txBody>
      </p:sp>
      <p:sp>
        <p:nvSpPr>
          <p:cNvPr id="30" name="Rectangle 29"/>
          <p:cNvSpPr/>
          <p:nvPr/>
        </p:nvSpPr>
        <p:spPr>
          <a:xfrm>
            <a:off x="1890858" y="1369175"/>
            <a:ext cx="8130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/>
              <a:t>4</a:t>
            </a:r>
            <a:endParaRPr lang="en-US" sz="3000" b="0" dirty="0" smtClean="0"/>
          </a:p>
        </p:txBody>
      </p:sp>
      <p:sp>
        <p:nvSpPr>
          <p:cNvPr id="31" name="Rectangle 30"/>
          <p:cNvSpPr/>
          <p:nvPr/>
        </p:nvSpPr>
        <p:spPr>
          <a:xfrm>
            <a:off x="2669204" y="2421086"/>
            <a:ext cx="8130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/>
              <a:t>5</a:t>
            </a:r>
            <a:endParaRPr lang="en-US" sz="3000" b="0" dirty="0" smtClean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809459"/>
              </p:ext>
            </p:extLst>
          </p:nvPr>
        </p:nvGraphicFramePr>
        <p:xfrm>
          <a:off x="140582" y="4525526"/>
          <a:ext cx="4572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State/Char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{2,3,4}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{2,4,5}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{}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/>
              <p:cNvSpPr/>
              <p:nvPr/>
            </p:nvSpPr>
            <p:spPr>
              <a:xfrm>
                <a:off x="7134997" y="4953000"/>
                <a:ext cx="1600200" cy="56738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{2,3,4}</m:t>
                      </m:r>
                    </m:oMath>
                  </m:oMathPara>
                </a14:m>
                <a:endParaRPr lang="en-US" sz="24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Oval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4997" y="4953000"/>
                <a:ext cx="1600200" cy="567381"/>
              </a:xfrm>
              <a:prstGeom prst="ellipse">
                <a:avLst/>
              </a:prstGeom>
              <a:blipFill rotWithShape="0">
                <a:blip r:embed="rId7"/>
                <a:stretch>
                  <a:fillRect b="-41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/>
              <p:cNvSpPr/>
              <p:nvPr/>
            </p:nvSpPr>
            <p:spPr>
              <a:xfrm>
                <a:off x="5200570" y="5791200"/>
                <a:ext cx="1600200" cy="56662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{2,4,5}</m:t>
                      </m:r>
                    </m:oMath>
                  </m:oMathPara>
                </a14:m>
                <a:endParaRPr lang="en-US" sz="24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Oval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570" y="5791200"/>
                <a:ext cx="1600200" cy="566627"/>
              </a:xfrm>
              <a:prstGeom prst="ellipse">
                <a:avLst/>
              </a:prstGeom>
              <a:blipFill rotWithShape="0">
                <a:blip r:embed="rId8"/>
                <a:stretch>
                  <a:fillRect b="-41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/>
              <p:cNvSpPr/>
              <p:nvPr/>
            </p:nvSpPr>
            <p:spPr>
              <a:xfrm>
                <a:off x="6954795" y="3928463"/>
                <a:ext cx="1600200" cy="56738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{1,2,4}</m:t>
                      </m:r>
                    </m:oMath>
                  </m:oMathPara>
                </a14:m>
                <a:endParaRPr lang="en-US" sz="24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Oval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795" y="3928463"/>
                <a:ext cx="1600200" cy="567381"/>
              </a:xfrm>
              <a:prstGeom prst="ellipse">
                <a:avLst/>
              </a:prstGeom>
              <a:blipFill rotWithShape="0">
                <a:blip r:embed="rId9"/>
                <a:stretch>
                  <a:fillRect b="-40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/>
          <p:cNvSpPr/>
          <p:nvPr/>
        </p:nvSpPr>
        <p:spPr>
          <a:xfrm>
            <a:off x="8247820" y="3574825"/>
            <a:ext cx="8130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0" dirty="0" smtClean="0"/>
              <a:t>INIT</a:t>
            </a:r>
          </a:p>
        </p:txBody>
      </p:sp>
      <p:sp>
        <p:nvSpPr>
          <p:cNvPr id="39" name="Oval 38"/>
          <p:cNvSpPr/>
          <p:nvPr/>
        </p:nvSpPr>
        <p:spPr>
          <a:xfrm>
            <a:off x="5109656" y="5688034"/>
            <a:ext cx="1782027" cy="77295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 dirty="0" smtClean="0">
              <a:solidFill>
                <a:schemeClr val="tx1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7044083" y="4850211"/>
            <a:ext cx="1782027" cy="77295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 dirty="0" smtClean="0">
              <a:solidFill>
                <a:schemeClr val="tx1"/>
              </a:solidFill>
            </a:endParaRPr>
          </a:p>
        </p:txBody>
      </p:sp>
      <p:cxnSp>
        <p:nvCxnSpPr>
          <p:cNvPr id="44" name="Straight Arrow Connector 43"/>
          <p:cNvCxnSpPr>
            <a:stCxn id="43" idx="0"/>
          </p:cNvCxnSpPr>
          <p:nvPr/>
        </p:nvCxnSpPr>
        <p:spPr>
          <a:xfrm flipH="1" flipV="1">
            <a:off x="7935096" y="4595475"/>
            <a:ext cx="1" cy="254736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7935096" y="4412753"/>
            <a:ext cx="36901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 smtClean="0"/>
              <a:t>a</a:t>
            </a:r>
            <a:endParaRPr lang="en-US" sz="3000" dirty="0"/>
          </a:p>
        </p:txBody>
      </p:sp>
      <p:cxnSp>
        <p:nvCxnSpPr>
          <p:cNvPr id="46" name="Straight Arrow Connector 45"/>
          <p:cNvCxnSpPr>
            <a:stCxn id="39" idx="0"/>
            <a:endCxn id="51" idx="3"/>
          </p:cNvCxnSpPr>
          <p:nvPr/>
        </p:nvCxnSpPr>
        <p:spPr>
          <a:xfrm flipV="1">
            <a:off x="6000670" y="4485208"/>
            <a:ext cx="1124183" cy="1202826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6327996" y="4555095"/>
            <a:ext cx="38664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 smtClean="0"/>
              <a:t>b</a:t>
            </a:r>
            <a:endParaRPr lang="en-US" sz="3000" dirty="0"/>
          </a:p>
        </p:txBody>
      </p:sp>
      <p:cxnSp>
        <p:nvCxnSpPr>
          <p:cNvPr id="48" name="Straight Arrow Connector 47"/>
          <p:cNvCxnSpPr>
            <a:stCxn id="43" idx="3"/>
            <a:endCxn id="39" idx="6"/>
          </p:cNvCxnSpPr>
          <p:nvPr/>
        </p:nvCxnSpPr>
        <p:spPr>
          <a:xfrm flipH="1">
            <a:off x="6891683" y="5509971"/>
            <a:ext cx="413372" cy="564542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7026956" y="5604274"/>
            <a:ext cx="36901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 smtClean="0"/>
              <a:t>a</a:t>
            </a:r>
            <a:endParaRPr lang="en-US" sz="3000" dirty="0"/>
          </a:p>
        </p:txBody>
      </p:sp>
      <p:sp>
        <p:nvSpPr>
          <p:cNvPr id="51" name="Oval 50"/>
          <p:cNvSpPr/>
          <p:nvPr/>
        </p:nvSpPr>
        <p:spPr>
          <a:xfrm>
            <a:off x="6863881" y="3825448"/>
            <a:ext cx="1782027" cy="77295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 dirty="0" smtClean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786817" y="4955973"/>
            <a:ext cx="38664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 smtClean="0"/>
              <a:t>b</a:t>
            </a:r>
            <a:endParaRPr lang="en-US" sz="3000" dirty="0"/>
          </a:p>
        </p:txBody>
      </p:sp>
      <p:sp>
        <p:nvSpPr>
          <p:cNvPr id="19" name="Freeform 18"/>
          <p:cNvSpPr/>
          <p:nvPr/>
        </p:nvSpPr>
        <p:spPr>
          <a:xfrm>
            <a:off x="8067885" y="5539886"/>
            <a:ext cx="605481" cy="605481"/>
          </a:xfrm>
          <a:custGeom>
            <a:avLst/>
            <a:gdLst>
              <a:gd name="connsiteX0" fmla="*/ 420130 w 605481"/>
              <a:gd name="connsiteY0" fmla="*/ 0 h 605481"/>
              <a:gd name="connsiteX1" fmla="*/ 481913 w 605481"/>
              <a:gd name="connsiteY1" fmla="*/ 24714 h 605481"/>
              <a:gd name="connsiteX2" fmla="*/ 556054 w 605481"/>
              <a:gd name="connsiteY2" fmla="*/ 74141 h 605481"/>
              <a:gd name="connsiteX3" fmla="*/ 580768 w 605481"/>
              <a:gd name="connsiteY3" fmla="*/ 123568 h 605481"/>
              <a:gd name="connsiteX4" fmla="*/ 593124 w 605481"/>
              <a:gd name="connsiteY4" fmla="*/ 172995 h 605481"/>
              <a:gd name="connsiteX5" fmla="*/ 605481 w 605481"/>
              <a:gd name="connsiteY5" fmla="*/ 210065 h 605481"/>
              <a:gd name="connsiteX6" fmla="*/ 593124 w 605481"/>
              <a:gd name="connsiteY6" fmla="*/ 481914 h 605481"/>
              <a:gd name="connsiteX7" fmla="*/ 580768 w 605481"/>
              <a:gd name="connsiteY7" fmla="*/ 518984 h 605481"/>
              <a:gd name="connsiteX8" fmla="*/ 506627 w 605481"/>
              <a:gd name="connsiteY8" fmla="*/ 556054 h 605481"/>
              <a:gd name="connsiteX9" fmla="*/ 407773 w 605481"/>
              <a:gd name="connsiteY9" fmla="*/ 605481 h 605481"/>
              <a:gd name="connsiteX10" fmla="*/ 111211 w 605481"/>
              <a:gd name="connsiteY10" fmla="*/ 593125 h 605481"/>
              <a:gd name="connsiteX11" fmla="*/ 74141 w 605481"/>
              <a:gd name="connsiteY11" fmla="*/ 580768 h 605481"/>
              <a:gd name="connsiteX12" fmla="*/ 37070 w 605481"/>
              <a:gd name="connsiteY12" fmla="*/ 556054 h 605481"/>
              <a:gd name="connsiteX13" fmla="*/ 0 w 605481"/>
              <a:gd name="connsiteY13" fmla="*/ 383060 h 605481"/>
              <a:gd name="connsiteX14" fmla="*/ 12357 w 605481"/>
              <a:gd name="connsiteY14" fmla="*/ 259492 h 605481"/>
              <a:gd name="connsiteX15" fmla="*/ 37070 w 605481"/>
              <a:gd name="connsiteY15" fmla="*/ 185352 h 605481"/>
              <a:gd name="connsiteX16" fmla="*/ 49427 w 605481"/>
              <a:gd name="connsiteY16" fmla="*/ 148281 h 605481"/>
              <a:gd name="connsiteX17" fmla="*/ 49427 w 605481"/>
              <a:gd name="connsiteY17" fmla="*/ 111211 h 605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05481" h="605481">
                <a:moveTo>
                  <a:pt x="420130" y="0"/>
                </a:moveTo>
                <a:cubicBezTo>
                  <a:pt x="440724" y="8238"/>
                  <a:pt x="462441" y="14093"/>
                  <a:pt x="481913" y="24714"/>
                </a:cubicBezTo>
                <a:cubicBezTo>
                  <a:pt x="507988" y="38937"/>
                  <a:pt x="556054" y="74141"/>
                  <a:pt x="556054" y="74141"/>
                </a:cubicBezTo>
                <a:cubicBezTo>
                  <a:pt x="564292" y="90617"/>
                  <a:pt x="574300" y="106320"/>
                  <a:pt x="580768" y="123568"/>
                </a:cubicBezTo>
                <a:cubicBezTo>
                  <a:pt x="586731" y="139469"/>
                  <a:pt x="588459" y="156666"/>
                  <a:pt x="593124" y="172995"/>
                </a:cubicBezTo>
                <a:cubicBezTo>
                  <a:pt x="596702" y="185519"/>
                  <a:pt x="601362" y="197708"/>
                  <a:pt x="605481" y="210065"/>
                </a:cubicBezTo>
                <a:cubicBezTo>
                  <a:pt x="601362" y="300681"/>
                  <a:pt x="600358" y="391493"/>
                  <a:pt x="593124" y="481914"/>
                </a:cubicBezTo>
                <a:cubicBezTo>
                  <a:pt x="592085" y="494898"/>
                  <a:pt x="588905" y="508813"/>
                  <a:pt x="580768" y="518984"/>
                </a:cubicBezTo>
                <a:cubicBezTo>
                  <a:pt x="559103" y="546066"/>
                  <a:pt x="534770" y="543262"/>
                  <a:pt x="506627" y="556054"/>
                </a:cubicBezTo>
                <a:cubicBezTo>
                  <a:pt x="473088" y="571299"/>
                  <a:pt x="407773" y="605481"/>
                  <a:pt x="407773" y="605481"/>
                </a:cubicBezTo>
                <a:cubicBezTo>
                  <a:pt x="308919" y="601362"/>
                  <a:pt x="209880" y="600434"/>
                  <a:pt x="111211" y="593125"/>
                </a:cubicBezTo>
                <a:cubicBezTo>
                  <a:pt x="98221" y="592163"/>
                  <a:pt x="85791" y="586593"/>
                  <a:pt x="74141" y="580768"/>
                </a:cubicBezTo>
                <a:cubicBezTo>
                  <a:pt x="60858" y="574126"/>
                  <a:pt x="49427" y="564292"/>
                  <a:pt x="37070" y="556054"/>
                </a:cubicBezTo>
                <a:cubicBezTo>
                  <a:pt x="1856" y="450410"/>
                  <a:pt x="15588" y="507763"/>
                  <a:pt x="0" y="383060"/>
                </a:cubicBezTo>
                <a:cubicBezTo>
                  <a:pt x="4119" y="341871"/>
                  <a:pt x="4728" y="300178"/>
                  <a:pt x="12357" y="259492"/>
                </a:cubicBezTo>
                <a:cubicBezTo>
                  <a:pt x="17158" y="233888"/>
                  <a:pt x="28832" y="210065"/>
                  <a:pt x="37070" y="185352"/>
                </a:cubicBezTo>
                <a:cubicBezTo>
                  <a:pt x="41189" y="172995"/>
                  <a:pt x="49427" y="161306"/>
                  <a:pt x="49427" y="148281"/>
                </a:cubicBezTo>
                <a:lnTo>
                  <a:pt x="49427" y="111211"/>
                </a:ln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470782" y="5909238"/>
            <a:ext cx="36901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 smtClean="0"/>
              <a:t>a</a:t>
            </a:r>
            <a:endParaRPr lang="en-US" sz="3000" dirty="0"/>
          </a:p>
        </p:txBody>
      </p:sp>
      <p:sp>
        <p:nvSpPr>
          <p:cNvPr id="20" name="Freeform 19"/>
          <p:cNvSpPr/>
          <p:nvPr/>
        </p:nvSpPr>
        <p:spPr>
          <a:xfrm>
            <a:off x="4868562" y="5350476"/>
            <a:ext cx="630796" cy="630194"/>
          </a:xfrm>
          <a:custGeom>
            <a:avLst/>
            <a:gdLst>
              <a:gd name="connsiteX0" fmla="*/ 271849 w 630796"/>
              <a:gd name="connsiteY0" fmla="*/ 630194 h 630194"/>
              <a:gd name="connsiteX1" fmla="*/ 222422 w 630796"/>
              <a:gd name="connsiteY1" fmla="*/ 617838 h 630194"/>
              <a:gd name="connsiteX2" fmla="*/ 148281 w 630796"/>
              <a:gd name="connsiteY2" fmla="*/ 593124 h 630194"/>
              <a:gd name="connsiteX3" fmla="*/ 111211 w 630796"/>
              <a:gd name="connsiteY3" fmla="*/ 568410 h 630194"/>
              <a:gd name="connsiteX4" fmla="*/ 24714 w 630796"/>
              <a:gd name="connsiteY4" fmla="*/ 457200 h 630194"/>
              <a:gd name="connsiteX5" fmla="*/ 0 w 630796"/>
              <a:gd name="connsiteY5" fmla="*/ 383059 h 630194"/>
              <a:gd name="connsiteX6" fmla="*/ 12357 w 630796"/>
              <a:gd name="connsiteY6" fmla="*/ 259492 h 630194"/>
              <a:gd name="connsiteX7" fmla="*/ 24714 w 630796"/>
              <a:gd name="connsiteY7" fmla="*/ 197708 h 630194"/>
              <a:gd name="connsiteX8" fmla="*/ 74141 w 630796"/>
              <a:gd name="connsiteY8" fmla="*/ 123567 h 630194"/>
              <a:gd name="connsiteX9" fmla="*/ 135924 w 630796"/>
              <a:gd name="connsiteY9" fmla="*/ 74140 h 630194"/>
              <a:gd name="connsiteX10" fmla="*/ 210065 w 630796"/>
              <a:gd name="connsiteY10" fmla="*/ 12356 h 630194"/>
              <a:gd name="connsiteX11" fmla="*/ 247135 w 630796"/>
              <a:gd name="connsiteY11" fmla="*/ 0 h 630194"/>
              <a:gd name="connsiteX12" fmla="*/ 420130 w 630796"/>
              <a:gd name="connsiteY12" fmla="*/ 12356 h 630194"/>
              <a:gd name="connsiteX13" fmla="*/ 444843 w 630796"/>
              <a:gd name="connsiteY13" fmla="*/ 49427 h 630194"/>
              <a:gd name="connsiteX14" fmla="*/ 481914 w 630796"/>
              <a:gd name="connsiteY14" fmla="*/ 74140 h 630194"/>
              <a:gd name="connsiteX15" fmla="*/ 531341 w 630796"/>
              <a:gd name="connsiteY15" fmla="*/ 148281 h 630194"/>
              <a:gd name="connsiteX16" fmla="*/ 543697 w 630796"/>
              <a:gd name="connsiteY16" fmla="*/ 185351 h 630194"/>
              <a:gd name="connsiteX17" fmla="*/ 580768 w 630796"/>
              <a:gd name="connsiteY17" fmla="*/ 222421 h 630194"/>
              <a:gd name="connsiteX18" fmla="*/ 605481 w 630796"/>
              <a:gd name="connsiteY18" fmla="*/ 296562 h 630194"/>
              <a:gd name="connsiteX19" fmla="*/ 630195 w 630796"/>
              <a:gd name="connsiteY19" fmla="*/ 383059 h 630194"/>
              <a:gd name="connsiteX20" fmla="*/ 630195 w 630796"/>
              <a:gd name="connsiteY20" fmla="*/ 407773 h 630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30796" h="630194">
                <a:moveTo>
                  <a:pt x="271849" y="630194"/>
                </a:moveTo>
                <a:cubicBezTo>
                  <a:pt x="255373" y="626075"/>
                  <a:pt x="238688" y="622718"/>
                  <a:pt x="222422" y="617838"/>
                </a:cubicBezTo>
                <a:cubicBezTo>
                  <a:pt x="197470" y="610353"/>
                  <a:pt x="148281" y="593124"/>
                  <a:pt x="148281" y="593124"/>
                </a:cubicBezTo>
                <a:cubicBezTo>
                  <a:pt x="135924" y="584886"/>
                  <a:pt x="122620" y="577917"/>
                  <a:pt x="111211" y="568410"/>
                </a:cubicBezTo>
                <a:cubicBezTo>
                  <a:pt x="81686" y="543806"/>
                  <a:pt x="35312" y="488995"/>
                  <a:pt x="24714" y="457200"/>
                </a:cubicBezTo>
                <a:lnTo>
                  <a:pt x="0" y="383059"/>
                </a:lnTo>
                <a:cubicBezTo>
                  <a:pt x="4119" y="341870"/>
                  <a:pt x="6886" y="300523"/>
                  <a:pt x="12357" y="259492"/>
                </a:cubicBezTo>
                <a:cubicBezTo>
                  <a:pt x="15133" y="238674"/>
                  <a:pt x="16023" y="216828"/>
                  <a:pt x="24714" y="197708"/>
                </a:cubicBezTo>
                <a:cubicBezTo>
                  <a:pt x="37005" y="170668"/>
                  <a:pt x="57665" y="148281"/>
                  <a:pt x="74141" y="123567"/>
                </a:cubicBezTo>
                <a:cubicBezTo>
                  <a:pt x="106079" y="75659"/>
                  <a:pt x="84765" y="91193"/>
                  <a:pt x="135924" y="74140"/>
                </a:cubicBezTo>
                <a:cubicBezTo>
                  <a:pt x="163250" y="46815"/>
                  <a:pt x="175661" y="29558"/>
                  <a:pt x="210065" y="12356"/>
                </a:cubicBezTo>
                <a:cubicBezTo>
                  <a:pt x="221715" y="6531"/>
                  <a:pt x="234778" y="4119"/>
                  <a:pt x="247135" y="0"/>
                </a:cubicBezTo>
                <a:cubicBezTo>
                  <a:pt x="304800" y="4119"/>
                  <a:pt x="364044" y="-1665"/>
                  <a:pt x="420130" y="12356"/>
                </a:cubicBezTo>
                <a:cubicBezTo>
                  <a:pt x="434538" y="15958"/>
                  <a:pt x="434342" y="38926"/>
                  <a:pt x="444843" y="49427"/>
                </a:cubicBezTo>
                <a:cubicBezTo>
                  <a:pt x="455344" y="59928"/>
                  <a:pt x="469557" y="65902"/>
                  <a:pt x="481914" y="74140"/>
                </a:cubicBezTo>
                <a:cubicBezTo>
                  <a:pt x="498390" y="98854"/>
                  <a:pt x="521949" y="120103"/>
                  <a:pt x="531341" y="148281"/>
                </a:cubicBezTo>
                <a:cubicBezTo>
                  <a:pt x="535460" y="160638"/>
                  <a:pt x="536472" y="174514"/>
                  <a:pt x="543697" y="185351"/>
                </a:cubicBezTo>
                <a:cubicBezTo>
                  <a:pt x="553391" y="199891"/>
                  <a:pt x="568411" y="210064"/>
                  <a:pt x="580768" y="222421"/>
                </a:cubicBezTo>
                <a:lnTo>
                  <a:pt x="605481" y="296562"/>
                </a:lnTo>
                <a:cubicBezTo>
                  <a:pt x="615275" y="325945"/>
                  <a:pt x="625023" y="352024"/>
                  <a:pt x="630195" y="383059"/>
                </a:cubicBezTo>
                <a:cubicBezTo>
                  <a:pt x="631549" y="391185"/>
                  <a:pt x="630195" y="399535"/>
                  <a:pt x="630195" y="407773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>
            <a:stCxn id="39" idx="7"/>
            <a:endCxn id="43" idx="2"/>
          </p:cNvCxnSpPr>
          <p:nvPr/>
        </p:nvCxnSpPr>
        <p:spPr>
          <a:xfrm flipV="1">
            <a:off x="6630711" y="5236690"/>
            <a:ext cx="413372" cy="564541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6603672" y="5069170"/>
            <a:ext cx="38664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 smtClean="0"/>
              <a:t>b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1847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116887" cy="1765300"/>
          </a:xfrm>
        </p:spPr>
        <p:txBody>
          <a:bodyPr>
            <a:normAutofit/>
          </a:bodyPr>
          <a:lstStyle/>
          <a:p>
            <a:r>
              <a:rPr lang="en-US" dirty="0" smtClean="0"/>
              <a:t>OCAMLLEX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70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01-intro">
  <a:themeElements>
    <a:clrScheme name="Custom 1">
      <a:dk1>
        <a:sysClr val="windowText" lastClr="000000"/>
      </a:dk1>
      <a:lt1>
        <a:sysClr val="window" lastClr="FFFFFF"/>
      </a:lt1>
      <a:dk2>
        <a:srgbClr val="323232"/>
      </a:dk2>
      <a:lt2>
        <a:srgbClr val="E0DAD2"/>
      </a:lt2>
      <a:accent1>
        <a:srgbClr val="4F81BD"/>
      </a:accent1>
      <a:accent2>
        <a:srgbClr val="C00000"/>
      </a:accent2>
      <a:accent3>
        <a:srgbClr val="4E8542"/>
      </a:accent3>
      <a:accent4>
        <a:srgbClr val="48365A"/>
      </a:accent4>
      <a:accent5>
        <a:srgbClr val="B45F06"/>
      </a:accent5>
      <a:accent6>
        <a:srgbClr val="0E3145"/>
      </a:accent6>
      <a:hlink>
        <a:srgbClr val="14425D"/>
      </a:hlink>
      <a:folHlink>
        <a:srgbClr val="B26B0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0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01-intro</Template>
  <TotalTime>21546</TotalTime>
  <Words>5973</Words>
  <Application>Microsoft Macintosh PowerPoint</Application>
  <PresentationFormat>On-screen Show (4:3)</PresentationFormat>
  <Paragraphs>1831</Paragraphs>
  <Slides>104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09" baseType="lpstr">
      <vt:lpstr>Calibri</vt:lpstr>
      <vt:lpstr>Cambria Math</vt:lpstr>
      <vt:lpstr>Courier New</vt:lpstr>
      <vt:lpstr>Arial</vt:lpstr>
      <vt:lpstr>01-intro</vt:lpstr>
      <vt:lpstr>Finite Automata</vt:lpstr>
      <vt:lpstr>A Language of Regexps</vt:lpstr>
      <vt:lpstr>A Naïve Implementation</vt:lpstr>
      <vt:lpstr>A Slightly Better Implementation</vt:lpstr>
      <vt:lpstr>A Slightly Better Implementation</vt:lpstr>
      <vt:lpstr>FINITE AUTOMATA</vt:lpstr>
      <vt:lpstr>Finite Automata</vt:lpstr>
      <vt:lpstr>A Simple Example</vt:lpstr>
      <vt:lpstr>A Second Example</vt:lpstr>
      <vt:lpstr>Does an Automaton Match a String?</vt:lpstr>
      <vt:lpstr>Does an Automaton Match a String?</vt:lpstr>
      <vt:lpstr>Does an Automaton Match a String?</vt:lpstr>
      <vt:lpstr>Does an Automaton Match a String?</vt:lpstr>
      <vt:lpstr>Does an Automaton Match a String?</vt:lpstr>
      <vt:lpstr>Does an Automaton Match a String?</vt:lpstr>
      <vt:lpstr>Does an Automaton Match a String?</vt:lpstr>
      <vt:lpstr>Does an Automaton Match a String?</vt:lpstr>
      <vt:lpstr>Does an Automaton Match a String?</vt:lpstr>
      <vt:lpstr>Does an Automaton Match a String?</vt:lpstr>
      <vt:lpstr>Does an Automaton Match a String?</vt:lpstr>
      <vt:lpstr>Does an Automaton Match a String?</vt:lpstr>
      <vt:lpstr>Does an Automaton Match a String?</vt:lpstr>
      <vt:lpstr>NFAs: Nondeterministic finite automata</vt:lpstr>
      <vt:lpstr>A (Nondeterministic) Example</vt:lpstr>
      <vt:lpstr>A (Nondeterministic) Example</vt:lpstr>
      <vt:lpstr>A (Nondeterministic) Example</vt:lpstr>
      <vt:lpstr>A (Nondeterministic) Example</vt:lpstr>
      <vt:lpstr>A (Nondeterministic) Example</vt:lpstr>
      <vt:lpstr>A (Nondeterministic) Example</vt:lpstr>
      <vt:lpstr>A (Nondeterministic) Example</vt:lpstr>
      <vt:lpstr>A (Nondeterministic) Example</vt:lpstr>
      <vt:lpstr>A (Nondeterministic) Example</vt:lpstr>
      <vt:lpstr>A (Nondeterministic) Example</vt:lpstr>
      <vt:lpstr>A (Nondeterministic) Example</vt:lpstr>
      <vt:lpstr>A (Nondeterministic) Example</vt:lpstr>
      <vt:lpstr>A (Nondeterministic) Example</vt:lpstr>
      <vt:lpstr>A (Nondeterministic) Example</vt:lpstr>
      <vt:lpstr>A (Nondeterministic) Example</vt:lpstr>
      <vt:lpstr>A (Nondeterministic) Example</vt:lpstr>
      <vt:lpstr>Nondeterminism without epsilon</vt:lpstr>
      <vt:lpstr>Nondeterminism without Epsilon</vt:lpstr>
      <vt:lpstr>Summary: DFAs vs. NFAs</vt:lpstr>
      <vt:lpstr>NFA-&gt;DFA:  the Powerset Algorithm</vt:lpstr>
      <vt:lpstr>Reducing NFAs to DFAs</vt:lpstr>
      <vt:lpstr>Epsilon Closure</vt:lpstr>
      <vt:lpstr>NFA-&gt;DFA</vt:lpstr>
      <vt:lpstr>NFA-&gt;DFA</vt:lpstr>
      <vt:lpstr>NFA-&gt;DFA Example</vt:lpstr>
      <vt:lpstr>NFA-&gt;DFA Example</vt:lpstr>
      <vt:lpstr>NFA-&gt;DFA Example</vt:lpstr>
      <vt:lpstr>NFA-&gt;DFA Example</vt:lpstr>
      <vt:lpstr>NFA-&gt;DFA Example</vt:lpstr>
      <vt:lpstr>NFA-&gt;DFA Example</vt:lpstr>
      <vt:lpstr>NFA-&gt;DFA Example</vt:lpstr>
      <vt:lpstr>NFA-&gt;DFA Example</vt:lpstr>
      <vt:lpstr>NFA-&gt;DFA Example</vt:lpstr>
      <vt:lpstr>NFA-&gt;DFA Example</vt:lpstr>
      <vt:lpstr>NFA-&gt;DFA Example</vt:lpstr>
      <vt:lpstr>NFA-&gt;DFA Example</vt:lpstr>
      <vt:lpstr>NFA-&gt;DFA Example</vt:lpstr>
      <vt:lpstr>NFA-&gt;DFA Example</vt:lpstr>
      <vt:lpstr>NFA-&gt;DFA Example</vt:lpstr>
      <vt:lpstr>NFA-&gt;DFA Example</vt:lpstr>
      <vt:lpstr>NFA-&gt;DFA Example</vt:lpstr>
      <vt:lpstr>NFA-&gt;DFA Example</vt:lpstr>
      <vt:lpstr>NFA-&gt;DFA Example</vt:lpstr>
      <vt:lpstr>NFA-&gt;DFA Example</vt:lpstr>
      <vt:lpstr>NFA-&gt;DFA Example</vt:lpstr>
      <vt:lpstr>NFA-&gt;DFA Example</vt:lpstr>
      <vt:lpstr>NFA-&gt;DFA Example</vt:lpstr>
      <vt:lpstr>NFA-&gt;DFA Example</vt:lpstr>
      <vt:lpstr>NFA-&gt;DFA Example</vt:lpstr>
      <vt:lpstr>NFA-&gt;DFA Example</vt:lpstr>
      <vt:lpstr>NFA-&gt;DFA Example</vt:lpstr>
      <vt:lpstr>NFA-&gt;DFA Example</vt:lpstr>
      <vt:lpstr>NFA-&gt;DFA Example</vt:lpstr>
      <vt:lpstr>NFA-&gt;DFA Example</vt:lpstr>
      <vt:lpstr>NFA-&gt;DFA Example</vt:lpstr>
      <vt:lpstr>NFA-&gt;DFA Example</vt:lpstr>
      <vt:lpstr>NFA-&gt;DFA Example</vt:lpstr>
      <vt:lpstr>NFA-&gt;DFA Example</vt:lpstr>
      <vt:lpstr>Removing Unreachable States</vt:lpstr>
      <vt:lpstr>RE-&gt;NFA</vt:lpstr>
      <vt:lpstr>Converting REs to NFAs</vt:lpstr>
      <vt:lpstr>Example 1</vt:lpstr>
      <vt:lpstr>Example 1</vt:lpstr>
      <vt:lpstr>Example 1</vt:lpstr>
      <vt:lpstr>Example 1</vt:lpstr>
      <vt:lpstr>Example 2</vt:lpstr>
      <vt:lpstr>Example 2</vt:lpstr>
      <vt:lpstr>Example 2</vt:lpstr>
      <vt:lpstr>Example 2</vt:lpstr>
      <vt:lpstr>A More Conventional Drawing of the Same NFA</vt:lpstr>
      <vt:lpstr>RE-&gt;NFA-&gt;DFA</vt:lpstr>
      <vt:lpstr>RE-&gt;NFA-&gt;DFA</vt:lpstr>
      <vt:lpstr>RE-&gt;NFA-&gt;DFA</vt:lpstr>
      <vt:lpstr>RE-&gt;NFA-&gt;DFA</vt:lpstr>
      <vt:lpstr>RE-&gt;NFA-&gt;DFA</vt:lpstr>
      <vt:lpstr>OCAMLLEX</vt:lpstr>
      <vt:lpstr>Demo: ocamllex</vt:lpstr>
      <vt:lpstr>The Grumpy Online Visual Debugger</vt:lpstr>
      <vt:lpstr>EXTRAS: DFA MINIMIZATION</vt:lpstr>
      <vt:lpstr>Minimal DFAs</vt:lpstr>
      <vt:lpstr>The Brzozowski Minimization Procedure</vt:lpstr>
    </vt:vector>
  </TitlesOfParts>
  <Company>Microsoft</Company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XKCD</dc:title>
  <dc:creator>dpw</dc:creator>
  <cp:lastModifiedBy>Stewart, James</cp:lastModifiedBy>
  <cp:revision>933</cp:revision>
  <cp:lastPrinted>2016-01-25T21:54:26Z</cp:lastPrinted>
  <dcterms:created xsi:type="dcterms:W3CDTF">2012-02-21T18:16:40Z</dcterms:created>
  <dcterms:modified xsi:type="dcterms:W3CDTF">2017-02-01T20:53:01Z</dcterms:modified>
</cp:coreProperties>
</file>